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 /><Relationship Id="rId2" Type="http://schemas.openxmlformats.org/package/2006/relationships/metadata/thumbnail" Target="docProps/thumbnail.jpeg" /><Relationship Id="rId1" Type="http://schemas.openxmlformats.org/officeDocument/2006/relationships/officeDocument" Target="ppt/presentation.xml" /><Relationship Id="rId4" Type="http://schemas.openxmlformats.org/officeDocument/2006/relationships/extended-properties" Target="docProps/app.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0"/>
  </p:notesMasterIdLst>
  <p:sldIdLst>
    <p:sldId id="256" r:id="rId2"/>
    <p:sldId id="290" r:id="rId3"/>
    <p:sldId id="257" r:id="rId4"/>
    <p:sldId id="258" r:id="rId5"/>
    <p:sldId id="260" r:id="rId6"/>
    <p:sldId id="264" r:id="rId7"/>
    <p:sldId id="263" r:id="rId8"/>
    <p:sldId id="262" r:id="rId9"/>
    <p:sldId id="265" r:id="rId10"/>
    <p:sldId id="266" r:id="rId11"/>
    <p:sldId id="267" r:id="rId12"/>
    <p:sldId id="261" r:id="rId13"/>
    <p:sldId id="274" r:id="rId14"/>
    <p:sldId id="269" r:id="rId15"/>
    <p:sldId id="291" r:id="rId16"/>
    <p:sldId id="270" r:id="rId17"/>
    <p:sldId id="275" r:id="rId18"/>
    <p:sldId id="271" r:id="rId19"/>
    <p:sldId id="287" r:id="rId20"/>
    <p:sldId id="268" r:id="rId21"/>
    <p:sldId id="277" r:id="rId22"/>
    <p:sldId id="284" r:id="rId23"/>
    <p:sldId id="278" r:id="rId24"/>
    <p:sldId id="285" r:id="rId25"/>
    <p:sldId id="279" r:id="rId26"/>
    <p:sldId id="280" r:id="rId27"/>
    <p:sldId id="281" r:id="rId28"/>
    <p:sldId id="286" r:id="rId29"/>
    <p:sldId id="282" r:id="rId30"/>
    <p:sldId id="288" r:id="rId31"/>
    <p:sldId id="273" r:id="rId32"/>
    <p:sldId id="292" r:id="rId33"/>
    <p:sldId id="293" r:id="rId34"/>
    <p:sldId id="294" r:id="rId35"/>
    <p:sldId id="295" r:id="rId36"/>
    <p:sldId id="296" r:id="rId37"/>
    <p:sldId id="297" r:id="rId38"/>
    <p:sldId id="289"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F24FD"/>
    <a:srgbClr val="03DEBD"/>
    <a:srgbClr val="FF6077"/>
    <a:srgbClr val="6788FD"/>
    <a:srgbClr val="0F86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233" autoAdjust="0"/>
    <p:restoredTop sz="95878" autoAdjust="0"/>
  </p:normalViewPr>
  <p:slideViewPr>
    <p:cSldViewPr snapToGrid="0" snapToObjects="1">
      <p:cViewPr>
        <p:scale>
          <a:sx n="75" d="100"/>
          <a:sy n="75" d="100"/>
        </p:scale>
        <p:origin x="-558" y="108"/>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2418"/>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 /><Relationship Id="rId13" Type="http://schemas.openxmlformats.org/officeDocument/2006/relationships/slide" Target="slides/slide12.xml" /><Relationship Id="rId18" Type="http://schemas.openxmlformats.org/officeDocument/2006/relationships/slide" Target="slides/slide17.xml" /><Relationship Id="rId26" Type="http://schemas.openxmlformats.org/officeDocument/2006/relationships/slide" Target="slides/slide25.xml" /><Relationship Id="rId39" Type="http://schemas.openxmlformats.org/officeDocument/2006/relationships/slide" Target="slides/slide38.xml" /><Relationship Id="rId3" Type="http://schemas.openxmlformats.org/officeDocument/2006/relationships/slide" Target="slides/slide2.xml" /><Relationship Id="rId21" Type="http://schemas.openxmlformats.org/officeDocument/2006/relationships/slide" Target="slides/slide20.xml" /><Relationship Id="rId34" Type="http://schemas.openxmlformats.org/officeDocument/2006/relationships/slide" Target="slides/slide33.xml" /><Relationship Id="rId42" Type="http://schemas.openxmlformats.org/officeDocument/2006/relationships/viewProps" Target="viewProps.xml" /><Relationship Id="rId7" Type="http://schemas.openxmlformats.org/officeDocument/2006/relationships/slide" Target="slides/slide6.xml" /><Relationship Id="rId12" Type="http://schemas.openxmlformats.org/officeDocument/2006/relationships/slide" Target="slides/slide11.xml" /><Relationship Id="rId17" Type="http://schemas.openxmlformats.org/officeDocument/2006/relationships/slide" Target="slides/slide16.xml" /><Relationship Id="rId25" Type="http://schemas.openxmlformats.org/officeDocument/2006/relationships/slide" Target="slides/slide24.xml" /><Relationship Id="rId33" Type="http://schemas.openxmlformats.org/officeDocument/2006/relationships/slide" Target="slides/slide32.xml" /><Relationship Id="rId38" Type="http://schemas.openxmlformats.org/officeDocument/2006/relationships/slide" Target="slides/slide37.xml" /><Relationship Id="rId2" Type="http://schemas.openxmlformats.org/officeDocument/2006/relationships/slide" Target="slides/slide1.xml" /><Relationship Id="rId16" Type="http://schemas.openxmlformats.org/officeDocument/2006/relationships/slide" Target="slides/slide15.xml" /><Relationship Id="rId20" Type="http://schemas.openxmlformats.org/officeDocument/2006/relationships/slide" Target="slides/slide19.xml" /><Relationship Id="rId29" Type="http://schemas.openxmlformats.org/officeDocument/2006/relationships/slide" Target="slides/slide28.xml" /><Relationship Id="rId41" Type="http://schemas.openxmlformats.org/officeDocument/2006/relationships/presProps" Target="presProps.xml" /><Relationship Id="rId1" Type="http://schemas.openxmlformats.org/officeDocument/2006/relationships/slideMaster" Target="slideMasters/slideMaster1.xml" /><Relationship Id="rId6" Type="http://schemas.openxmlformats.org/officeDocument/2006/relationships/slide" Target="slides/slide5.xml" /><Relationship Id="rId11" Type="http://schemas.openxmlformats.org/officeDocument/2006/relationships/slide" Target="slides/slide10.xml" /><Relationship Id="rId24" Type="http://schemas.openxmlformats.org/officeDocument/2006/relationships/slide" Target="slides/slide23.xml" /><Relationship Id="rId32" Type="http://schemas.openxmlformats.org/officeDocument/2006/relationships/slide" Target="slides/slide31.xml" /><Relationship Id="rId37" Type="http://schemas.openxmlformats.org/officeDocument/2006/relationships/slide" Target="slides/slide36.xml" /><Relationship Id="rId40" Type="http://schemas.openxmlformats.org/officeDocument/2006/relationships/notesMaster" Target="notesMasters/notesMaster1.xml" /><Relationship Id="rId5" Type="http://schemas.openxmlformats.org/officeDocument/2006/relationships/slide" Target="slides/slide4.xml" /><Relationship Id="rId15" Type="http://schemas.openxmlformats.org/officeDocument/2006/relationships/slide" Target="slides/slide14.xml" /><Relationship Id="rId23" Type="http://schemas.openxmlformats.org/officeDocument/2006/relationships/slide" Target="slides/slide22.xml" /><Relationship Id="rId28" Type="http://schemas.openxmlformats.org/officeDocument/2006/relationships/slide" Target="slides/slide27.xml" /><Relationship Id="rId36" Type="http://schemas.openxmlformats.org/officeDocument/2006/relationships/slide" Target="slides/slide35.xml" /><Relationship Id="rId10" Type="http://schemas.openxmlformats.org/officeDocument/2006/relationships/slide" Target="slides/slide9.xml" /><Relationship Id="rId19" Type="http://schemas.openxmlformats.org/officeDocument/2006/relationships/slide" Target="slides/slide18.xml" /><Relationship Id="rId31" Type="http://schemas.openxmlformats.org/officeDocument/2006/relationships/slide" Target="slides/slide30.xml" /><Relationship Id="rId44" Type="http://schemas.openxmlformats.org/officeDocument/2006/relationships/tableStyles" Target="tableStyles.xml" /><Relationship Id="rId4" Type="http://schemas.openxmlformats.org/officeDocument/2006/relationships/slide" Target="slides/slide3.xml" /><Relationship Id="rId9" Type="http://schemas.openxmlformats.org/officeDocument/2006/relationships/slide" Target="slides/slide8.xml" /><Relationship Id="rId14" Type="http://schemas.openxmlformats.org/officeDocument/2006/relationships/slide" Target="slides/slide13.xml" /><Relationship Id="rId22" Type="http://schemas.openxmlformats.org/officeDocument/2006/relationships/slide" Target="slides/slide21.xml" /><Relationship Id="rId27" Type="http://schemas.openxmlformats.org/officeDocument/2006/relationships/slide" Target="slides/slide26.xml" /><Relationship Id="rId30" Type="http://schemas.openxmlformats.org/officeDocument/2006/relationships/slide" Target="slides/slide29.xml" /><Relationship Id="rId35" Type="http://schemas.openxmlformats.org/officeDocument/2006/relationships/slide" Target="slides/slide34.xml" /><Relationship Id="rId43" Type="http://schemas.openxmlformats.org/officeDocument/2006/relationships/theme" Target="theme/theme1.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C28F756-1EBD-4CE2-8633-03EC5E89326A}" type="datetimeFigureOut">
              <a:rPr lang="en-IN" smtClean="0"/>
              <a:pPr/>
              <a:t>26-05-2021</a:t>
            </a:fld>
            <a:endParaRPr lang="en-IN"/>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91202DA-76FA-411B-AF23-D7E5FDB9A111}" type="slidenum">
              <a:rPr lang="en-IN" smtClean="0"/>
              <a:pPr/>
              <a:t>‹#›</a:t>
            </a:fld>
            <a:endParaRPr lang="en-IN"/>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2.xml" /><Relationship Id="rId1"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5.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591202DA-76FA-411B-AF23-D7E5FDB9A111}" type="slidenum">
              <a:rPr lang="en-IN" smtClean="0"/>
              <a:pPr/>
              <a:t>32</a:t>
            </a:fld>
            <a:endParaRPr lang="en-I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591202DA-76FA-411B-AF23-D7E5FDB9A111}" type="slidenum">
              <a:rPr lang="en-IN" smtClean="0"/>
              <a:pPr/>
              <a:t>35</a:t>
            </a:fld>
            <a:endParaRPr lang="en-I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8D3D95-D8D9-8944-9133-BCD9343A029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3347B26-2D9F-9E4F-BC56-A6E97A50A82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224C9DB-11AB-F84C-B3DD-1C8984B33988}"/>
              </a:ext>
            </a:extLst>
          </p:cNvPr>
          <p:cNvSpPr>
            <a:spLocks noGrp="1"/>
          </p:cNvSpPr>
          <p:nvPr>
            <p:ph type="dt" sz="half" idx="10"/>
          </p:nvPr>
        </p:nvSpPr>
        <p:spPr/>
        <p:txBody>
          <a:bodyPr/>
          <a:lstStyle/>
          <a:p>
            <a:fld id="{02D0F38B-DF25-2C43-87F6-FBA1F3F24596}" type="datetimeFigureOut">
              <a:rPr lang="en-US" smtClean="0"/>
              <a:pPr/>
              <a:t>5/26/2021</a:t>
            </a:fld>
            <a:endParaRPr lang="en-US"/>
          </a:p>
        </p:txBody>
      </p:sp>
      <p:sp>
        <p:nvSpPr>
          <p:cNvPr id="5" name="Footer Placeholder 4">
            <a:extLst>
              <a:ext uri="{FF2B5EF4-FFF2-40B4-BE49-F238E27FC236}">
                <a16:creationId xmlns:a16="http://schemas.microsoft.com/office/drawing/2014/main" id="{06D4A758-1F69-A74F-B45F-CC969CF0B4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D697D25-59BF-AA42-B7BD-15C81EF45254}"/>
              </a:ext>
            </a:extLst>
          </p:cNvPr>
          <p:cNvSpPr>
            <a:spLocks noGrp="1"/>
          </p:cNvSpPr>
          <p:nvPr>
            <p:ph type="sldNum" sz="quarter" idx="12"/>
          </p:nvPr>
        </p:nvSpPr>
        <p:spPr/>
        <p:txBody>
          <a:bodyPr/>
          <a:lstStyle/>
          <a:p>
            <a:fld id="{E2BADBEE-1936-5D4B-9CEC-5C8B90056811}" type="slidenum">
              <a:rPr lang="en-US" smtClean="0"/>
              <a:pPr/>
              <a:t>‹#›</a:t>
            </a:fld>
            <a:endParaRPr lang="en-US"/>
          </a:p>
        </p:txBody>
      </p:sp>
    </p:spTree>
    <p:extLst>
      <p:ext uri="{BB962C8B-B14F-4D97-AF65-F5344CB8AC3E}">
        <p14:creationId xmlns:p14="http://schemas.microsoft.com/office/powerpoint/2010/main" val="742198241"/>
      </p:ext>
    </p:extLst>
  </p:cSld>
  <p:clrMapOvr>
    <a:masterClrMapping/>
  </p:clrMapOvr>
  <p:transition spd="slow">
    <p:pull dir="d"/>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A5864-942C-3C4C-80CA-E197FE3444E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ACDC481-A948-2040-8FFE-A8306938F24A}"/>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88650EF-02AF-FF48-B87E-DE8E61946128}"/>
              </a:ext>
            </a:extLst>
          </p:cNvPr>
          <p:cNvSpPr>
            <a:spLocks noGrp="1"/>
          </p:cNvSpPr>
          <p:nvPr>
            <p:ph type="dt" sz="half" idx="10"/>
          </p:nvPr>
        </p:nvSpPr>
        <p:spPr/>
        <p:txBody>
          <a:bodyPr/>
          <a:lstStyle/>
          <a:p>
            <a:fld id="{02D0F38B-DF25-2C43-87F6-FBA1F3F24596}" type="datetimeFigureOut">
              <a:rPr lang="en-US" smtClean="0"/>
              <a:pPr/>
              <a:t>5/26/2021</a:t>
            </a:fld>
            <a:endParaRPr lang="en-US"/>
          </a:p>
        </p:txBody>
      </p:sp>
      <p:sp>
        <p:nvSpPr>
          <p:cNvPr id="5" name="Footer Placeholder 4">
            <a:extLst>
              <a:ext uri="{FF2B5EF4-FFF2-40B4-BE49-F238E27FC236}">
                <a16:creationId xmlns:a16="http://schemas.microsoft.com/office/drawing/2014/main" id="{B25AEAFD-E303-3340-867F-B83735E892B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63F6A4E-9E41-8840-AE0E-570E98039A92}"/>
              </a:ext>
            </a:extLst>
          </p:cNvPr>
          <p:cNvSpPr>
            <a:spLocks noGrp="1"/>
          </p:cNvSpPr>
          <p:nvPr>
            <p:ph type="sldNum" sz="quarter" idx="12"/>
          </p:nvPr>
        </p:nvSpPr>
        <p:spPr/>
        <p:txBody>
          <a:bodyPr/>
          <a:lstStyle/>
          <a:p>
            <a:fld id="{E2BADBEE-1936-5D4B-9CEC-5C8B90056811}" type="slidenum">
              <a:rPr lang="en-US" smtClean="0"/>
              <a:pPr/>
              <a:t>‹#›</a:t>
            </a:fld>
            <a:endParaRPr lang="en-US"/>
          </a:p>
        </p:txBody>
      </p:sp>
    </p:spTree>
    <p:extLst>
      <p:ext uri="{BB962C8B-B14F-4D97-AF65-F5344CB8AC3E}">
        <p14:creationId xmlns:p14="http://schemas.microsoft.com/office/powerpoint/2010/main" val="2332260227"/>
      </p:ext>
    </p:extLst>
  </p:cSld>
  <p:clrMapOvr>
    <a:masterClrMapping/>
  </p:clrMapOvr>
  <p:transition spd="slow">
    <p:pull dir="d"/>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97614FD-D510-A14F-A2B2-7500D02E345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9D687D1-EC00-B444-B644-5CF2B40F87F1}"/>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91CE22-8A72-BE49-A67D-FE75D1DD4B78}"/>
              </a:ext>
            </a:extLst>
          </p:cNvPr>
          <p:cNvSpPr>
            <a:spLocks noGrp="1"/>
          </p:cNvSpPr>
          <p:nvPr>
            <p:ph type="dt" sz="half" idx="10"/>
          </p:nvPr>
        </p:nvSpPr>
        <p:spPr/>
        <p:txBody>
          <a:bodyPr/>
          <a:lstStyle/>
          <a:p>
            <a:fld id="{02D0F38B-DF25-2C43-87F6-FBA1F3F24596}" type="datetimeFigureOut">
              <a:rPr lang="en-US" smtClean="0"/>
              <a:pPr/>
              <a:t>5/26/2021</a:t>
            </a:fld>
            <a:endParaRPr lang="en-US"/>
          </a:p>
        </p:txBody>
      </p:sp>
      <p:sp>
        <p:nvSpPr>
          <p:cNvPr id="5" name="Footer Placeholder 4">
            <a:extLst>
              <a:ext uri="{FF2B5EF4-FFF2-40B4-BE49-F238E27FC236}">
                <a16:creationId xmlns:a16="http://schemas.microsoft.com/office/drawing/2014/main" id="{6C8D3CEC-6AA5-584C-8898-83F75320D9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5C4B465-6605-274E-924C-3C29C843E348}"/>
              </a:ext>
            </a:extLst>
          </p:cNvPr>
          <p:cNvSpPr>
            <a:spLocks noGrp="1"/>
          </p:cNvSpPr>
          <p:nvPr>
            <p:ph type="sldNum" sz="quarter" idx="12"/>
          </p:nvPr>
        </p:nvSpPr>
        <p:spPr/>
        <p:txBody>
          <a:bodyPr/>
          <a:lstStyle/>
          <a:p>
            <a:fld id="{E2BADBEE-1936-5D4B-9CEC-5C8B90056811}" type="slidenum">
              <a:rPr lang="en-US" smtClean="0"/>
              <a:pPr/>
              <a:t>‹#›</a:t>
            </a:fld>
            <a:endParaRPr lang="en-US"/>
          </a:p>
        </p:txBody>
      </p:sp>
    </p:spTree>
    <p:extLst>
      <p:ext uri="{BB962C8B-B14F-4D97-AF65-F5344CB8AC3E}">
        <p14:creationId xmlns:p14="http://schemas.microsoft.com/office/powerpoint/2010/main" val="2869569453"/>
      </p:ext>
    </p:extLst>
  </p:cSld>
  <p:clrMapOvr>
    <a:masterClrMapping/>
  </p:clrMapOvr>
  <p:transition spd="slow">
    <p:pull dir="d"/>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D47D99-0A58-2C46-8899-0AE930E7B17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9799B10-9154-4747-9910-0D85E13EBC93}"/>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40F36FE-6257-2A49-A1E9-DF1469F691F4}"/>
              </a:ext>
            </a:extLst>
          </p:cNvPr>
          <p:cNvSpPr>
            <a:spLocks noGrp="1"/>
          </p:cNvSpPr>
          <p:nvPr>
            <p:ph type="dt" sz="half" idx="10"/>
          </p:nvPr>
        </p:nvSpPr>
        <p:spPr/>
        <p:txBody>
          <a:bodyPr/>
          <a:lstStyle/>
          <a:p>
            <a:fld id="{02D0F38B-DF25-2C43-87F6-FBA1F3F24596}" type="datetimeFigureOut">
              <a:rPr lang="en-US" smtClean="0"/>
              <a:pPr/>
              <a:t>5/26/2021</a:t>
            </a:fld>
            <a:endParaRPr lang="en-US"/>
          </a:p>
        </p:txBody>
      </p:sp>
      <p:sp>
        <p:nvSpPr>
          <p:cNvPr id="5" name="Footer Placeholder 4">
            <a:extLst>
              <a:ext uri="{FF2B5EF4-FFF2-40B4-BE49-F238E27FC236}">
                <a16:creationId xmlns:a16="http://schemas.microsoft.com/office/drawing/2014/main" id="{2A5FDF23-160E-2B49-A446-28EFF92669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BBD868C-D10F-0840-A9B8-2A3DEFBB7311}"/>
              </a:ext>
            </a:extLst>
          </p:cNvPr>
          <p:cNvSpPr>
            <a:spLocks noGrp="1"/>
          </p:cNvSpPr>
          <p:nvPr>
            <p:ph type="sldNum" sz="quarter" idx="12"/>
          </p:nvPr>
        </p:nvSpPr>
        <p:spPr/>
        <p:txBody>
          <a:bodyPr/>
          <a:lstStyle/>
          <a:p>
            <a:fld id="{E2BADBEE-1936-5D4B-9CEC-5C8B90056811}" type="slidenum">
              <a:rPr lang="en-US" smtClean="0"/>
              <a:pPr/>
              <a:t>‹#›</a:t>
            </a:fld>
            <a:endParaRPr lang="en-US"/>
          </a:p>
        </p:txBody>
      </p:sp>
    </p:spTree>
    <p:extLst>
      <p:ext uri="{BB962C8B-B14F-4D97-AF65-F5344CB8AC3E}">
        <p14:creationId xmlns:p14="http://schemas.microsoft.com/office/powerpoint/2010/main" val="4014906011"/>
      </p:ext>
    </p:extLst>
  </p:cSld>
  <p:clrMapOvr>
    <a:masterClrMapping/>
  </p:clrMapOvr>
  <p:transition spd="slow">
    <p:pull dir="d"/>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F1CA4E-FE93-4F42-A629-A85F0B547A6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4D25744-18A2-9148-8AF3-70DDBD1581D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7241AA9D-E279-704D-ADDC-48E31A291A0F}"/>
              </a:ext>
            </a:extLst>
          </p:cNvPr>
          <p:cNvSpPr>
            <a:spLocks noGrp="1"/>
          </p:cNvSpPr>
          <p:nvPr>
            <p:ph type="dt" sz="half" idx="10"/>
          </p:nvPr>
        </p:nvSpPr>
        <p:spPr/>
        <p:txBody>
          <a:bodyPr/>
          <a:lstStyle/>
          <a:p>
            <a:fld id="{02D0F38B-DF25-2C43-87F6-FBA1F3F24596}" type="datetimeFigureOut">
              <a:rPr lang="en-US" smtClean="0"/>
              <a:pPr/>
              <a:t>5/26/2021</a:t>
            </a:fld>
            <a:endParaRPr lang="en-US"/>
          </a:p>
        </p:txBody>
      </p:sp>
      <p:sp>
        <p:nvSpPr>
          <p:cNvPr id="5" name="Footer Placeholder 4">
            <a:extLst>
              <a:ext uri="{FF2B5EF4-FFF2-40B4-BE49-F238E27FC236}">
                <a16:creationId xmlns:a16="http://schemas.microsoft.com/office/drawing/2014/main" id="{E3F8D989-C6C3-A246-A183-45299F57478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E892C25-FDC1-294A-B48E-F101AFE07284}"/>
              </a:ext>
            </a:extLst>
          </p:cNvPr>
          <p:cNvSpPr>
            <a:spLocks noGrp="1"/>
          </p:cNvSpPr>
          <p:nvPr>
            <p:ph type="sldNum" sz="quarter" idx="12"/>
          </p:nvPr>
        </p:nvSpPr>
        <p:spPr/>
        <p:txBody>
          <a:bodyPr/>
          <a:lstStyle/>
          <a:p>
            <a:fld id="{E2BADBEE-1936-5D4B-9CEC-5C8B90056811}" type="slidenum">
              <a:rPr lang="en-US" smtClean="0"/>
              <a:pPr/>
              <a:t>‹#›</a:t>
            </a:fld>
            <a:endParaRPr lang="en-US"/>
          </a:p>
        </p:txBody>
      </p:sp>
    </p:spTree>
    <p:extLst>
      <p:ext uri="{BB962C8B-B14F-4D97-AF65-F5344CB8AC3E}">
        <p14:creationId xmlns:p14="http://schemas.microsoft.com/office/powerpoint/2010/main" val="60594417"/>
      </p:ext>
    </p:extLst>
  </p:cSld>
  <p:clrMapOvr>
    <a:masterClrMapping/>
  </p:clrMapOvr>
  <p:transition spd="slow">
    <p:pull dir="d"/>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BD2606-8829-FE43-88C0-29056ED0783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37C1906-32B8-7C4F-B92D-F1AF7CCB5C7F}"/>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D121D20-438D-0D46-A280-EF5118884A58}"/>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130827B-FD78-4947-8BEF-905B627B8335}"/>
              </a:ext>
            </a:extLst>
          </p:cNvPr>
          <p:cNvSpPr>
            <a:spLocks noGrp="1"/>
          </p:cNvSpPr>
          <p:nvPr>
            <p:ph type="dt" sz="half" idx="10"/>
          </p:nvPr>
        </p:nvSpPr>
        <p:spPr/>
        <p:txBody>
          <a:bodyPr/>
          <a:lstStyle/>
          <a:p>
            <a:fld id="{02D0F38B-DF25-2C43-87F6-FBA1F3F24596}" type="datetimeFigureOut">
              <a:rPr lang="en-US" smtClean="0"/>
              <a:pPr/>
              <a:t>5/26/2021</a:t>
            </a:fld>
            <a:endParaRPr lang="en-US"/>
          </a:p>
        </p:txBody>
      </p:sp>
      <p:sp>
        <p:nvSpPr>
          <p:cNvPr id="6" name="Footer Placeholder 5">
            <a:extLst>
              <a:ext uri="{FF2B5EF4-FFF2-40B4-BE49-F238E27FC236}">
                <a16:creationId xmlns:a16="http://schemas.microsoft.com/office/drawing/2014/main" id="{689D28F4-7BB6-A341-8A08-D10321901C5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D85BABA-BF64-9546-B5D4-2CF65591A16E}"/>
              </a:ext>
            </a:extLst>
          </p:cNvPr>
          <p:cNvSpPr>
            <a:spLocks noGrp="1"/>
          </p:cNvSpPr>
          <p:nvPr>
            <p:ph type="sldNum" sz="quarter" idx="12"/>
          </p:nvPr>
        </p:nvSpPr>
        <p:spPr/>
        <p:txBody>
          <a:bodyPr/>
          <a:lstStyle/>
          <a:p>
            <a:fld id="{E2BADBEE-1936-5D4B-9CEC-5C8B90056811}" type="slidenum">
              <a:rPr lang="en-US" smtClean="0"/>
              <a:pPr/>
              <a:t>‹#›</a:t>
            </a:fld>
            <a:endParaRPr lang="en-US"/>
          </a:p>
        </p:txBody>
      </p:sp>
    </p:spTree>
    <p:extLst>
      <p:ext uri="{BB962C8B-B14F-4D97-AF65-F5344CB8AC3E}">
        <p14:creationId xmlns:p14="http://schemas.microsoft.com/office/powerpoint/2010/main" val="4059040646"/>
      </p:ext>
    </p:extLst>
  </p:cSld>
  <p:clrMapOvr>
    <a:masterClrMapping/>
  </p:clrMapOvr>
  <p:transition spd="slow">
    <p:pull dir="d"/>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5C2AA-0D74-F54E-A45B-9100434D850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10406E5-38D3-174D-A21C-480803E3697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A13CBA93-EEAF-8347-954A-1C6E1E580EC4}"/>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DB088D7-F757-9345-8DBE-88303457F4D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8A75E0FF-2755-8640-80B3-431A80F1004E}"/>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DDD054A-FF3A-0F47-B21D-3F33FC71EB6F}"/>
              </a:ext>
            </a:extLst>
          </p:cNvPr>
          <p:cNvSpPr>
            <a:spLocks noGrp="1"/>
          </p:cNvSpPr>
          <p:nvPr>
            <p:ph type="dt" sz="half" idx="10"/>
          </p:nvPr>
        </p:nvSpPr>
        <p:spPr/>
        <p:txBody>
          <a:bodyPr/>
          <a:lstStyle/>
          <a:p>
            <a:fld id="{02D0F38B-DF25-2C43-87F6-FBA1F3F24596}" type="datetimeFigureOut">
              <a:rPr lang="en-US" smtClean="0"/>
              <a:pPr/>
              <a:t>5/26/2021</a:t>
            </a:fld>
            <a:endParaRPr lang="en-US"/>
          </a:p>
        </p:txBody>
      </p:sp>
      <p:sp>
        <p:nvSpPr>
          <p:cNvPr id="8" name="Footer Placeholder 7">
            <a:extLst>
              <a:ext uri="{FF2B5EF4-FFF2-40B4-BE49-F238E27FC236}">
                <a16:creationId xmlns:a16="http://schemas.microsoft.com/office/drawing/2014/main" id="{0657BD9F-5C48-4242-AD18-0DDA4A43FA8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F6693B5-F9C7-F84F-9B91-26519D74FA1F}"/>
              </a:ext>
            </a:extLst>
          </p:cNvPr>
          <p:cNvSpPr>
            <a:spLocks noGrp="1"/>
          </p:cNvSpPr>
          <p:nvPr>
            <p:ph type="sldNum" sz="quarter" idx="12"/>
          </p:nvPr>
        </p:nvSpPr>
        <p:spPr/>
        <p:txBody>
          <a:bodyPr/>
          <a:lstStyle/>
          <a:p>
            <a:fld id="{E2BADBEE-1936-5D4B-9CEC-5C8B90056811}" type="slidenum">
              <a:rPr lang="en-US" smtClean="0"/>
              <a:pPr/>
              <a:t>‹#›</a:t>
            </a:fld>
            <a:endParaRPr lang="en-US"/>
          </a:p>
        </p:txBody>
      </p:sp>
    </p:spTree>
    <p:extLst>
      <p:ext uri="{BB962C8B-B14F-4D97-AF65-F5344CB8AC3E}">
        <p14:creationId xmlns:p14="http://schemas.microsoft.com/office/powerpoint/2010/main" val="2773981621"/>
      </p:ext>
    </p:extLst>
  </p:cSld>
  <p:clrMapOvr>
    <a:masterClrMapping/>
  </p:clrMapOvr>
  <p:transition spd="slow">
    <p:pull dir="d"/>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DBA634-B887-DA4B-9230-18FBB74EA15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10DB799-8506-824D-979F-1C3EE5775BBF}"/>
              </a:ext>
            </a:extLst>
          </p:cNvPr>
          <p:cNvSpPr>
            <a:spLocks noGrp="1"/>
          </p:cNvSpPr>
          <p:nvPr>
            <p:ph type="dt" sz="half" idx="10"/>
          </p:nvPr>
        </p:nvSpPr>
        <p:spPr/>
        <p:txBody>
          <a:bodyPr/>
          <a:lstStyle/>
          <a:p>
            <a:fld id="{02D0F38B-DF25-2C43-87F6-FBA1F3F24596}" type="datetimeFigureOut">
              <a:rPr lang="en-US" smtClean="0"/>
              <a:pPr/>
              <a:t>5/26/2021</a:t>
            </a:fld>
            <a:endParaRPr lang="en-US"/>
          </a:p>
        </p:txBody>
      </p:sp>
      <p:sp>
        <p:nvSpPr>
          <p:cNvPr id="4" name="Footer Placeholder 3">
            <a:extLst>
              <a:ext uri="{FF2B5EF4-FFF2-40B4-BE49-F238E27FC236}">
                <a16:creationId xmlns:a16="http://schemas.microsoft.com/office/drawing/2014/main" id="{837DC79F-D163-3A43-BB92-8EF82B7E204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F33F804-F38A-234B-8D91-84F2591E1222}"/>
              </a:ext>
            </a:extLst>
          </p:cNvPr>
          <p:cNvSpPr>
            <a:spLocks noGrp="1"/>
          </p:cNvSpPr>
          <p:nvPr>
            <p:ph type="sldNum" sz="quarter" idx="12"/>
          </p:nvPr>
        </p:nvSpPr>
        <p:spPr/>
        <p:txBody>
          <a:bodyPr/>
          <a:lstStyle/>
          <a:p>
            <a:fld id="{E2BADBEE-1936-5D4B-9CEC-5C8B90056811}" type="slidenum">
              <a:rPr lang="en-US" smtClean="0"/>
              <a:pPr/>
              <a:t>‹#›</a:t>
            </a:fld>
            <a:endParaRPr lang="en-US"/>
          </a:p>
        </p:txBody>
      </p:sp>
    </p:spTree>
    <p:extLst>
      <p:ext uri="{BB962C8B-B14F-4D97-AF65-F5344CB8AC3E}">
        <p14:creationId xmlns:p14="http://schemas.microsoft.com/office/powerpoint/2010/main" val="4033972813"/>
      </p:ext>
    </p:extLst>
  </p:cSld>
  <p:clrMapOvr>
    <a:masterClrMapping/>
  </p:clrMapOvr>
  <p:transition spd="slow">
    <p:pull dir="d"/>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6DA3763-2405-0343-8025-F4A60E9FEF2C}"/>
              </a:ext>
            </a:extLst>
          </p:cNvPr>
          <p:cNvSpPr>
            <a:spLocks noGrp="1"/>
          </p:cNvSpPr>
          <p:nvPr>
            <p:ph type="dt" sz="half" idx="10"/>
          </p:nvPr>
        </p:nvSpPr>
        <p:spPr/>
        <p:txBody>
          <a:bodyPr/>
          <a:lstStyle/>
          <a:p>
            <a:fld id="{02D0F38B-DF25-2C43-87F6-FBA1F3F24596}" type="datetimeFigureOut">
              <a:rPr lang="en-US" smtClean="0"/>
              <a:pPr/>
              <a:t>5/26/2021</a:t>
            </a:fld>
            <a:endParaRPr lang="en-US"/>
          </a:p>
        </p:txBody>
      </p:sp>
      <p:sp>
        <p:nvSpPr>
          <p:cNvPr id="3" name="Footer Placeholder 2">
            <a:extLst>
              <a:ext uri="{FF2B5EF4-FFF2-40B4-BE49-F238E27FC236}">
                <a16:creationId xmlns:a16="http://schemas.microsoft.com/office/drawing/2014/main" id="{1FE8058B-3810-234A-BBB2-12E712F66A0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08CFBBD-67EE-6B4B-9CEC-310A56996A6B}"/>
              </a:ext>
            </a:extLst>
          </p:cNvPr>
          <p:cNvSpPr>
            <a:spLocks noGrp="1"/>
          </p:cNvSpPr>
          <p:nvPr>
            <p:ph type="sldNum" sz="quarter" idx="12"/>
          </p:nvPr>
        </p:nvSpPr>
        <p:spPr/>
        <p:txBody>
          <a:bodyPr/>
          <a:lstStyle/>
          <a:p>
            <a:fld id="{E2BADBEE-1936-5D4B-9CEC-5C8B90056811}" type="slidenum">
              <a:rPr lang="en-US" smtClean="0"/>
              <a:pPr/>
              <a:t>‹#›</a:t>
            </a:fld>
            <a:endParaRPr lang="en-US"/>
          </a:p>
        </p:txBody>
      </p:sp>
    </p:spTree>
    <p:extLst>
      <p:ext uri="{BB962C8B-B14F-4D97-AF65-F5344CB8AC3E}">
        <p14:creationId xmlns:p14="http://schemas.microsoft.com/office/powerpoint/2010/main" val="2500196039"/>
      </p:ext>
    </p:extLst>
  </p:cSld>
  <p:clrMapOvr>
    <a:masterClrMapping/>
  </p:clrMapOvr>
  <p:transition spd="slow">
    <p:pull dir="d"/>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75857C-5088-A649-9AF0-99C0D3F5ADA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0997814-C2DB-DE42-9095-8B342D4992A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0494C3F-4578-9B43-A470-04F78CD7400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2EFDC9E-91C8-A04D-8493-03927BF734EC}"/>
              </a:ext>
            </a:extLst>
          </p:cNvPr>
          <p:cNvSpPr>
            <a:spLocks noGrp="1"/>
          </p:cNvSpPr>
          <p:nvPr>
            <p:ph type="dt" sz="half" idx="10"/>
          </p:nvPr>
        </p:nvSpPr>
        <p:spPr/>
        <p:txBody>
          <a:bodyPr/>
          <a:lstStyle/>
          <a:p>
            <a:fld id="{02D0F38B-DF25-2C43-87F6-FBA1F3F24596}" type="datetimeFigureOut">
              <a:rPr lang="en-US" smtClean="0"/>
              <a:pPr/>
              <a:t>5/26/2021</a:t>
            </a:fld>
            <a:endParaRPr lang="en-US"/>
          </a:p>
        </p:txBody>
      </p:sp>
      <p:sp>
        <p:nvSpPr>
          <p:cNvPr id="6" name="Footer Placeholder 5">
            <a:extLst>
              <a:ext uri="{FF2B5EF4-FFF2-40B4-BE49-F238E27FC236}">
                <a16:creationId xmlns:a16="http://schemas.microsoft.com/office/drawing/2014/main" id="{29798640-78BC-014F-9D3B-92D203673CF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2A988E7-3FB7-E046-BAD9-977F02C8EC1F}"/>
              </a:ext>
            </a:extLst>
          </p:cNvPr>
          <p:cNvSpPr>
            <a:spLocks noGrp="1"/>
          </p:cNvSpPr>
          <p:nvPr>
            <p:ph type="sldNum" sz="quarter" idx="12"/>
          </p:nvPr>
        </p:nvSpPr>
        <p:spPr/>
        <p:txBody>
          <a:bodyPr/>
          <a:lstStyle/>
          <a:p>
            <a:fld id="{E2BADBEE-1936-5D4B-9CEC-5C8B90056811}" type="slidenum">
              <a:rPr lang="en-US" smtClean="0"/>
              <a:pPr/>
              <a:t>‹#›</a:t>
            </a:fld>
            <a:endParaRPr lang="en-US"/>
          </a:p>
        </p:txBody>
      </p:sp>
    </p:spTree>
    <p:extLst>
      <p:ext uri="{BB962C8B-B14F-4D97-AF65-F5344CB8AC3E}">
        <p14:creationId xmlns:p14="http://schemas.microsoft.com/office/powerpoint/2010/main" val="3701435731"/>
      </p:ext>
    </p:extLst>
  </p:cSld>
  <p:clrMapOvr>
    <a:masterClrMapping/>
  </p:clrMapOvr>
  <p:transition spd="slow">
    <p:pull dir="d"/>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5943E9-EF60-BF4D-838B-2E200FF6E5B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43AD6C1-D84C-CD4C-A27B-187EE9996BD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4504D49-E63D-A04D-B66A-F7C571D318A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CD0AE1D-C5B3-8E4B-BB6B-93F968664A6E}"/>
              </a:ext>
            </a:extLst>
          </p:cNvPr>
          <p:cNvSpPr>
            <a:spLocks noGrp="1"/>
          </p:cNvSpPr>
          <p:nvPr>
            <p:ph type="dt" sz="half" idx="10"/>
          </p:nvPr>
        </p:nvSpPr>
        <p:spPr/>
        <p:txBody>
          <a:bodyPr/>
          <a:lstStyle/>
          <a:p>
            <a:fld id="{02D0F38B-DF25-2C43-87F6-FBA1F3F24596}" type="datetimeFigureOut">
              <a:rPr lang="en-US" smtClean="0"/>
              <a:pPr/>
              <a:t>5/26/2021</a:t>
            </a:fld>
            <a:endParaRPr lang="en-US"/>
          </a:p>
        </p:txBody>
      </p:sp>
      <p:sp>
        <p:nvSpPr>
          <p:cNvPr id="6" name="Footer Placeholder 5">
            <a:extLst>
              <a:ext uri="{FF2B5EF4-FFF2-40B4-BE49-F238E27FC236}">
                <a16:creationId xmlns:a16="http://schemas.microsoft.com/office/drawing/2014/main" id="{3562AF81-2806-994C-9694-CEC8BE3B763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49170F2-029E-8847-B7F1-1C346695ACE2}"/>
              </a:ext>
            </a:extLst>
          </p:cNvPr>
          <p:cNvSpPr>
            <a:spLocks noGrp="1"/>
          </p:cNvSpPr>
          <p:nvPr>
            <p:ph type="sldNum" sz="quarter" idx="12"/>
          </p:nvPr>
        </p:nvSpPr>
        <p:spPr/>
        <p:txBody>
          <a:bodyPr/>
          <a:lstStyle/>
          <a:p>
            <a:fld id="{E2BADBEE-1936-5D4B-9CEC-5C8B90056811}" type="slidenum">
              <a:rPr lang="en-US" smtClean="0"/>
              <a:pPr/>
              <a:t>‹#›</a:t>
            </a:fld>
            <a:endParaRPr lang="en-US"/>
          </a:p>
        </p:txBody>
      </p:sp>
    </p:spTree>
    <p:extLst>
      <p:ext uri="{BB962C8B-B14F-4D97-AF65-F5344CB8AC3E}">
        <p14:creationId xmlns:p14="http://schemas.microsoft.com/office/powerpoint/2010/main" val="1246756287"/>
      </p:ext>
    </p:extLst>
  </p:cSld>
  <p:clrMapOvr>
    <a:masterClrMapping/>
  </p:clrMapOvr>
  <p:transition spd="slow">
    <p:pull dir="d"/>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theme" Target="../theme/theme1.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9EE8149-49D6-5E48-8AF0-E061D08A7B3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6634733-A570-BB4E-8A1A-568E0DE0571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7A41F7F-2B77-5143-AA07-2445E12619C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D0F38B-DF25-2C43-87F6-FBA1F3F24596}" type="datetimeFigureOut">
              <a:rPr lang="en-US" smtClean="0"/>
              <a:pPr/>
              <a:t>5/26/2021</a:t>
            </a:fld>
            <a:endParaRPr lang="en-US"/>
          </a:p>
        </p:txBody>
      </p:sp>
      <p:sp>
        <p:nvSpPr>
          <p:cNvPr id="5" name="Footer Placeholder 4">
            <a:extLst>
              <a:ext uri="{FF2B5EF4-FFF2-40B4-BE49-F238E27FC236}">
                <a16:creationId xmlns:a16="http://schemas.microsoft.com/office/drawing/2014/main" id="{8EBA688D-0E67-884E-AB9E-9AA17DAAAFC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69FF4B2-6149-B240-9253-4EF26C2EB98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2BADBEE-1936-5D4B-9CEC-5C8B90056811}" type="slidenum">
              <a:rPr lang="en-US" smtClean="0"/>
              <a:pPr/>
              <a:t>‹#›</a:t>
            </a:fld>
            <a:endParaRPr lang="en-US"/>
          </a:p>
        </p:txBody>
      </p:sp>
    </p:spTree>
    <p:extLst>
      <p:ext uri="{BB962C8B-B14F-4D97-AF65-F5344CB8AC3E}">
        <p14:creationId xmlns:p14="http://schemas.microsoft.com/office/powerpoint/2010/main" val="144805103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slow">
    <p:pull dir="d"/>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12.xml.rels><?xml version="1.0" encoding="UTF-8" standalone="yes"?>
<Relationships xmlns="http://schemas.openxmlformats.org/package/2006/relationships"><Relationship Id="rId2" Type="http://schemas.openxmlformats.org/officeDocument/2006/relationships/image" Target="../media/image5.tiff" /><Relationship Id="rId1" Type="http://schemas.openxmlformats.org/officeDocument/2006/relationships/slideLayout" Target="../slideLayouts/slideLayout7.xml" /></Relationships>
</file>

<file path=ppt/slides/_rels/slide13.xml.rels><?xml version="1.0" encoding="UTF-8" standalone="yes"?>
<Relationships xmlns="http://schemas.openxmlformats.org/package/2006/relationships"><Relationship Id="rId3" Type="http://schemas.openxmlformats.org/officeDocument/2006/relationships/image" Target="../media/image7.tiff" /><Relationship Id="rId2" Type="http://schemas.openxmlformats.org/officeDocument/2006/relationships/image" Target="../media/image6.tiff" /><Relationship Id="rId1" Type="http://schemas.openxmlformats.org/officeDocument/2006/relationships/slideLayout" Target="../slideLayouts/slideLayout7.xml" /></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16.xml.rels><?xml version="1.0" encoding="UTF-8" standalone="yes"?>
<Relationships xmlns="http://schemas.openxmlformats.org/package/2006/relationships"><Relationship Id="rId3" Type="http://schemas.openxmlformats.org/officeDocument/2006/relationships/image" Target="../media/image9.emf" /><Relationship Id="rId2" Type="http://schemas.openxmlformats.org/officeDocument/2006/relationships/image" Target="../media/image8.tiff" /><Relationship Id="rId1" Type="http://schemas.openxmlformats.org/officeDocument/2006/relationships/slideLayout" Target="../slideLayouts/slideLayout7.xml" /></Relationships>
</file>

<file path=ppt/slides/_rels/slide17.xml.rels><?xml version="1.0" encoding="UTF-8" standalone="yes"?>
<Relationships xmlns="http://schemas.openxmlformats.org/package/2006/relationships"><Relationship Id="rId3" Type="http://schemas.openxmlformats.org/officeDocument/2006/relationships/image" Target="../media/image4.emf" /><Relationship Id="rId2" Type="http://schemas.openxmlformats.org/officeDocument/2006/relationships/image" Target="../media/image3.emf" /><Relationship Id="rId1" Type="http://schemas.openxmlformats.org/officeDocument/2006/relationships/slideLayout" Target="../slideLayouts/slideLayout7.xml" /></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21.xml.rels><?xml version="1.0" encoding="UTF-8" standalone="yes"?>
<Relationships xmlns="http://schemas.openxmlformats.org/package/2006/relationships"><Relationship Id="rId3" Type="http://schemas.openxmlformats.org/officeDocument/2006/relationships/image" Target="../media/image10.emf" /><Relationship Id="rId2" Type="http://schemas.openxmlformats.org/officeDocument/2006/relationships/image" Target="../media/image8.tiff" /><Relationship Id="rId1" Type="http://schemas.openxmlformats.org/officeDocument/2006/relationships/slideLayout" Target="../slideLayouts/slideLayout7.xml" /></Relationships>
</file>

<file path=ppt/slides/_rels/slide22.xml.rels><?xml version="1.0" encoding="UTF-8" standalone="yes"?>
<Relationships xmlns="http://schemas.openxmlformats.org/package/2006/relationships"><Relationship Id="rId3" Type="http://schemas.openxmlformats.org/officeDocument/2006/relationships/image" Target="../media/image4.emf" /><Relationship Id="rId2" Type="http://schemas.openxmlformats.org/officeDocument/2006/relationships/image" Target="../media/image3.emf" /><Relationship Id="rId1" Type="http://schemas.openxmlformats.org/officeDocument/2006/relationships/slideLayout" Target="../slideLayouts/slideLayout7.xml" /><Relationship Id="rId4" Type="http://schemas.openxmlformats.org/officeDocument/2006/relationships/image" Target="../media/image8.tiff" /></Relationships>
</file>

<file path=ppt/slides/_rels/slide23.xml.rels><?xml version="1.0" encoding="UTF-8" standalone="yes"?>
<Relationships xmlns="http://schemas.openxmlformats.org/package/2006/relationships"><Relationship Id="rId3" Type="http://schemas.openxmlformats.org/officeDocument/2006/relationships/image" Target="../media/image3.emf" /><Relationship Id="rId2" Type="http://schemas.openxmlformats.org/officeDocument/2006/relationships/image" Target="../media/image8.tiff" /><Relationship Id="rId1" Type="http://schemas.openxmlformats.org/officeDocument/2006/relationships/slideLayout" Target="../slideLayouts/slideLayout7.xml" /><Relationship Id="rId4" Type="http://schemas.openxmlformats.org/officeDocument/2006/relationships/image" Target="../media/image4.emf" /></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28.xml.rels><?xml version="1.0" encoding="UTF-8" standalone="yes"?>
<Relationships xmlns="http://schemas.openxmlformats.org/package/2006/relationships"><Relationship Id="rId3" Type="http://schemas.openxmlformats.org/officeDocument/2006/relationships/image" Target="../media/image12.emf" /><Relationship Id="rId2" Type="http://schemas.openxmlformats.org/officeDocument/2006/relationships/image" Target="../media/image11.emf" /><Relationship Id="rId1" Type="http://schemas.openxmlformats.org/officeDocument/2006/relationships/slideLayout" Target="../slideLayouts/slideLayout7.xml" /></Relationships>
</file>

<file path=ppt/slides/_rels/slide29.xml.rels><?xml version="1.0" encoding="UTF-8" standalone="yes"?>
<Relationships xmlns="http://schemas.openxmlformats.org/package/2006/relationships"><Relationship Id="rId3" Type="http://schemas.openxmlformats.org/officeDocument/2006/relationships/image" Target="../media/image4.emf" /><Relationship Id="rId2" Type="http://schemas.openxmlformats.org/officeDocument/2006/relationships/image" Target="../media/image3.emf" /><Relationship Id="rId1" Type="http://schemas.openxmlformats.org/officeDocument/2006/relationships/slideLayout" Target="../slideLayouts/slideLayout7.xml" /></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xml" /><Relationship Id="rId1" Type="http://schemas.openxmlformats.org/officeDocument/2006/relationships/slideLayout" Target="../slideLayouts/slideLayout7.xml" /></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35.xml.rels><?xml version="1.0" encoding="UTF-8" standalone="yes"?>
<Relationships xmlns="http://schemas.openxmlformats.org/package/2006/relationships"><Relationship Id="rId3" Type="http://schemas.openxmlformats.org/officeDocument/2006/relationships/image" Target="../media/image13.png" /><Relationship Id="rId2" Type="http://schemas.openxmlformats.org/officeDocument/2006/relationships/notesSlide" Target="../notesSlides/notesSlide2.xml" /><Relationship Id="rId1" Type="http://schemas.openxmlformats.org/officeDocument/2006/relationships/slideLayout" Target="../slideLayouts/slideLayout7.xml" /><Relationship Id="rId4" Type="http://schemas.openxmlformats.org/officeDocument/2006/relationships/image" Target="../media/image14.png" /></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37.xml.rels><?xml version="1.0" encoding="UTF-8" standalone="yes"?>
<Relationships xmlns="http://schemas.openxmlformats.org/package/2006/relationships"><Relationship Id="rId2" Type="http://schemas.openxmlformats.org/officeDocument/2006/relationships/image" Target="../media/image15.png" /><Relationship Id="rId1" Type="http://schemas.openxmlformats.org/officeDocument/2006/relationships/slideLayout" Target="../slideLayouts/slideLayout7.xml" /></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5.xml.rels><?xml version="1.0" encoding="UTF-8" standalone="yes"?>
<Relationships xmlns="http://schemas.openxmlformats.org/package/2006/relationships"><Relationship Id="rId2" Type="http://schemas.openxmlformats.org/officeDocument/2006/relationships/image" Target="../media/image1.png" /><Relationship Id="rId1" Type="http://schemas.openxmlformats.org/officeDocument/2006/relationships/slideLayout" Target="../slideLayouts/slideLayout7.xml" /></Relationships>
</file>

<file path=ppt/slides/_rels/slide6.xml.rels><?xml version="1.0" encoding="UTF-8" standalone="yes"?>
<Relationships xmlns="http://schemas.openxmlformats.org/package/2006/relationships"><Relationship Id="rId3" Type="http://schemas.openxmlformats.org/officeDocument/2006/relationships/image" Target="../media/image2.tiff" /><Relationship Id="rId2" Type="http://schemas.openxmlformats.org/officeDocument/2006/relationships/image" Target="../media/image1.png" /><Relationship Id="rId1" Type="http://schemas.openxmlformats.org/officeDocument/2006/relationships/slideLayout" Target="../slideLayouts/slideLayout7.xml" /></Relationships>
</file>

<file path=ppt/slides/_rels/slide7.xml.rels><?xml version="1.0" encoding="UTF-8" standalone="yes"?>
<Relationships xmlns="http://schemas.openxmlformats.org/package/2006/relationships"><Relationship Id="rId3" Type="http://schemas.openxmlformats.org/officeDocument/2006/relationships/image" Target="../media/image4.emf" /><Relationship Id="rId2" Type="http://schemas.openxmlformats.org/officeDocument/2006/relationships/image" Target="../media/image3.emf" /><Relationship Id="rId1" Type="http://schemas.openxmlformats.org/officeDocument/2006/relationships/slideLayout" Target="../slideLayouts/slideLayout7.xml" /></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5EFA756-AAF1-214E-9D62-7DD2FE68DEBF}"/>
              </a:ext>
            </a:extLst>
          </p:cNvPr>
          <p:cNvSpPr txBox="1"/>
          <p:nvPr/>
        </p:nvSpPr>
        <p:spPr>
          <a:xfrm>
            <a:off x="4508219" y="964504"/>
            <a:ext cx="2972289" cy="584775"/>
          </a:xfrm>
          <a:prstGeom prst="rect">
            <a:avLst/>
          </a:prstGeom>
          <a:noFill/>
          <a:effectLst>
            <a:outerShdw blurRad="50800" dist="38100" dir="2700000" algn="tl" rotWithShape="0">
              <a:prstClr val="black">
                <a:alpha val="40000"/>
              </a:prstClr>
            </a:outerShdw>
          </a:effectLst>
        </p:spPr>
        <p:txBody>
          <a:bodyPr wrap="none" rtlCol="0">
            <a:spAutoFit/>
          </a:bodyPr>
          <a:lstStyle/>
          <a:p>
            <a:r>
              <a:rPr lang="en-US" sz="3200" b="1" dirty="0">
                <a:solidFill>
                  <a:srgbClr val="FF0000"/>
                </a:solidFill>
                <a:latin typeface="Avenir Next LT Pro Medium Conde" panose="020B0606020202020204" pitchFamily="34" charset="77"/>
              </a:rPr>
              <a:t>Water Technology</a:t>
            </a:r>
            <a:endParaRPr lang="en-US" sz="3200" dirty="0">
              <a:solidFill>
                <a:srgbClr val="FF0000"/>
              </a:solidFill>
              <a:latin typeface="Avenir Next LT Pro Medium Conde" panose="020B0606020202020204" pitchFamily="34" charset="77"/>
            </a:endParaRPr>
          </a:p>
        </p:txBody>
      </p:sp>
      <p:sp>
        <p:nvSpPr>
          <p:cNvPr id="5" name="Rectangle 4">
            <a:extLst>
              <a:ext uri="{FF2B5EF4-FFF2-40B4-BE49-F238E27FC236}">
                <a16:creationId xmlns:a16="http://schemas.microsoft.com/office/drawing/2014/main" id="{AC430E4C-8BB1-F242-BEFE-7F4DAA4134D1}"/>
              </a:ext>
            </a:extLst>
          </p:cNvPr>
          <p:cNvSpPr/>
          <p:nvPr/>
        </p:nvSpPr>
        <p:spPr>
          <a:xfrm>
            <a:off x="1007730" y="1880147"/>
            <a:ext cx="10736035" cy="2463303"/>
          </a:xfrm>
          <a:prstGeom prst="rect">
            <a:avLst/>
          </a:prstGeom>
        </p:spPr>
        <p:txBody>
          <a:bodyPr wrap="square">
            <a:spAutoFit/>
          </a:bodyPr>
          <a:lstStyle/>
          <a:p>
            <a:pPr marL="342900" marR="0" lvl="0" indent="-342900" algn="just">
              <a:lnSpc>
                <a:spcPct val="200000"/>
              </a:lnSpc>
              <a:spcBef>
                <a:spcPts val="0"/>
              </a:spcBef>
              <a:spcAft>
                <a:spcPts val="0"/>
              </a:spcAft>
              <a:buFont typeface="+mj-lt"/>
              <a:buAutoNum type="arabicPeriod"/>
            </a:pPr>
            <a:r>
              <a:rPr lang="en-US" sz="2000" dirty="0">
                <a:solidFill>
                  <a:srgbClr val="0F24FD"/>
                </a:solidFill>
                <a:latin typeface="Avenir Next LT Pro Medium Conde" panose="020B0606020202020204" pitchFamily="34" charset="77"/>
                <a:ea typeface="Calibri" panose="020F0502020204030204" pitchFamily="34" charset="0"/>
                <a:cs typeface="Times New Roman" panose="02020603050405020304" pitchFamily="18" charset="0"/>
              </a:rPr>
              <a:t>Hardness-definition, types of hardness and determination by EDTA method-numerical problems.</a:t>
            </a:r>
            <a:endParaRPr lang="en-US" sz="2000" dirty="0">
              <a:solidFill>
                <a:srgbClr val="0F24FD"/>
              </a:solidFill>
              <a:effectLst/>
              <a:latin typeface="Avenir Next LT Pro Medium Conde" panose="020B0606020202020204" pitchFamily="34" charset="77"/>
              <a:ea typeface="Calibri" panose="020F0502020204030204" pitchFamily="34" charset="0"/>
              <a:cs typeface="Times New Roman" panose="02020603050405020304" pitchFamily="18" charset="0"/>
            </a:endParaRPr>
          </a:p>
          <a:p>
            <a:pPr marL="342900" marR="0" lvl="0" indent="-342900" algn="just">
              <a:lnSpc>
                <a:spcPct val="200000"/>
              </a:lnSpc>
              <a:spcBef>
                <a:spcPts val="0"/>
              </a:spcBef>
              <a:spcAft>
                <a:spcPts val="0"/>
              </a:spcAft>
              <a:buFont typeface="+mj-lt"/>
              <a:buAutoNum type="arabicPeriod"/>
            </a:pPr>
            <a:r>
              <a:rPr lang="en-US" sz="2000" dirty="0">
                <a:solidFill>
                  <a:srgbClr val="0F24FD"/>
                </a:solidFill>
                <a:latin typeface="Avenir Next LT Pro Medium Conde" panose="020B0606020202020204" pitchFamily="34" charset="77"/>
                <a:ea typeface="Calibri" panose="020F0502020204030204" pitchFamily="34" charset="0"/>
                <a:cs typeface="Times New Roman" panose="02020603050405020304" pitchFamily="18" charset="0"/>
              </a:rPr>
              <a:t>Determination of dissolved (DO) oxygen by Winkler’s method.</a:t>
            </a:r>
            <a:endParaRPr lang="en-US" sz="2000" dirty="0">
              <a:solidFill>
                <a:srgbClr val="0F24FD"/>
              </a:solidFill>
              <a:effectLst/>
              <a:latin typeface="Avenir Next LT Pro Medium Conde" panose="020B0606020202020204" pitchFamily="34" charset="77"/>
              <a:ea typeface="Calibri" panose="020F0502020204030204" pitchFamily="34" charset="0"/>
              <a:cs typeface="Times New Roman" panose="02020603050405020304" pitchFamily="18" charset="0"/>
            </a:endParaRPr>
          </a:p>
          <a:p>
            <a:pPr marL="342900" marR="0" lvl="0" indent="-342900" algn="just">
              <a:lnSpc>
                <a:spcPct val="200000"/>
              </a:lnSpc>
              <a:spcBef>
                <a:spcPts val="0"/>
              </a:spcBef>
              <a:spcAft>
                <a:spcPts val="0"/>
              </a:spcAft>
              <a:buFont typeface="+mj-lt"/>
              <a:buAutoNum type="arabicPeriod"/>
            </a:pPr>
            <a:r>
              <a:rPr lang="en-US" sz="2000" dirty="0">
                <a:solidFill>
                  <a:srgbClr val="0F24FD"/>
                </a:solidFill>
                <a:latin typeface="Avenir Next LT Pro Medium Conde" panose="020B0606020202020204" pitchFamily="34" charset="77"/>
                <a:ea typeface="Calibri" panose="020F0502020204030204" pitchFamily="34" charset="0"/>
                <a:cs typeface="Times New Roman" panose="02020603050405020304" pitchFamily="18" charset="0"/>
              </a:rPr>
              <a:t>Biological Oxygen Demand (BOD)-definition, determination and </a:t>
            </a:r>
            <a:r>
              <a:rPr lang="en-US" sz="2000" dirty="0">
                <a:solidFill>
                  <a:srgbClr val="0F24FD"/>
                </a:solidFill>
                <a:highlight>
                  <a:srgbClr val="FFFF00"/>
                </a:highlight>
                <a:latin typeface="Avenir Next LT Pro Medium Conde" panose="020B0606020202020204" pitchFamily="34" charset="77"/>
                <a:ea typeface="Calibri" panose="020F0502020204030204" pitchFamily="34" charset="0"/>
                <a:cs typeface="Times New Roman" panose="02020603050405020304" pitchFamily="18" charset="0"/>
              </a:rPr>
              <a:t>numerical problems.</a:t>
            </a:r>
            <a:endParaRPr lang="en-US" sz="2000" dirty="0">
              <a:solidFill>
                <a:srgbClr val="0F24FD"/>
              </a:solidFill>
              <a:effectLst/>
              <a:highlight>
                <a:srgbClr val="FFFF00"/>
              </a:highlight>
              <a:latin typeface="Avenir Next LT Pro Medium Conde" panose="020B0606020202020204" pitchFamily="34" charset="77"/>
              <a:ea typeface="Calibri" panose="020F0502020204030204" pitchFamily="34" charset="0"/>
              <a:cs typeface="Times New Roman" panose="02020603050405020304" pitchFamily="18" charset="0"/>
            </a:endParaRPr>
          </a:p>
          <a:p>
            <a:pPr marL="342900" marR="0" lvl="0" indent="-342900" algn="just">
              <a:lnSpc>
                <a:spcPct val="200000"/>
              </a:lnSpc>
              <a:spcBef>
                <a:spcPts val="0"/>
              </a:spcBef>
              <a:spcAft>
                <a:spcPts val="0"/>
              </a:spcAft>
              <a:buFont typeface="+mj-lt"/>
              <a:buAutoNum type="arabicPeriod"/>
            </a:pPr>
            <a:r>
              <a:rPr lang="en-US" sz="2000" dirty="0">
                <a:solidFill>
                  <a:srgbClr val="0F24FD"/>
                </a:solidFill>
                <a:latin typeface="Avenir Next LT Pro Medium Conde" panose="020B0606020202020204" pitchFamily="34" charset="77"/>
                <a:ea typeface="Calibri" panose="020F0502020204030204" pitchFamily="34" charset="0"/>
                <a:cs typeface="Times New Roman" panose="02020603050405020304" pitchFamily="18" charset="0"/>
              </a:rPr>
              <a:t>Chemical Oxygen Demand (COD)-definition, determination and </a:t>
            </a:r>
            <a:r>
              <a:rPr lang="en-US" sz="2000" dirty="0">
                <a:solidFill>
                  <a:srgbClr val="0F24FD"/>
                </a:solidFill>
                <a:highlight>
                  <a:srgbClr val="FFFF00"/>
                </a:highlight>
                <a:latin typeface="Avenir Next LT Pro Medium Conde" panose="020B0606020202020204" pitchFamily="34" charset="77"/>
                <a:ea typeface="Calibri" panose="020F0502020204030204" pitchFamily="34" charset="0"/>
                <a:cs typeface="Times New Roman" panose="02020603050405020304" pitchFamily="18" charset="0"/>
              </a:rPr>
              <a:t>numerical problems.</a:t>
            </a:r>
            <a:endParaRPr lang="en-US" sz="2000" dirty="0">
              <a:solidFill>
                <a:srgbClr val="0F24FD"/>
              </a:solidFill>
              <a:effectLst/>
              <a:highlight>
                <a:srgbClr val="FFFF00"/>
              </a:highlight>
              <a:latin typeface="Avenir Next LT Pro Medium Conde" panose="020B0606020202020204" pitchFamily="34" charset="77"/>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96374289"/>
      </p:ext>
    </p:extLst>
  </p:cSld>
  <p:clrMapOvr>
    <a:masterClrMapping/>
  </p:clrMapOvr>
  <p:transition spd="slow" advTm="3000">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p:cTn id="13" dur="500" fill="hold"/>
                                        <p:tgtEl>
                                          <p:spTgt spid="5"/>
                                        </p:tgtEl>
                                        <p:attrNameLst>
                                          <p:attrName>ppt_w</p:attrName>
                                        </p:attrNameLst>
                                      </p:cBhvr>
                                      <p:tavLst>
                                        <p:tav tm="0">
                                          <p:val>
                                            <p:fltVal val="0"/>
                                          </p:val>
                                        </p:tav>
                                        <p:tav tm="100000">
                                          <p:val>
                                            <p:strVal val="#ppt_w"/>
                                          </p:val>
                                        </p:tav>
                                      </p:tavLst>
                                    </p:anim>
                                    <p:anim calcmode="lin" valueType="num">
                                      <p:cBhvr>
                                        <p:cTn id="14" dur="500" fill="hold"/>
                                        <p:tgtEl>
                                          <p:spTgt spid="5"/>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303AB77-9444-8248-9082-63D1E4989961}"/>
              </a:ext>
            </a:extLst>
          </p:cNvPr>
          <p:cNvSpPr/>
          <p:nvPr/>
        </p:nvSpPr>
        <p:spPr>
          <a:xfrm>
            <a:off x="542543" y="426196"/>
            <a:ext cx="9812739" cy="461665"/>
          </a:xfrm>
          <a:prstGeom prst="rect">
            <a:avLst/>
          </a:prstGeom>
        </p:spPr>
        <p:txBody>
          <a:bodyPr wrap="square">
            <a:spAutoFit/>
          </a:bodyPr>
          <a:lstStyle/>
          <a:p>
            <a:pPr algn="just">
              <a:tabLst>
                <a:tab pos="1828800" algn="l"/>
              </a:tabLst>
            </a:pPr>
            <a:r>
              <a:rPr lang="en-US" sz="2400" b="1" dirty="0">
                <a:solidFill>
                  <a:srgbClr val="C00000"/>
                </a:solidFill>
                <a:latin typeface="Avenir Next LT Pro Medium Conde" panose="020B0606020202020204" pitchFamily="34" charset="77"/>
                <a:ea typeface="Calibri" panose="020F0502020204030204" pitchFamily="34" charset="0"/>
                <a:cs typeface="Times New Roman" panose="02020603050405020304" pitchFamily="18" charset="0"/>
              </a:rPr>
              <a:t>b. Determination of Permanent Hardness:</a:t>
            </a:r>
            <a:endParaRPr lang="en-US" sz="2400" dirty="0">
              <a:solidFill>
                <a:srgbClr val="C00000"/>
              </a:solidFill>
              <a:effectLst/>
              <a:latin typeface="Avenir Next LT Pro Medium Conde" panose="020B0606020202020204" pitchFamily="34" charset="77"/>
              <a:ea typeface="Calibri" panose="020F0502020204030204" pitchFamily="34" charset="0"/>
              <a:cs typeface="Times New Roman" panose="02020603050405020304" pitchFamily="18" charset="0"/>
            </a:endParaRPr>
          </a:p>
        </p:txBody>
      </p:sp>
      <p:sp>
        <p:nvSpPr>
          <p:cNvPr id="3" name="Rectangle 2">
            <a:extLst>
              <a:ext uri="{FF2B5EF4-FFF2-40B4-BE49-F238E27FC236}">
                <a16:creationId xmlns:a16="http://schemas.microsoft.com/office/drawing/2014/main" id="{2E6544B9-E9C2-FA4B-93DB-E3B44A909435}"/>
              </a:ext>
            </a:extLst>
          </p:cNvPr>
          <p:cNvSpPr/>
          <p:nvPr/>
        </p:nvSpPr>
        <p:spPr>
          <a:xfrm>
            <a:off x="542545" y="1772295"/>
            <a:ext cx="11649456" cy="2308324"/>
          </a:xfrm>
          <a:prstGeom prst="rect">
            <a:avLst/>
          </a:prstGeom>
        </p:spPr>
        <p:txBody>
          <a:bodyPr wrap="square">
            <a:spAutoFit/>
          </a:bodyPr>
          <a:lstStyle/>
          <a:p>
            <a:pPr>
              <a:lnSpc>
                <a:spcPct val="150000"/>
              </a:lnSpc>
            </a:pPr>
            <a:r>
              <a:rPr lang="en-US" sz="2400" dirty="0">
                <a:latin typeface="Calibri" panose="020F0502020204030204" pitchFamily="34" charset="0"/>
                <a:ea typeface="Calibri" panose="020F0502020204030204" pitchFamily="34" charset="0"/>
                <a:cs typeface="Times New Roman" panose="02020603050405020304" pitchFamily="18" charset="0"/>
              </a:rPr>
              <a:t> Pipette out 25 ml of the same water sample in to a beaker, boil gently for 20-30 minutes, cool and filter in to a conical flask. To the filtrate add 2 ml NH </a:t>
            </a:r>
            <a:r>
              <a:rPr lang="en-US" sz="2400" baseline="-25000" dirty="0">
                <a:latin typeface="Calibri" panose="020F0502020204030204" pitchFamily="34" charset="0"/>
                <a:ea typeface="Calibri" panose="020F0502020204030204" pitchFamily="34" charset="0"/>
                <a:cs typeface="Times New Roman" panose="02020603050405020304" pitchFamily="18" charset="0"/>
              </a:rPr>
              <a:t>3</a:t>
            </a:r>
            <a:r>
              <a:rPr lang="en-US" sz="2400" dirty="0">
                <a:latin typeface="Calibri" panose="020F0502020204030204" pitchFamily="34" charset="0"/>
                <a:ea typeface="Calibri" panose="020F0502020204030204" pitchFamily="34" charset="0"/>
                <a:cs typeface="Times New Roman" panose="02020603050405020304" pitchFamily="18" charset="0"/>
              </a:rPr>
              <a:t>- NH </a:t>
            </a:r>
            <a:r>
              <a:rPr lang="en-US" sz="2400" baseline="-25000" dirty="0">
                <a:latin typeface="Calibri" panose="020F0502020204030204" pitchFamily="34" charset="0"/>
                <a:ea typeface="Calibri" panose="020F0502020204030204" pitchFamily="34" charset="0"/>
                <a:cs typeface="Times New Roman" panose="02020603050405020304" pitchFamily="18" charset="0"/>
              </a:rPr>
              <a:t>4 </a:t>
            </a:r>
            <a:r>
              <a:rPr lang="en-US" sz="2400" dirty="0">
                <a:latin typeface="Calibri" panose="020F0502020204030204" pitchFamily="34" charset="0"/>
                <a:ea typeface="Calibri" panose="020F0502020204030204" pitchFamily="34" charset="0"/>
                <a:cs typeface="Times New Roman" panose="02020603050405020304" pitchFamily="18" charset="0"/>
              </a:rPr>
              <a:t>Cl buffer and a pinch of EBT indicator. Titrate this against the same std. EDTA until the </a:t>
            </a:r>
            <a:r>
              <a:rPr lang="en-US" sz="2400" dirty="0" err="1">
                <a:latin typeface="Calibri" panose="020F0502020204030204" pitchFamily="34" charset="0"/>
                <a:ea typeface="Calibri" panose="020F0502020204030204" pitchFamily="34" charset="0"/>
                <a:cs typeface="Times New Roman" panose="02020603050405020304" pitchFamily="18" charset="0"/>
              </a:rPr>
              <a:t>colour</a:t>
            </a:r>
            <a:r>
              <a:rPr lang="en-US" sz="2400" dirty="0">
                <a:latin typeface="Calibri" panose="020F0502020204030204" pitchFamily="34" charset="0"/>
                <a:ea typeface="Calibri" panose="020F0502020204030204" pitchFamily="34" charset="0"/>
                <a:cs typeface="Times New Roman" panose="02020603050405020304" pitchFamily="18" charset="0"/>
              </a:rPr>
              <a:t> changes from wine red to just blue.  Note the volume of EDTA consumed, say V</a:t>
            </a:r>
            <a:r>
              <a:rPr lang="en-US" sz="2400" baseline="-25000" dirty="0">
                <a:latin typeface="Calibri" panose="020F0502020204030204" pitchFamily="34" charset="0"/>
                <a:ea typeface="Calibri" panose="020F0502020204030204" pitchFamily="34" charset="0"/>
                <a:cs typeface="Times New Roman" panose="02020603050405020304" pitchFamily="18" charset="0"/>
              </a:rPr>
              <a:t>2</a:t>
            </a:r>
            <a:r>
              <a:rPr lang="en-US" sz="2400" dirty="0">
                <a:latin typeface="Calibri" panose="020F0502020204030204" pitchFamily="34" charset="0"/>
                <a:ea typeface="Calibri" panose="020F0502020204030204" pitchFamily="34" charset="0"/>
                <a:cs typeface="Times New Roman" panose="02020603050405020304" pitchFamily="18" charset="0"/>
              </a:rPr>
              <a:t> ml. </a:t>
            </a:r>
            <a:endParaRPr lang="en-US" sz="2400" dirty="0"/>
          </a:p>
        </p:txBody>
      </p:sp>
    </p:spTree>
    <p:extLst>
      <p:ext uri="{BB962C8B-B14F-4D97-AF65-F5344CB8AC3E}">
        <p14:creationId xmlns:p14="http://schemas.microsoft.com/office/powerpoint/2010/main" val="398232890"/>
      </p:ext>
    </p:extLst>
  </p:cSld>
  <p:clrMapOvr>
    <a:masterClrMapping/>
  </p:clrMapOvr>
  <p:transition spd="slow">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p:cTn id="13" dur="500" fill="hold"/>
                                        <p:tgtEl>
                                          <p:spTgt spid="3"/>
                                        </p:tgtEl>
                                        <p:attrNameLst>
                                          <p:attrName>ppt_w</p:attrName>
                                        </p:attrNameLst>
                                      </p:cBhvr>
                                      <p:tavLst>
                                        <p:tav tm="0">
                                          <p:val>
                                            <p:fltVal val="0"/>
                                          </p:val>
                                        </p:tav>
                                        <p:tav tm="100000">
                                          <p:val>
                                            <p:strVal val="#ppt_w"/>
                                          </p:val>
                                        </p:tav>
                                      </p:tavLst>
                                    </p:anim>
                                    <p:anim calcmode="lin" valueType="num">
                                      <p:cBhvr>
                                        <p:cTn id="14" dur="500" fill="hold"/>
                                        <p:tgtEl>
                                          <p:spTgt spid="3"/>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C046C1F-44B0-6343-9781-E85F211EF49C}"/>
              </a:ext>
            </a:extLst>
          </p:cNvPr>
          <p:cNvSpPr/>
          <p:nvPr/>
        </p:nvSpPr>
        <p:spPr>
          <a:xfrm>
            <a:off x="703331" y="433338"/>
            <a:ext cx="1884170" cy="461665"/>
          </a:xfrm>
          <a:prstGeom prst="rect">
            <a:avLst/>
          </a:prstGeom>
        </p:spPr>
        <p:txBody>
          <a:bodyPr wrap="none">
            <a:spAutoFit/>
          </a:bodyPr>
          <a:lstStyle/>
          <a:p>
            <a:r>
              <a:rPr lang="en-US" sz="2400" b="1" dirty="0">
                <a:solidFill>
                  <a:srgbClr val="C00000"/>
                </a:solidFill>
                <a:latin typeface="Calibri" panose="020F0502020204030204" pitchFamily="34" charset="0"/>
                <a:ea typeface="Calibri" panose="020F0502020204030204" pitchFamily="34" charset="0"/>
                <a:cs typeface="Times New Roman" panose="02020603050405020304" pitchFamily="18" charset="0"/>
              </a:rPr>
              <a:t>Calculations:</a:t>
            </a:r>
            <a:r>
              <a:rPr lang="en-US" sz="2400" dirty="0">
                <a:solidFill>
                  <a:srgbClr val="C00000"/>
                </a:solidFill>
                <a:latin typeface="Calibri" panose="020F0502020204030204" pitchFamily="34" charset="0"/>
                <a:ea typeface="Calibri" panose="020F0502020204030204" pitchFamily="34" charset="0"/>
                <a:cs typeface="Times New Roman" panose="02020603050405020304" pitchFamily="18" charset="0"/>
              </a:rPr>
              <a:t> </a:t>
            </a:r>
            <a:endParaRPr lang="en-US" sz="2400" dirty="0">
              <a:solidFill>
                <a:srgbClr val="C00000"/>
              </a:solidFill>
            </a:endParaRPr>
          </a:p>
        </p:txBody>
      </p:sp>
      <p:sp>
        <p:nvSpPr>
          <p:cNvPr id="4" name="Rectangle 3">
            <a:extLst>
              <a:ext uri="{FF2B5EF4-FFF2-40B4-BE49-F238E27FC236}">
                <a16:creationId xmlns:a16="http://schemas.microsoft.com/office/drawing/2014/main" id="{5E4C1179-189E-894E-A9C5-FAAB45F46C1A}"/>
              </a:ext>
            </a:extLst>
          </p:cNvPr>
          <p:cNvSpPr/>
          <p:nvPr/>
        </p:nvSpPr>
        <p:spPr>
          <a:xfrm>
            <a:off x="2360273" y="1022691"/>
            <a:ext cx="7971325" cy="582980"/>
          </a:xfrm>
          <a:prstGeom prst="rect">
            <a:avLst/>
          </a:prstGeom>
        </p:spPr>
        <p:txBody>
          <a:bodyPr wrap="square">
            <a:spAutoFit/>
          </a:bodyPr>
          <a:lstStyle/>
          <a:p>
            <a:pPr algn="just">
              <a:lnSpc>
                <a:spcPct val="150000"/>
              </a:lnSpc>
              <a:tabLst>
                <a:tab pos="1828800" algn="l"/>
              </a:tabLst>
            </a:pPr>
            <a:r>
              <a:rPr lang="en-US" sz="2400" dirty="0">
                <a:solidFill>
                  <a:srgbClr val="0F24FD"/>
                </a:solidFill>
                <a:latin typeface="Avenir Next LT Pro Medium Conde" panose="020B0606020202020204" pitchFamily="34" charset="77"/>
                <a:ea typeface="Calibri" panose="020F0502020204030204" pitchFamily="34" charset="0"/>
                <a:cs typeface="Times New Roman" panose="02020603050405020304" pitchFamily="18" charset="0"/>
              </a:rPr>
              <a:t>1000ml.    of     1 M.    EDTA    =   100 g. of </a:t>
            </a:r>
            <a:r>
              <a:rPr lang="en-US" sz="2400" dirty="0" err="1">
                <a:solidFill>
                  <a:srgbClr val="0F24FD"/>
                </a:solidFill>
                <a:latin typeface="Avenir Next LT Pro Medium Conde" panose="020B0606020202020204" pitchFamily="34" charset="77"/>
                <a:ea typeface="Calibri" panose="020F0502020204030204" pitchFamily="34" charset="0"/>
                <a:cs typeface="Times New Roman" panose="02020603050405020304" pitchFamily="18" charset="0"/>
              </a:rPr>
              <a:t>CaCO</a:t>
            </a:r>
            <a:r>
              <a:rPr lang="en-US" sz="2400" dirty="0">
                <a:solidFill>
                  <a:srgbClr val="0F24FD"/>
                </a:solidFill>
                <a:latin typeface="Avenir Next LT Pro Medium Conde" panose="020B0606020202020204" pitchFamily="34" charset="77"/>
                <a:ea typeface="Calibri" panose="020F0502020204030204" pitchFamily="34" charset="0"/>
                <a:cs typeface="Times New Roman" panose="02020603050405020304" pitchFamily="18" charset="0"/>
              </a:rPr>
              <a:t> </a:t>
            </a:r>
            <a:r>
              <a:rPr lang="en-US" sz="2400" baseline="-25000" dirty="0">
                <a:solidFill>
                  <a:srgbClr val="0F24FD"/>
                </a:solidFill>
                <a:latin typeface="Avenir Next LT Pro Medium Conde" panose="020B0606020202020204" pitchFamily="34" charset="77"/>
                <a:ea typeface="Calibri" panose="020F0502020204030204" pitchFamily="34" charset="0"/>
                <a:cs typeface="Times New Roman" panose="02020603050405020304" pitchFamily="18" charset="0"/>
              </a:rPr>
              <a:t>3</a:t>
            </a:r>
          </a:p>
        </p:txBody>
      </p:sp>
      <p:sp>
        <p:nvSpPr>
          <p:cNvPr id="5" name="Rectangle 4">
            <a:extLst>
              <a:ext uri="{FF2B5EF4-FFF2-40B4-BE49-F238E27FC236}">
                <a16:creationId xmlns:a16="http://schemas.microsoft.com/office/drawing/2014/main" id="{CACBAF24-D725-8B47-AC73-06CC6088B4A9}"/>
              </a:ext>
            </a:extLst>
          </p:cNvPr>
          <p:cNvSpPr/>
          <p:nvPr/>
        </p:nvSpPr>
        <p:spPr>
          <a:xfrm>
            <a:off x="1136752" y="3668260"/>
            <a:ext cx="7411660" cy="646331"/>
          </a:xfrm>
          <a:prstGeom prst="rect">
            <a:avLst/>
          </a:prstGeom>
        </p:spPr>
        <p:txBody>
          <a:bodyPr wrap="square">
            <a:spAutoFit/>
          </a:bodyPr>
          <a:lstStyle/>
          <a:p>
            <a:pPr marL="457200" marR="0" algn="just">
              <a:lnSpc>
                <a:spcPct val="150000"/>
              </a:lnSpc>
              <a:spcBef>
                <a:spcPts val="0"/>
              </a:spcBef>
              <a:spcAft>
                <a:spcPts val="0"/>
              </a:spcAft>
              <a:tabLst>
                <a:tab pos="1828800" algn="l"/>
              </a:tabLst>
            </a:pPr>
            <a:r>
              <a:rPr lang="en-US" sz="2400" dirty="0">
                <a:latin typeface="Avenir Next LT Pro Medium Conde" panose="020B0606020202020204" pitchFamily="34" charset="77"/>
                <a:ea typeface="Calibri" panose="020F0502020204030204" pitchFamily="34" charset="0"/>
                <a:cs typeface="Times New Roman" panose="02020603050405020304" pitchFamily="18" charset="0"/>
              </a:rPr>
              <a:t>∴ Permanent Hardness=   </a:t>
            </a:r>
            <a:endParaRPr lang="en-US" sz="2400" dirty="0"/>
          </a:p>
        </p:txBody>
      </p:sp>
      <p:sp>
        <p:nvSpPr>
          <p:cNvPr id="7" name="TextBox 6">
            <a:extLst>
              <a:ext uri="{FF2B5EF4-FFF2-40B4-BE49-F238E27FC236}">
                <a16:creationId xmlns:a16="http://schemas.microsoft.com/office/drawing/2014/main" id="{68713F53-EF17-FE48-849C-0C7555DD3EC5}"/>
              </a:ext>
            </a:extLst>
          </p:cNvPr>
          <p:cNvSpPr txBox="1"/>
          <p:nvPr/>
        </p:nvSpPr>
        <p:spPr>
          <a:xfrm>
            <a:off x="190543" y="1842363"/>
            <a:ext cx="5079241" cy="830997"/>
          </a:xfrm>
          <a:prstGeom prst="rect">
            <a:avLst/>
          </a:prstGeom>
          <a:noFill/>
        </p:spPr>
        <p:txBody>
          <a:bodyPr wrap="square" rtlCol="0">
            <a:spAutoFit/>
          </a:bodyPr>
          <a:lstStyle/>
          <a:p>
            <a:r>
              <a:rPr lang="en-US" sz="2400" dirty="0">
                <a:latin typeface="Avenir Next LT Pro Medium Conde" panose="020B0606020202020204" pitchFamily="34" charset="77"/>
              </a:rPr>
              <a:t>                Then,V</a:t>
            </a:r>
            <a:r>
              <a:rPr lang="en-US" sz="2400" baseline="-25000" dirty="0">
                <a:latin typeface="Avenir Next LT Pro Medium Conde" panose="020B0606020202020204" pitchFamily="34" charset="77"/>
              </a:rPr>
              <a:t>2</a:t>
            </a:r>
            <a:r>
              <a:rPr lang="en-US" sz="2400" dirty="0">
                <a:latin typeface="Avenir Next LT Pro Medium Conde" panose="020B0606020202020204" pitchFamily="34" charset="77"/>
              </a:rPr>
              <a:t> ml of ‘X’ M EDTA. = </a:t>
            </a:r>
          </a:p>
        </p:txBody>
      </p:sp>
      <p:sp>
        <p:nvSpPr>
          <p:cNvPr id="8" name="TextBox 7">
            <a:extLst>
              <a:ext uri="{FF2B5EF4-FFF2-40B4-BE49-F238E27FC236}">
                <a16:creationId xmlns:a16="http://schemas.microsoft.com/office/drawing/2014/main" id="{1372CE9F-CA66-AA48-8034-F76CC57518B5}"/>
              </a:ext>
            </a:extLst>
          </p:cNvPr>
          <p:cNvSpPr txBox="1"/>
          <p:nvPr/>
        </p:nvSpPr>
        <p:spPr>
          <a:xfrm>
            <a:off x="5303520" y="1804867"/>
            <a:ext cx="2125903" cy="461665"/>
          </a:xfrm>
          <a:prstGeom prst="rect">
            <a:avLst/>
          </a:prstGeom>
          <a:noFill/>
        </p:spPr>
        <p:txBody>
          <a:bodyPr wrap="none" rtlCol="0">
            <a:spAutoFit/>
          </a:bodyPr>
          <a:lstStyle/>
          <a:p>
            <a:r>
              <a:rPr lang="en-US" sz="2400" dirty="0">
                <a:latin typeface="Avenir Next LT Pro Medium Conde" panose="020B0606020202020204" pitchFamily="34" charset="77"/>
              </a:rPr>
              <a:t>   V</a:t>
            </a:r>
            <a:r>
              <a:rPr lang="en-US" sz="2400" baseline="-25000" dirty="0">
                <a:latin typeface="Avenir Next LT Pro Medium Conde" panose="020B0606020202020204" pitchFamily="34" charset="77"/>
              </a:rPr>
              <a:t>2</a:t>
            </a:r>
            <a:r>
              <a:rPr lang="en-US" sz="2400" dirty="0">
                <a:latin typeface="Avenir Next LT Pro Medium Conde" panose="020B0606020202020204" pitchFamily="34" charset="77"/>
              </a:rPr>
              <a:t> x X x 100</a:t>
            </a:r>
          </a:p>
        </p:txBody>
      </p:sp>
      <p:sp>
        <p:nvSpPr>
          <p:cNvPr id="9" name="TextBox 8">
            <a:extLst>
              <a:ext uri="{FF2B5EF4-FFF2-40B4-BE49-F238E27FC236}">
                <a16:creationId xmlns:a16="http://schemas.microsoft.com/office/drawing/2014/main" id="{521C5FCB-F2FC-1D44-819B-23B7AEBC1E45}"/>
              </a:ext>
            </a:extLst>
          </p:cNvPr>
          <p:cNvSpPr txBox="1"/>
          <p:nvPr/>
        </p:nvSpPr>
        <p:spPr>
          <a:xfrm>
            <a:off x="5463820" y="2228457"/>
            <a:ext cx="1705916" cy="461665"/>
          </a:xfrm>
          <a:prstGeom prst="rect">
            <a:avLst/>
          </a:prstGeom>
          <a:noFill/>
        </p:spPr>
        <p:txBody>
          <a:bodyPr wrap="none" rtlCol="0">
            <a:spAutoFit/>
          </a:bodyPr>
          <a:lstStyle/>
          <a:p>
            <a:r>
              <a:rPr lang="en-US" sz="2400" dirty="0">
                <a:latin typeface="Avenir Next LT Pro Medium Conde" panose="020B0606020202020204" pitchFamily="34" charset="77"/>
              </a:rPr>
              <a:t>   1000 x 1 </a:t>
            </a:r>
          </a:p>
        </p:txBody>
      </p:sp>
      <p:cxnSp>
        <p:nvCxnSpPr>
          <p:cNvPr id="10" name="Straight Connector 9">
            <a:extLst>
              <a:ext uri="{FF2B5EF4-FFF2-40B4-BE49-F238E27FC236}">
                <a16:creationId xmlns:a16="http://schemas.microsoft.com/office/drawing/2014/main" id="{75650D30-5282-6641-AE23-57125FF065D8}"/>
              </a:ext>
            </a:extLst>
          </p:cNvPr>
          <p:cNvCxnSpPr>
            <a:cxnSpLocks/>
          </p:cNvCxnSpPr>
          <p:nvPr/>
        </p:nvCxnSpPr>
        <p:spPr>
          <a:xfrm flipV="1">
            <a:off x="5883120" y="2218563"/>
            <a:ext cx="1608224" cy="1978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53DB0217-4A60-4D4D-888A-A1F13EE4BD50}"/>
              </a:ext>
            </a:extLst>
          </p:cNvPr>
          <p:cNvSpPr txBox="1"/>
          <p:nvPr/>
        </p:nvSpPr>
        <p:spPr>
          <a:xfrm>
            <a:off x="4842582" y="2717740"/>
            <a:ext cx="5468164" cy="461665"/>
          </a:xfrm>
          <a:prstGeom prst="rect">
            <a:avLst/>
          </a:prstGeom>
          <a:noFill/>
        </p:spPr>
        <p:txBody>
          <a:bodyPr wrap="none" rtlCol="0">
            <a:spAutoFit/>
          </a:bodyPr>
          <a:lstStyle/>
          <a:p>
            <a:r>
              <a:rPr lang="en-US" sz="2400" dirty="0">
                <a:latin typeface="Avenir Next LT Pro Medium Conde" panose="020B0606020202020204" pitchFamily="34" charset="77"/>
                <a:ea typeface="Calibri" panose="020F0502020204030204" pitchFamily="34" charset="0"/>
                <a:cs typeface="Times New Roman" panose="02020603050405020304" pitchFamily="18" charset="0"/>
              </a:rPr>
              <a:t>= ‘B’ g. of </a:t>
            </a:r>
            <a:r>
              <a:rPr lang="en-US" sz="2400" dirty="0" err="1">
                <a:latin typeface="Avenir Next LT Pro Medium Conde" panose="020B0606020202020204" pitchFamily="34" charset="77"/>
                <a:ea typeface="Calibri" panose="020F0502020204030204" pitchFamily="34" charset="0"/>
                <a:cs typeface="Times New Roman" panose="02020603050405020304" pitchFamily="18" charset="0"/>
              </a:rPr>
              <a:t>CaCO</a:t>
            </a:r>
            <a:r>
              <a:rPr lang="en-US" sz="2400" dirty="0">
                <a:latin typeface="Avenir Next LT Pro Medium Conde" panose="020B0606020202020204" pitchFamily="34" charset="77"/>
                <a:ea typeface="Calibri" panose="020F0502020204030204" pitchFamily="34" charset="0"/>
                <a:cs typeface="Times New Roman" panose="02020603050405020304" pitchFamily="18" charset="0"/>
              </a:rPr>
              <a:t> </a:t>
            </a:r>
            <a:r>
              <a:rPr lang="en-US" sz="2400" baseline="-25000" dirty="0">
                <a:latin typeface="Avenir Next LT Pro Medium Conde" panose="020B0606020202020204" pitchFamily="34" charset="77"/>
                <a:ea typeface="Calibri" panose="020F0502020204030204" pitchFamily="34" charset="0"/>
                <a:cs typeface="Times New Roman" panose="02020603050405020304" pitchFamily="18" charset="0"/>
              </a:rPr>
              <a:t>3</a:t>
            </a:r>
            <a:r>
              <a:rPr lang="en-US" sz="2400" dirty="0">
                <a:latin typeface="Avenir Next LT Pro Medium Conde" panose="020B0606020202020204" pitchFamily="34" charset="77"/>
                <a:ea typeface="Calibri" panose="020F0502020204030204" pitchFamily="34" charset="0"/>
                <a:cs typeface="Times New Roman" panose="02020603050405020304" pitchFamily="18" charset="0"/>
              </a:rPr>
              <a:t> in 25 ml boiled water sample.</a:t>
            </a:r>
            <a:endParaRPr lang="en-US" sz="2400" dirty="0"/>
          </a:p>
        </p:txBody>
      </p:sp>
      <p:sp>
        <p:nvSpPr>
          <p:cNvPr id="12" name="TextBox 11">
            <a:extLst>
              <a:ext uri="{FF2B5EF4-FFF2-40B4-BE49-F238E27FC236}">
                <a16:creationId xmlns:a16="http://schemas.microsoft.com/office/drawing/2014/main" id="{687C962C-22CD-8E4F-BCD5-A01662E2C12D}"/>
              </a:ext>
            </a:extLst>
          </p:cNvPr>
          <p:cNvSpPr txBox="1"/>
          <p:nvPr/>
        </p:nvSpPr>
        <p:spPr>
          <a:xfrm>
            <a:off x="5712926" y="3555430"/>
            <a:ext cx="351378" cy="461665"/>
          </a:xfrm>
          <a:prstGeom prst="rect">
            <a:avLst/>
          </a:prstGeom>
          <a:noFill/>
        </p:spPr>
        <p:txBody>
          <a:bodyPr wrap="none" rtlCol="0">
            <a:spAutoFit/>
          </a:bodyPr>
          <a:lstStyle/>
          <a:p>
            <a:r>
              <a:rPr lang="en-US" sz="2400" dirty="0"/>
              <a:t>B</a:t>
            </a:r>
          </a:p>
        </p:txBody>
      </p:sp>
      <p:sp>
        <p:nvSpPr>
          <p:cNvPr id="13" name="TextBox 12">
            <a:extLst>
              <a:ext uri="{FF2B5EF4-FFF2-40B4-BE49-F238E27FC236}">
                <a16:creationId xmlns:a16="http://schemas.microsoft.com/office/drawing/2014/main" id="{5E31B81B-E02A-664D-9505-6040A04FB22D}"/>
              </a:ext>
            </a:extLst>
          </p:cNvPr>
          <p:cNvSpPr txBox="1"/>
          <p:nvPr/>
        </p:nvSpPr>
        <p:spPr>
          <a:xfrm>
            <a:off x="5658812" y="4045674"/>
            <a:ext cx="495649" cy="461665"/>
          </a:xfrm>
          <a:prstGeom prst="rect">
            <a:avLst/>
          </a:prstGeom>
          <a:noFill/>
        </p:spPr>
        <p:txBody>
          <a:bodyPr wrap="none" rtlCol="0">
            <a:spAutoFit/>
          </a:bodyPr>
          <a:lstStyle/>
          <a:p>
            <a:r>
              <a:rPr lang="en-US" sz="2400" dirty="0"/>
              <a:t>25</a:t>
            </a:r>
          </a:p>
        </p:txBody>
      </p:sp>
      <p:sp>
        <p:nvSpPr>
          <p:cNvPr id="14" name="TextBox 13">
            <a:extLst>
              <a:ext uri="{FF2B5EF4-FFF2-40B4-BE49-F238E27FC236}">
                <a16:creationId xmlns:a16="http://schemas.microsoft.com/office/drawing/2014/main" id="{F932E83F-2B6D-C746-8A27-B51EC9296D0D}"/>
              </a:ext>
            </a:extLst>
          </p:cNvPr>
          <p:cNvSpPr txBox="1"/>
          <p:nvPr/>
        </p:nvSpPr>
        <p:spPr>
          <a:xfrm>
            <a:off x="6430068" y="3786262"/>
            <a:ext cx="1560042" cy="461665"/>
          </a:xfrm>
          <a:prstGeom prst="rect">
            <a:avLst/>
          </a:prstGeom>
          <a:noFill/>
        </p:spPr>
        <p:txBody>
          <a:bodyPr wrap="none" rtlCol="0">
            <a:spAutoFit/>
          </a:bodyPr>
          <a:lstStyle/>
          <a:p>
            <a:r>
              <a:rPr lang="en-US" sz="2400" dirty="0"/>
              <a:t>X 10 </a:t>
            </a:r>
            <a:r>
              <a:rPr lang="en-US" sz="2400" baseline="30000" dirty="0"/>
              <a:t>6  </a:t>
            </a:r>
            <a:r>
              <a:rPr lang="en-US" sz="2400" dirty="0"/>
              <a:t>ppm</a:t>
            </a:r>
            <a:endParaRPr lang="en-US" sz="2400" baseline="30000" dirty="0"/>
          </a:p>
        </p:txBody>
      </p:sp>
      <p:cxnSp>
        <p:nvCxnSpPr>
          <p:cNvPr id="15" name="Straight Connector 14">
            <a:extLst>
              <a:ext uri="{FF2B5EF4-FFF2-40B4-BE49-F238E27FC236}">
                <a16:creationId xmlns:a16="http://schemas.microsoft.com/office/drawing/2014/main" id="{3A5F97ED-B30C-5A45-9E79-CAA70F361DED}"/>
              </a:ext>
            </a:extLst>
          </p:cNvPr>
          <p:cNvCxnSpPr>
            <a:cxnSpLocks/>
          </p:cNvCxnSpPr>
          <p:nvPr/>
        </p:nvCxnSpPr>
        <p:spPr>
          <a:xfrm>
            <a:off x="5658812" y="4011156"/>
            <a:ext cx="41671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Double Bracket 15">
            <a:extLst>
              <a:ext uri="{FF2B5EF4-FFF2-40B4-BE49-F238E27FC236}">
                <a16:creationId xmlns:a16="http://schemas.microsoft.com/office/drawing/2014/main" id="{7F38BE23-6D6D-B242-921E-8E899DC221ED}"/>
              </a:ext>
            </a:extLst>
          </p:cNvPr>
          <p:cNvSpPr/>
          <p:nvPr/>
        </p:nvSpPr>
        <p:spPr>
          <a:xfrm>
            <a:off x="5358384" y="3549492"/>
            <a:ext cx="987552" cy="1019579"/>
          </a:xfrm>
          <a:prstGeom prst="bracketPair">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 </a:t>
            </a:r>
          </a:p>
        </p:txBody>
      </p:sp>
      <p:sp>
        <p:nvSpPr>
          <p:cNvPr id="17" name="Rectangle 16">
            <a:extLst>
              <a:ext uri="{FF2B5EF4-FFF2-40B4-BE49-F238E27FC236}">
                <a16:creationId xmlns:a16="http://schemas.microsoft.com/office/drawing/2014/main" id="{C979A307-9076-3448-9EBE-23749E8DA356}"/>
              </a:ext>
            </a:extLst>
          </p:cNvPr>
          <p:cNvSpPr/>
          <p:nvPr/>
        </p:nvSpPr>
        <p:spPr>
          <a:xfrm>
            <a:off x="190543" y="4673205"/>
            <a:ext cx="4597734" cy="461665"/>
          </a:xfrm>
          <a:prstGeom prst="rect">
            <a:avLst/>
          </a:prstGeom>
        </p:spPr>
        <p:txBody>
          <a:bodyPr wrap="none">
            <a:spAutoFit/>
          </a:bodyPr>
          <a:lstStyle/>
          <a:p>
            <a:pPr algn="just">
              <a:tabLst>
                <a:tab pos="1828800" algn="l"/>
              </a:tabLst>
            </a:pPr>
            <a:r>
              <a:rPr lang="en-US" sz="2400" b="1" dirty="0">
                <a:solidFill>
                  <a:srgbClr val="C00000"/>
                </a:solidFill>
                <a:latin typeface="Avenir Next LT Pro Medium Conde" panose="020B0606020202020204" pitchFamily="34" charset="77"/>
                <a:ea typeface="Calibri" panose="020F0502020204030204" pitchFamily="34" charset="0"/>
                <a:cs typeface="Times New Roman" panose="02020603050405020304" pitchFamily="18" charset="0"/>
              </a:rPr>
              <a:t>c. Calculation of Temporary Hardness:</a:t>
            </a:r>
            <a:endParaRPr lang="en-US" sz="2400" dirty="0">
              <a:solidFill>
                <a:srgbClr val="C00000"/>
              </a:solidFill>
              <a:effectLst/>
              <a:latin typeface="Avenir Next LT Pro Medium Conde" panose="020B0606020202020204" pitchFamily="34" charset="77"/>
              <a:ea typeface="Calibri" panose="020F0502020204030204" pitchFamily="34" charset="0"/>
              <a:cs typeface="Times New Roman" panose="02020603050405020304" pitchFamily="18" charset="0"/>
            </a:endParaRPr>
          </a:p>
        </p:txBody>
      </p:sp>
      <p:sp>
        <p:nvSpPr>
          <p:cNvPr id="18" name="Rectangle 17">
            <a:extLst>
              <a:ext uri="{FF2B5EF4-FFF2-40B4-BE49-F238E27FC236}">
                <a16:creationId xmlns:a16="http://schemas.microsoft.com/office/drawing/2014/main" id="{FD188D6A-35A1-F64A-B21D-2A6911572DE6}"/>
              </a:ext>
            </a:extLst>
          </p:cNvPr>
          <p:cNvSpPr/>
          <p:nvPr/>
        </p:nvSpPr>
        <p:spPr>
          <a:xfrm>
            <a:off x="1486114" y="6026446"/>
            <a:ext cx="10402235" cy="646331"/>
          </a:xfrm>
          <a:prstGeom prst="rect">
            <a:avLst/>
          </a:prstGeom>
        </p:spPr>
        <p:txBody>
          <a:bodyPr wrap="square">
            <a:spAutoFit/>
          </a:bodyPr>
          <a:lstStyle/>
          <a:p>
            <a:pPr algn="just">
              <a:lnSpc>
                <a:spcPct val="150000"/>
              </a:lnSpc>
              <a:tabLst>
                <a:tab pos="1828800" algn="l"/>
              </a:tabLst>
            </a:pPr>
            <a:r>
              <a:rPr lang="en-US" sz="2400" dirty="0">
                <a:latin typeface="Avenir Next LT Pro Medium Conde" panose="020B0606020202020204" pitchFamily="34" charset="77"/>
                <a:ea typeface="Calibri" panose="020F0502020204030204" pitchFamily="34" charset="0"/>
                <a:cs typeface="Times New Roman" panose="02020603050405020304" pitchFamily="18" charset="0"/>
              </a:rPr>
              <a:t>∴, </a:t>
            </a:r>
            <a:r>
              <a:rPr lang="en-US" sz="2400" dirty="0">
                <a:solidFill>
                  <a:srgbClr val="0F24FD"/>
                </a:solidFill>
                <a:latin typeface="Avenir Next LT Pro Medium Conde" panose="020B0606020202020204" pitchFamily="34" charset="77"/>
                <a:ea typeface="Calibri" panose="020F0502020204030204" pitchFamily="34" charset="0"/>
                <a:cs typeface="Times New Roman" panose="02020603050405020304" pitchFamily="18" charset="0"/>
              </a:rPr>
              <a:t>Temporary</a:t>
            </a:r>
            <a:r>
              <a:rPr lang="en-US" sz="2400" b="1" dirty="0">
                <a:solidFill>
                  <a:srgbClr val="0F24FD"/>
                </a:solidFill>
                <a:latin typeface="Avenir Next LT Pro Medium Conde" panose="020B0606020202020204" pitchFamily="34" charset="77"/>
                <a:ea typeface="Calibri" panose="020F0502020204030204" pitchFamily="34" charset="0"/>
                <a:cs typeface="Times New Roman" panose="02020603050405020304" pitchFamily="18" charset="0"/>
              </a:rPr>
              <a:t> hardness </a:t>
            </a:r>
            <a:r>
              <a:rPr lang="en-US" sz="2400" dirty="0">
                <a:latin typeface="Avenir Next LT Pro Medium Conde" panose="020B0606020202020204" pitchFamily="34" charset="77"/>
                <a:ea typeface="Calibri" panose="020F0502020204030204" pitchFamily="34" charset="0"/>
                <a:cs typeface="Times New Roman" panose="02020603050405020304" pitchFamily="18" charset="0"/>
              </a:rPr>
              <a:t>= Total hardness - Permanent hardness</a:t>
            </a:r>
            <a:endParaRPr lang="en-US" sz="2400" dirty="0">
              <a:effectLst/>
              <a:latin typeface="Avenir Next LT Pro Medium Conde" panose="020B0606020202020204" pitchFamily="34" charset="77"/>
              <a:ea typeface="Calibri" panose="020F0502020204030204" pitchFamily="34" charset="0"/>
              <a:cs typeface="Times New Roman" panose="02020603050405020304" pitchFamily="18" charset="0"/>
            </a:endParaRPr>
          </a:p>
        </p:txBody>
      </p:sp>
      <p:sp>
        <p:nvSpPr>
          <p:cNvPr id="19" name="Rectangle 18">
            <a:extLst>
              <a:ext uri="{FF2B5EF4-FFF2-40B4-BE49-F238E27FC236}">
                <a16:creationId xmlns:a16="http://schemas.microsoft.com/office/drawing/2014/main" id="{68877A6D-BED0-6343-AE94-D4748D9A6682}"/>
              </a:ext>
            </a:extLst>
          </p:cNvPr>
          <p:cNvSpPr/>
          <p:nvPr/>
        </p:nvSpPr>
        <p:spPr>
          <a:xfrm>
            <a:off x="1485835" y="5426709"/>
            <a:ext cx="7176965" cy="582980"/>
          </a:xfrm>
          <a:prstGeom prst="rect">
            <a:avLst/>
          </a:prstGeom>
        </p:spPr>
        <p:txBody>
          <a:bodyPr wrap="none">
            <a:spAutoFit/>
          </a:bodyPr>
          <a:lstStyle/>
          <a:p>
            <a:pPr algn="just">
              <a:lnSpc>
                <a:spcPct val="150000"/>
              </a:lnSpc>
              <a:tabLst>
                <a:tab pos="1828800" algn="l"/>
              </a:tabLst>
            </a:pPr>
            <a:r>
              <a:rPr lang="en-US" sz="2400" b="1" dirty="0">
                <a:solidFill>
                  <a:srgbClr val="0F24FD"/>
                </a:solidFill>
                <a:latin typeface="Avenir Next LT Pro Medium Conde" panose="020B0606020202020204" pitchFamily="34" charset="77"/>
                <a:ea typeface="Calibri" panose="020F0502020204030204" pitchFamily="34" charset="0"/>
                <a:cs typeface="Times New Roman" panose="02020603050405020304" pitchFamily="18" charset="0"/>
              </a:rPr>
              <a:t> </a:t>
            </a:r>
            <a:r>
              <a:rPr lang="en-US" sz="2400" dirty="0">
                <a:solidFill>
                  <a:srgbClr val="0F24FD"/>
                </a:solidFill>
                <a:latin typeface="Avenir Next LT Pro Medium Conde" panose="020B0606020202020204" pitchFamily="34" charset="77"/>
                <a:ea typeface="Calibri" panose="020F0502020204030204" pitchFamily="34" charset="0"/>
                <a:cs typeface="Times New Roman" panose="02020603050405020304" pitchFamily="18" charset="0"/>
              </a:rPr>
              <a:t> Total Hardness </a:t>
            </a:r>
            <a:r>
              <a:rPr lang="en-US" sz="2400" dirty="0">
                <a:latin typeface="Avenir Next LT Pro Medium Conde" panose="020B0606020202020204" pitchFamily="34" charset="77"/>
                <a:ea typeface="Calibri" panose="020F0502020204030204" pitchFamily="34" charset="0"/>
                <a:cs typeface="Times New Roman" panose="02020603050405020304" pitchFamily="18" charset="0"/>
              </a:rPr>
              <a:t>= Temporary hardness + Permanent Hardness</a:t>
            </a:r>
          </a:p>
        </p:txBody>
      </p:sp>
    </p:spTree>
    <p:extLst>
      <p:ext uri="{BB962C8B-B14F-4D97-AF65-F5344CB8AC3E}">
        <p14:creationId xmlns:p14="http://schemas.microsoft.com/office/powerpoint/2010/main" val="1790849243"/>
      </p:ext>
    </p:extLst>
  </p:cSld>
  <p:clrMapOvr>
    <a:masterClrMapping/>
  </p:clrMapOvr>
  <p:transition spd="slow">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nodeType="clickEffect">
                                  <p:stCondLst>
                                    <p:cond delay="0"/>
                                  </p:stCondLst>
                                  <p:childTnLst>
                                    <p:set>
                                      <p:cBhvr>
                                        <p:cTn id="12" dur="1" fill="hold">
                                          <p:stCondLst>
                                            <p:cond delay="0"/>
                                          </p:stCondLst>
                                        </p:cTn>
                                        <p:tgtEl>
                                          <p:spTgt spid="4">
                                            <p:txEl>
                                              <p:pRg st="0" end="0"/>
                                            </p:txEl>
                                          </p:spTgt>
                                        </p:tgtEl>
                                        <p:attrNameLst>
                                          <p:attrName>style.visibility</p:attrName>
                                        </p:attrNameLst>
                                      </p:cBhvr>
                                      <p:to>
                                        <p:strVal val="visible"/>
                                      </p:to>
                                    </p:set>
                                    <p:anim calcmode="lin" valueType="num">
                                      <p:cBhvr>
                                        <p:cTn id="13" dur="500" fill="hold"/>
                                        <p:tgtEl>
                                          <p:spTgt spid="4">
                                            <p:txEl>
                                              <p:pRg st="0" end="0"/>
                                            </p:txEl>
                                          </p:spTgt>
                                        </p:tgtEl>
                                        <p:attrNameLst>
                                          <p:attrName>ppt_w</p:attrName>
                                        </p:attrNameLst>
                                      </p:cBhvr>
                                      <p:tavLst>
                                        <p:tav tm="0">
                                          <p:val>
                                            <p:fltVal val="0"/>
                                          </p:val>
                                        </p:tav>
                                        <p:tav tm="100000">
                                          <p:val>
                                            <p:strVal val="#ppt_w"/>
                                          </p:val>
                                        </p:tav>
                                      </p:tavLst>
                                    </p:anim>
                                    <p:anim calcmode="lin" valueType="num">
                                      <p:cBhvr>
                                        <p:cTn id="14" dur="500" fill="hold"/>
                                        <p:tgtEl>
                                          <p:spTgt spid="4">
                                            <p:txEl>
                                              <p:pRg st="0" end="0"/>
                                            </p:txEl>
                                          </p:spTgt>
                                        </p:tgtEl>
                                        <p:attrNameLst>
                                          <p:attrName>ppt_h</p:attrName>
                                        </p:attrNameLst>
                                      </p:cBhvr>
                                      <p:tavLst>
                                        <p:tav tm="0">
                                          <p:val>
                                            <p:fltVal val="0"/>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23" presetClass="entr" presetSubtype="16"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p:cTn id="19" dur="500" fill="hold"/>
                                        <p:tgtEl>
                                          <p:spTgt spid="10"/>
                                        </p:tgtEl>
                                        <p:attrNameLst>
                                          <p:attrName>ppt_w</p:attrName>
                                        </p:attrNameLst>
                                      </p:cBhvr>
                                      <p:tavLst>
                                        <p:tav tm="0">
                                          <p:val>
                                            <p:fltVal val="0"/>
                                          </p:val>
                                        </p:tav>
                                        <p:tav tm="100000">
                                          <p:val>
                                            <p:strVal val="#ppt_w"/>
                                          </p:val>
                                        </p:tav>
                                      </p:tavLst>
                                    </p:anim>
                                    <p:anim calcmode="lin" valueType="num">
                                      <p:cBhvr>
                                        <p:cTn id="20" dur="500" fill="hold"/>
                                        <p:tgtEl>
                                          <p:spTgt spid="10"/>
                                        </p:tgtEl>
                                        <p:attrNameLst>
                                          <p:attrName>ppt_h</p:attrName>
                                        </p:attrNameLst>
                                      </p:cBhvr>
                                      <p:tavLst>
                                        <p:tav tm="0">
                                          <p:val>
                                            <p:fltVal val="0"/>
                                          </p:val>
                                        </p:tav>
                                        <p:tav tm="100000">
                                          <p:val>
                                            <p:strVal val="#ppt_h"/>
                                          </p:val>
                                        </p:tav>
                                      </p:tavLst>
                                    </p:anim>
                                  </p:childTnLst>
                                </p:cTn>
                              </p:par>
                              <p:par>
                                <p:cTn id="21" presetID="23" presetClass="entr" presetSubtype="16"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p:cTn id="23" dur="500" fill="hold"/>
                                        <p:tgtEl>
                                          <p:spTgt spid="8"/>
                                        </p:tgtEl>
                                        <p:attrNameLst>
                                          <p:attrName>ppt_w</p:attrName>
                                        </p:attrNameLst>
                                      </p:cBhvr>
                                      <p:tavLst>
                                        <p:tav tm="0">
                                          <p:val>
                                            <p:fltVal val="0"/>
                                          </p:val>
                                        </p:tav>
                                        <p:tav tm="100000">
                                          <p:val>
                                            <p:strVal val="#ppt_w"/>
                                          </p:val>
                                        </p:tav>
                                      </p:tavLst>
                                    </p:anim>
                                    <p:anim calcmode="lin" valueType="num">
                                      <p:cBhvr>
                                        <p:cTn id="24" dur="500" fill="hold"/>
                                        <p:tgtEl>
                                          <p:spTgt spid="8"/>
                                        </p:tgtEl>
                                        <p:attrNameLst>
                                          <p:attrName>ppt_h</p:attrName>
                                        </p:attrNameLst>
                                      </p:cBhvr>
                                      <p:tavLst>
                                        <p:tav tm="0">
                                          <p:val>
                                            <p:fltVal val="0"/>
                                          </p:val>
                                        </p:tav>
                                        <p:tav tm="100000">
                                          <p:val>
                                            <p:strVal val="#ppt_h"/>
                                          </p:val>
                                        </p:tav>
                                      </p:tavLst>
                                    </p:anim>
                                  </p:childTnLst>
                                </p:cTn>
                              </p:par>
                              <p:par>
                                <p:cTn id="25" presetID="23" presetClass="entr" presetSubtype="16"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p:cTn id="27" dur="500" fill="hold"/>
                                        <p:tgtEl>
                                          <p:spTgt spid="9"/>
                                        </p:tgtEl>
                                        <p:attrNameLst>
                                          <p:attrName>ppt_w</p:attrName>
                                        </p:attrNameLst>
                                      </p:cBhvr>
                                      <p:tavLst>
                                        <p:tav tm="0">
                                          <p:val>
                                            <p:fltVal val="0"/>
                                          </p:val>
                                        </p:tav>
                                        <p:tav tm="100000">
                                          <p:val>
                                            <p:strVal val="#ppt_w"/>
                                          </p:val>
                                        </p:tav>
                                      </p:tavLst>
                                    </p:anim>
                                    <p:anim calcmode="lin" valueType="num">
                                      <p:cBhvr>
                                        <p:cTn id="28" dur="500" fill="hold"/>
                                        <p:tgtEl>
                                          <p:spTgt spid="9"/>
                                        </p:tgtEl>
                                        <p:attrNameLst>
                                          <p:attrName>ppt_h</p:attrName>
                                        </p:attrNameLst>
                                      </p:cBhvr>
                                      <p:tavLst>
                                        <p:tav tm="0">
                                          <p:val>
                                            <p:fltVal val="0"/>
                                          </p:val>
                                        </p:tav>
                                        <p:tav tm="100000">
                                          <p:val>
                                            <p:strVal val="#ppt_h"/>
                                          </p:val>
                                        </p:tav>
                                      </p:tavLst>
                                    </p:anim>
                                  </p:childTnLst>
                                </p:cTn>
                              </p:par>
                              <p:par>
                                <p:cTn id="29" presetID="23" presetClass="entr" presetSubtype="16" fill="hold" grpId="0" nodeType="withEffect">
                                  <p:stCondLst>
                                    <p:cond delay="0"/>
                                  </p:stCondLst>
                                  <p:childTnLst>
                                    <p:set>
                                      <p:cBhvr>
                                        <p:cTn id="30" dur="1" fill="hold">
                                          <p:stCondLst>
                                            <p:cond delay="0"/>
                                          </p:stCondLst>
                                        </p:cTn>
                                        <p:tgtEl>
                                          <p:spTgt spid="7"/>
                                        </p:tgtEl>
                                        <p:attrNameLst>
                                          <p:attrName>style.visibility</p:attrName>
                                        </p:attrNameLst>
                                      </p:cBhvr>
                                      <p:to>
                                        <p:strVal val="visible"/>
                                      </p:to>
                                    </p:set>
                                    <p:anim calcmode="lin" valueType="num">
                                      <p:cBhvr>
                                        <p:cTn id="31" dur="500" fill="hold"/>
                                        <p:tgtEl>
                                          <p:spTgt spid="7"/>
                                        </p:tgtEl>
                                        <p:attrNameLst>
                                          <p:attrName>ppt_w</p:attrName>
                                        </p:attrNameLst>
                                      </p:cBhvr>
                                      <p:tavLst>
                                        <p:tav tm="0">
                                          <p:val>
                                            <p:fltVal val="0"/>
                                          </p:val>
                                        </p:tav>
                                        <p:tav tm="100000">
                                          <p:val>
                                            <p:strVal val="#ppt_w"/>
                                          </p:val>
                                        </p:tav>
                                      </p:tavLst>
                                    </p:anim>
                                    <p:anim calcmode="lin" valueType="num">
                                      <p:cBhvr>
                                        <p:cTn id="32" dur="500" fill="hold"/>
                                        <p:tgtEl>
                                          <p:spTgt spid="7"/>
                                        </p:tgtEl>
                                        <p:attrNameLst>
                                          <p:attrName>ppt_h</p:attrName>
                                        </p:attrNameLst>
                                      </p:cBhvr>
                                      <p:tavLst>
                                        <p:tav tm="0">
                                          <p:val>
                                            <p:fltVal val="0"/>
                                          </p:val>
                                        </p:tav>
                                        <p:tav tm="100000">
                                          <p:val>
                                            <p:strVal val="#ppt_h"/>
                                          </p:val>
                                        </p:tav>
                                      </p:tavLst>
                                    </p:anim>
                                  </p:childTnLst>
                                </p:cTn>
                              </p:par>
                            </p:childTnLst>
                          </p:cTn>
                        </p:par>
                      </p:childTnLst>
                    </p:cTn>
                  </p:par>
                  <p:par>
                    <p:cTn id="33" fill="hold">
                      <p:stCondLst>
                        <p:cond delay="indefinite"/>
                      </p:stCondLst>
                      <p:childTnLst>
                        <p:par>
                          <p:cTn id="34" fill="hold">
                            <p:stCondLst>
                              <p:cond delay="0"/>
                            </p:stCondLst>
                            <p:childTnLst>
                              <p:par>
                                <p:cTn id="35" presetID="23" presetClass="entr" presetSubtype="16" fill="hold" grpId="0" nodeType="clickEffect">
                                  <p:stCondLst>
                                    <p:cond delay="0"/>
                                  </p:stCondLst>
                                  <p:childTnLst>
                                    <p:set>
                                      <p:cBhvr>
                                        <p:cTn id="36" dur="1" fill="hold">
                                          <p:stCondLst>
                                            <p:cond delay="0"/>
                                          </p:stCondLst>
                                        </p:cTn>
                                        <p:tgtEl>
                                          <p:spTgt spid="11"/>
                                        </p:tgtEl>
                                        <p:attrNameLst>
                                          <p:attrName>style.visibility</p:attrName>
                                        </p:attrNameLst>
                                      </p:cBhvr>
                                      <p:to>
                                        <p:strVal val="visible"/>
                                      </p:to>
                                    </p:set>
                                    <p:anim calcmode="lin" valueType="num">
                                      <p:cBhvr>
                                        <p:cTn id="37" dur="500" fill="hold"/>
                                        <p:tgtEl>
                                          <p:spTgt spid="11"/>
                                        </p:tgtEl>
                                        <p:attrNameLst>
                                          <p:attrName>ppt_w</p:attrName>
                                        </p:attrNameLst>
                                      </p:cBhvr>
                                      <p:tavLst>
                                        <p:tav tm="0">
                                          <p:val>
                                            <p:fltVal val="0"/>
                                          </p:val>
                                        </p:tav>
                                        <p:tav tm="100000">
                                          <p:val>
                                            <p:strVal val="#ppt_w"/>
                                          </p:val>
                                        </p:tav>
                                      </p:tavLst>
                                    </p:anim>
                                    <p:anim calcmode="lin" valueType="num">
                                      <p:cBhvr>
                                        <p:cTn id="38" dur="500" fill="hold"/>
                                        <p:tgtEl>
                                          <p:spTgt spid="11"/>
                                        </p:tgtEl>
                                        <p:attrNameLst>
                                          <p:attrName>ppt_h</p:attrName>
                                        </p:attrNameLst>
                                      </p:cBhvr>
                                      <p:tavLst>
                                        <p:tav tm="0">
                                          <p:val>
                                            <p:fltVal val="0"/>
                                          </p:val>
                                        </p:tav>
                                        <p:tav tm="100000">
                                          <p:val>
                                            <p:strVal val="#ppt_h"/>
                                          </p:val>
                                        </p:tav>
                                      </p:tavLst>
                                    </p:anim>
                                  </p:childTnLst>
                                </p:cTn>
                              </p:par>
                            </p:childTnLst>
                          </p:cTn>
                        </p:par>
                      </p:childTnLst>
                    </p:cTn>
                  </p:par>
                  <p:par>
                    <p:cTn id="39" fill="hold">
                      <p:stCondLst>
                        <p:cond delay="indefinite"/>
                      </p:stCondLst>
                      <p:childTnLst>
                        <p:par>
                          <p:cTn id="40" fill="hold">
                            <p:stCondLst>
                              <p:cond delay="0"/>
                            </p:stCondLst>
                            <p:childTnLst>
                              <p:par>
                                <p:cTn id="41" presetID="23" presetClass="entr" presetSubtype="16" fill="hold" grpId="0" nodeType="clickEffect">
                                  <p:stCondLst>
                                    <p:cond delay="0"/>
                                  </p:stCondLst>
                                  <p:childTnLst>
                                    <p:set>
                                      <p:cBhvr>
                                        <p:cTn id="42" dur="1" fill="hold">
                                          <p:stCondLst>
                                            <p:cond delay="0"/>
                                          </p:stCondLst>
                                        </p:cTn>
                                        <p:tgtEl>
                                          <p:spTgt spid="5"/>
                                        </p:tgtEl>
                                        <p:attrNameLst>
                                          <p:attrName>style.visibility</p:attrName>
                                        </p:attrNameLst>
                                      </p:cBhvr>
                                      <p:to>
                                        <p:strVal val="visible"/>
                                      </p:to>
                                    </p:set>
                                    <p:anim calcmode="lin" valueType="num">
                                      <p:cBhvr>
                                        <p:cTn id="43" dur="500" fill="hold"/>
                                        <p:tgtEl>
                                          <p:spTgt spid="5"/>
                                        </p:tgtEl>
                                        <p:attrNameLst>
                                          <p:attrName>ppt_w</p:attrName>
                                        </p:attrNameLst>
                                      </p:cBhvr>
                                      <p:tavLst>
                                        <p:tav tm="0">
                                          <p:val>
                                            <p:fltVal val="0"/>
                                          </p:val>
                                        </p:tav>
                                        <p:tav tm="100000">
                                          <p:val>
                                            <p:strVal val="#ppt_w"/>
                                          </p:val>
                                        </p:tav>
                                      </p:tavLst>
                                    </p:anim>
                                    <p:anim calcmode="lin" valueType="num">
                                      <p:cBhvr>
                                        <p:cTn id="44" dur="500" fill="hold"/>
                                        <p:tgtEl>
                                          <p:spTgt spid="5"/>
                                        </p:tgtEl>
                                        <p:attrNameLst>
                                          <p:attrName>ppt_h</p:attrName>
                                        </p:attrNameLst>
                                      </p:cBhvr>
                                      <p:tavLst>
                                        <p:tav tm="0">
                                          <p:val>
                                            <p:fltVal val="0"/>
                                          </p:val>
                                        </p:tav>
                                        <p:tav tm="100000">
                                          <p:val>
                                            <p:strVal val="#ppt_h"/>
                                          </p:val>
                                        </p:tav>
                                      </p:tavLst>
                                    </p:anim>
                                  </p:childTnLst>
                                </p:cTn>
                              </p:par>
                            </p:childTnLst>
                          </p:cTn>
                        </p:par>
                      </p:childTnLst>
                    </p:cTn>
                  </p:par>
                  <p:par>
                    <p:cTn id="45" fill="hold">
                      <p:stCondLst>
                        <p:cond delay="indefinite"/>
                      </p:stCondLst>
                      <p:childTnLst>
                        <p:par>
                          <p:cTn id="46" fill="hold">
                            <p:stCondLst>
                              <p:cond delay="0"/>
                            </p:stCondLst>
                            <p:childTnLst>
                              <p:par>
                                <p:cTn id="47" presetID="23" presetClass="entr" presetSubtype="16" fill="hold" grpId="0" nodeType="clickEffect">
                                  <p:stCondLst>
                                    <p:cond delay="0"/>
                                  </p:stCondLst>
                                  <p:childTnLst>
                                    <p:set>
                                      <p:cBhvr>
                                        <p:cTn id="48" dur="1" fill="hold">
                                          <p:stCondLst>
                                            <p:cond delay="0"/>
                                          </p:stCondLst>
                                        </p:cTn>
                                        <p:tgtEl>
                                          <p:spTgt spid="12"/>
                                        </p:tgtEl>
                                        <p:attrNameLst>
                                          <p:attrName>style.visibility</p:attrName>
                                        </p:attrNameLst>
                                      </p:cBhvr>
                                      <p:to>
                                        <p:strVal val="visible"/>
                                      </p:to>
                                    </p:set>
                                    <p:anim calcmode="lin" valueType="num">
                                      <p:cBhvr>
                                        <p:cTn id="49" dur="500" fill="hold"/>
                                        <p:tgtEl>
                                          <p:spTgt spid="12"/>
                                        </p:tgtEl>
                                        <p:attrNameLst>
                                          <p:attrName>ppt_w</p:attrName>
                                        </p:attrNameLst>
                                      </p:cBhvr>
                                      <p:tavLst>
                                        <p:tav tm="0">
                                          <p:val>
                                            <p:fltVal val="0"/>
                                          </p:val>
                                        </p:tav>
                                        <p:tav tm="100000">
                                          <p:val>
                                            <p:strVal val="#ppt_w"/>
                                          </p:val>
                                        </p:tav>
                                      </p:tavLst>
                                    </p:anim>
                                    <p:anim calcmode="lin" valueType="num">
                                      <p:cBhvr>
                                        <p:cTn id="50" dur="500" fill="hold"/>
                                        <p:tgtEl>
                                          <p:spTgt spid="12"/>
                                        </p:tgtEl>
                                        <p:attrNameLst>
                                          <p:attrName>ppt_h</p:attrName>
                                        </p:attrNameLst>
                                      </p:cBhvr>
                                      <p:tavLst>
                                        <p:tav tm="0">
                                          <p:val>
                                            <p:fltVal val="0"/>
                                          </p:val>
                                        </p:tav>
                                        <p:tav tm="100000">
                                          <p:val>
                                            <p:strVal val="#ppt_h"/>
                                          </p:val>
                                        </p:tav>
                                      </p:tavLst>
                                    </p:anim>
                                  </p:childTnLst>
                                </p:cTn>
                              </p:par>
                              <p:par>
                                <p:cTn id="51" presetID="23" presetClass="entr" presetSubtype="16" fill="hold" grpId="0" nodeType="withEffect">
                                  <p:stCondLst>
                                    <p:cond delay="0"/>
                                  </p:stCondLst>
                                  <p:childTnLst>
                                    <p:set>
                                      <p:cBhvr>
                                        <p:cTn id="52" dur="1" fill="hold">
                                          <p:stCondLst>
                                            <p:cond delay="0"/>
                                          </p:stCondLst>
                                        </p:cTn>
                                        <p:tgtEl>
                                          <p:spTgt spid="13"/>
                                        </p:tgtEl>
                                        <p:attrNameLst>
                                          <p:attrName>style.visibility</p:attrName>
                                        </p:attrNameLst>
                                      </p:cBhvr>
                                      <p:to>
                                        <p:strVal val="visible"/>
                                      </p:to>
                                    </p:set>
                                    <p:anim calcmode="lin" valueType="num">
                                      <p:cBhvr>
                                        <p:cTn id="53" dur="500" fill="hold"/>
                                        <p:tgtEl>
                                          <p:spTgt spid="13"/>
                                        </p:tgtEl>
                                        <p:attrNameLst>
                                          <p:attrName>ppt_w</p:attrName>
                                        </p:attrNameLst>
                                      </p:cBhvr>
                                      <p:tavLst>
                                        <p:tav tm="0">
                                          <p:val>
                                            <p:fltVal val="0"/>
                                          </p:val>
                                        </p:tav>
                                        <p:tav tm="100000">
                                          <p:val>
                                            <p:strVal val="#ppt_w"/>
                                          </p:val>
                                        </p:tav>
                                      </p:tavLst>
                                    </p:anim>
                                    <p:anim calcmode="lin" valueType="num">
                                      <p:cBhvr>
                                        <p:cTn id="54" dur="500" fill="hold"/>
                                        <p:tgtEl>
                                          <p:spTgt spid="13"/>
                                        </p:tgtEl>
                                        <p:attrNameLst>
                                          <p:attrName>ppt_h</p:attrName>
                                        </p:attrNameLst>
                                      </p:cBhvr>
                                      <p:tavLst>
                                        <p:tav tm="0">
                                          <p:val>
                                            <p:fltVal val="0"/>
                                          </p:val>
                                        </p:tav>
                                        <p:tav tm="100000">
                                          <p:val>
                                            <p:strVal val="#ppt_h"/>
                                          </p:val>
                                        </p:tav>
                                      </p:tavLst>
                                    </p:anim>
                                  </p:childTnLst>
                                </p:cTn>
                              </p:par>
                              <p:par>
                                <p:cTn id="55" presetID="23" presetClass="entr" presetSubtype="16" fill="hold" grpId="0" nodeType="withEffect">
                                  <p:stCondLst>
                                    <p:cond delay="0"/>
                                  </p:stCondLst>
                                  <p:childTnLst>
                                    <p:set>
                                      <p:cBhvr>
                                        <p:cTn id="56" dur="1" fill="hold">
                                          <p:stCondLst>
                                            <p:cond delay="0"/>
                                          </p:stCondLst>
                                        </p:cTn>
                                        <p:tgtEl>
                                          <p:spTgt spid="14"/>
                                        </p:tgtEl>
                                        <p:attrNameLst>
                                          <p:attrName>style.visibility</p:attrName>
                                        </p:attrNameLst>
                                      </p:cBhvr>
                                      <p:to>
                                        <p:strVal val="visible"/>
                                      </p:to>
                                    </p:set>
                                    <p:anim calcmode="lin" valueType="num">
                                      <p:cBhvr>
                                        <p:cTn id="57" dur="500" fill="hold"/>
                                        <p:tgtEl>
                                          <p:spTgt spid="14"/>
                                        </p:tgtEl>
                                        <p:attrNameLst>
                                          <p:attrName>ppt_w</p:attrName>
                                        </p:attrNameLst>
                                      </p:cBhvr>
                                      <p:tavLst>
                                        <p:tav tm="0">
                                          <p:val>
                                            <p:fltVal val="0"/>
                                          </p:val>
                                        </p:tav>
                                        <p:tav tm="100000">
                                          <p:val>
                                            <p:strVal val="#ppt_w"/>
                                          </p:val>
                                        </p:tav>
                                      </p:tavLst>
                                    </p:anim>
                                    <p:anim calcmode="lin" valueType="num">
                                      <p:cBhvr>
                                        <p:cTn id="58" dur="500" fill="hold"/>
                                        <p:tgtEl>
                                          <p:spTgt spid="14"/>
                                        </p:tgtEl>
                                        <p:attrNameLst>
                                          <p:attrName>ppt_h</p:attrName>
                                        </p:attrNameLst>
                                      </p:cBhvr>
                                      <p:tavLst>
                                        <p:tav tm="0">
                                          <p:val>
                                            <p:fltVal val="0"/>
                                          </p:val>
                                        </p:tav>
                                        <p:tav tm="100000">
                                          <p:val>
                                            <p:strVal val="#ppt_h"/>
                                          </p:val>
                                        </p:tav>
                                      </p:tavLst>
                                    </p:anim>
                                  </p:childTnLst>
                                </p:cTn>
                              </p:par>
                              <p:par>
                                <p:cTn id="59" presetID="23" presetClass="entr" presetSubtype="16" fill="hold" nodeType="withEffect">
                                  <p:stCondLst>
                                    <p:cond delay="0"/>
                                  </p:stCondLst>
                                  <p:childTnLst>
                                    <p:set>
                                      <p:cBhvr>
                                        <p:cTn id="60" dur="1" fill="hold">
                                          <p:stCondLst>
                                            <p:cond delay="0"/>
                                          </p:stCondLst>
                                        </p:cTn>
                                        <p:tgtEl>
                                          <p:spTgt spid="15"/>
                                        </p:tgtEl>
                                        <p:attrNameLst>
                                          <p:attrName>style.visibility</p:attrName>
                                        </p:attrNameLst>
                                      </p:cBhvr>
                                      <p:to>
                                        <p:strVal val="visible"/>
                                      </p:to>
                                    </p:set>
                                    <p:anim calcmode="lin" valueType="num">
                                      <p:cBhvr>
                                        <p:cTn id="61" dur="500" fill="hold"/>
                                        <p:tgtEl>
                                          <p:spTgt spid="15"/>
                                        </p:tgtEl>
                                        <p:attrNameLst>
                                          <p:attrName>ppt_w</p:attrName>
                                        </p:attrNameLst>
                                      </p:cBhvr>
                                      <p:tavLst>
                                        <p:tav tm="0">
                                          <p:val>
                                            <p:fltVal val="0"/>
                                          </p:val>
                                        </p:tav>
                                        <p:tav tm="100000">
                                          <p:val>
                                            <p:strVal val="#ppt_w"/>
                                          </p:val>
                                        </p:tav>
                                      </p:tavLst>
                                    </p:anim>
                                    <p:anim calcmode="lin" valueType="num">
                                      <p:cBhvr>
                                        <p:cTn id="62" dur="500" fill="hold"/>
                                        <p:tgtEl>
                                          <p:spTgt spid="15"/>
                                        </p:tgtEl>
                                        <p:attrNameLst>
                                          <p:attrName>ppt_h</p:attrName>
                                        </p:attrNameLst>
                                      </p:cBhvr>
                                      <p:tavLst>
                                        <p:tav tm="0">
                                          <p:val>
                                            <p:fltVal val="0"/>
                                          </p:val>
                                        </p:tav>
                                        <p:tav tm="100000">
                                          <p:val>
                                            <p:strVal val="#ppt_h"/>
                                          </p:val>
                                        </p:tav>
                                      </p:tavLst>
                                    </p:anim>
                                  </p:childTnLst>
                                </p:cTn>
                              </p:par>
                              <p:par>
                                <p:cTn id="63" presetID="23" presetClass="entr" presetSubtype="16" fill="hold" grpId="0" nodeType="withEffect">
                                  <p:stCondLst>
                                    <p:cond delay="0"/>
                                  </p:stCondLst>
                                  <p:childTnLst>
                                    <p:set>
                                      <p:cBhvr>
                                        <p:cTn id="64" dur="1" fill="hold">
                                          <p:stCondLst>
                                            <p:cond delay="0"/>
                                          </p:stCondLst>
                                        </p:cTn>
                                        <p:tgtEl>
                                          <p:spTgt spid="16"/>
                                        </p:tgtEl>
                                        <p:attrNameLst>
                                          <p:attrName>style.visibility</p:attrName>
                                        </p:attrNameLst>
                                      </p:cBhvr>
                                      <p:to>
                                        <p:strVal val="visible"/>
                                      </p:to>
                                    </p:set>
                                    <p:anim calcmode="lin" valueType="num">
                                      <p:cBhvr>
                                        <p:cTn id="65" dur="500" fill="hold"/>
                                        <p:tgtEl>
                                          <p:spTgt spid="16"/>
                                        </p:tgtEl>
                                        <p:attrNameLst>
                                          <p:attrName>ppt_w</p:attrName>
                                        </p:attrNameLst>
                                      </p:cBhvr>
                                      <p:tavLst>
                                        <p:tav tm="0">
                                          <p:val>
                                            <p:fltVal val="0"/>
                                          </p:val>
                                        </p:tav>
                                        <p:tav tm="100000">
                                          <p:val>
                                            <p:strVal val="#ppt_w"/>
                                          </p:val>
                                        </p:tav>
                                      </p:tavLst>
                                    </p:anim>
                                    <p:anim calcmode="lin" valueType="num">
                                      <p:cBhvr>
                                        <p:cTn id="66" dur="500" fill="hold"/>
                                        <p:tgtEl>
                                          <p:spTgt spid="16"/>
                                        </p:tgtEl>
                                        <p:attrNameLst>
                                          <p:attrName>ppt_h</p:attrName>
                                        </p:attrNameLst>
                                      </p:cBhvr>
                                      <p:tavLst>
                                        <p:tav tm="0">
                                          <p:val>
                                            <p:fltVal val="0"/>
                                          </p:val>
                                        </p:tav>
                                        <p:tav tm="100000">
                                          <p:val>
                                            <p:strVal val="#ppt_h"/>
                                          </p:val>
                                        </p:tav>
                                      </p:tavLst>
                                    </p:anim>
                                  </p:childTnLst>
                                </p:cTn>
                              </p:par>
                            </p:childTnLst>
                          </p:cTn>
                        </p:par>
                      </p:childTnLst>
                    </p:cTn>
                  </p:par>
                  <p:par>
                    <p:cTn id="67" fill="hold">
                      <p:stCondLst>
                        <p:cond delay="indefinite"/>
                      </p:stCondLst>
                      <p:childTnLst>
                        <p:par>
                          <p:cTn id="68" fill="hold">
                            <p:stCondLst>
                              <p:cond delay="0"/>
                            </p:stCondLst>
                            <p:childTnLst>
                              <p:par>
                                <p:cTn id="69" presetID="23" presetClass="entr" presetSubtype="16" fill="hold" grpId="0" nodeType="clickEffect">
                                  <p:stCondLst>
                                    <p:cond delay="0"/>
                                  </p:stCondLst>
                                  <p:childTnLst>
                                    <p:set>
                                      <p:cBhvr>
                                        <p:cTn id="70" dur="1" fill="hold">
                                          <p:stCondLst>
                                            <p:cond delay="0"/>
                                          </p:stCondLst>
                                        </p:cTn>
                                        <p:tgtEl>
                                          <p:spTgt spid="17"/>
                                        </p:tgtEl>
                                        <p:attrNameLst>
                                          <p:attrName>style.visibility</p:attrName>
                                        </p:attrNameLst>
                                      </p:cBhvr>
                                      <p:to>
                                        <p:strVal val="visible"/>
                                      </p:to>
                                    </p:set>
                                    <p:anim calcmode="lin" valueType="num">
                                      <p:cBhvr>
                                        <p:cTn id="71" dur="500" fill="hold"/>
                                        <p:tgtEl>
                                          <p:spTgt spid="17"/>
                                        </p:tgtEl>
                                        <p:attrNameLst>
                                          <p:attrName>ppt_w</p:attrName>
                                        </p:attrNameLst>
                                      </p:cBhvr>
                                      <p:tavLst>
                                        <p:tav tm="0">
                                          <p:val>
                                            <p:fltVal val="0"/>
                                          </p:val>
                                        </p:tav>
                                        <p:tav tm="100000">
                                          <p:val>
                                            <p:strVal val="#ppt_w"/>
                                          </p:val>
                                        </p:tav>
                                      </p:tavLst>
                                    </p:anim>
                                    <p:anim calcmode="lin" valueType="num">
                                      <p:cBhvr>
                                        <p:cTn id="72" dur="500" fill="hold"/>
                                        <p:tgtEl>
                                          <p:spTgt spid="17"/>
                                        </p:tgtEl>
                                        <p:attrNameLst>
                                          <p:attrName>ppt_h</p:attrName>
                                        </p:attrNameLst>
                                      </p:cBhvr>
                                      <p:tavLst>
                                        <p:tav tm="0">
                                          <p:val>
                                            <p:fltVal val="0"/>
                                          </p:val>
                                        </p:tav>
                                        <p:tav tm="100000">
                                          <p:val>
                                            <p:strVal val="#ppt_h"/>
                                          </p:val>
                                        </p:tav>
                                      </p:tavLst>
                                    </p:anim>
                                  </p:childTnLst>
                                </p:cTn>
                              </p:par>
                            </p:childTnLst>
                          </p:cTn>
                        </p:par>
                      </p:childTnLst>
                    </p:cTn>
                  </p:par>
                  <p:par>
                    <p:cTn id="73" fill="hold">
                      <p:stCondLst>
                        <p:cond delay="indefinite"/>
                      </p:stCondLst>
                      <p:childTnLst>
                        <p:par>
                          <p:cTn id="74" fill="hold">
                            <p:stCondLst>
                              <p:cond delay="0"/>
                            </p:stCondLst>
                            <p:childTnLst>
                              <p:par>
                                <p:cTn id="75" presetID="23" presetClass="entr" presetSubtype="16" fill="hold" grpId="0" nodeType="clickEffect">
                                  <p:stCondLst>
                                    <p:cond delay="0"/>
                                  </p:stCondLst>
                                  <p:childTnLst>
                                    <p:set>
                                      <p:cBhvr>
                                        <p:cTn id="76" dur="1" fill="hold">
                                          <p:stCondLst>
                                            <p:cond delay="0"/>
                                          </p:stCondLst>
                                        </p:cTn>
                                        <p:tgtEl>
                                          <p:spTgt spid="19"/>
                                        </p:tgtEl>
                                        <p:attrNameLst>
                                          <p:attrName>style.visibility</p:attrName>
                                        </p:attrNameLst>
                                      </p:cBhvr>
                                      <p:to>
                                        <p:strVal val="visible"/>
                                      </p:to>
                                    </p:set>
                                    <p:anim calcmode="lin" valueType="num">
                                      <p:cBhvr>
                                        <p:cTn id="77" dur="500" fill="hold"/>
                                        <p:tgtEl>
                                          <p:spTgt spid="19"/>
                                        </p:tgtEl>
                                        <p:attrNameLst>
                                          <p:attrName>ppt_w</p:attrName>
                                        </p:attrNameLst>
                                      </p:cBhvr>
                                      <p:tavLst>
                                        <p:tav tm="0">
                                          <p:val>
                                            <p:fltVal val="0"/>
                                          </p:val>
                                        </p:tav>
                                        <p:tav tm="100000">
                                          <p:val>
                                            <p:strVal val="#ppt_w"/>
                                          </p:val>
                                        </p:tav>
                                      </p:tavLst>
                                    </p:anim>
                                    <p:anim calcmode="lin" valueType="num">
                                      <p:cBhvr>
                                        <p:cTn id="78" dur="500" fill="hold"/>
                                        <p:tgtEl>
                                          <p:spTgt spid="19"/>
                                        </p:tgtEl>
                                        <p:attrNameLst>
                                          <p:attrName>ppt_h</p:attrName>
                                        </p:attrNameLst>
                                      </p:cBhvr>
                                      <p:tavLst>
                                        <p:tav tm="0">
                                          <p:val>
                                            <p:fltVal val="0"/>
                                          </p:val>
                                        </p:tav>
                                        <p:tav tm="100000">
                                          <p:val>
                                            <p:strVal val="#ppt_h"/>
                                          </p:val>
                                        </p:tav>
                                      </p:tavLst>
                                    </p:anim>
                                  </p:childTnLst>
                                </p:cTn>
                              </p:par>
                            </p:childTnLst>
                          </p:cTn>
                        </p:par>
                      </p:childTnLst>
                    </p:cTn>
                  </p:par>
                  <p:par>
                    <p:cTn id="79" fill="hold">
                      <p:stCondLst>
                        <p:cond delay="indefinite"/>
                      </p:stCondLst>
                      <p:childTnLst>
                        <p:par>
                          <p:cTn id="80" fill="hold">
                            <p:stCondLst>
                              <p:cond delay="0"/>
                            </p:stCondLst>
                            <p:childTnLst>
                              <p:par>
                                <p:cTn id="81" presetID="23" presetClass="entr" presetSubtype="16" fill="hold" grpId="0" nodeType="clickEffect">
                                  <p:stCondLst>
                                    <p:cond delay="0"/>
                                  </p:stCondLst>
                                  <p:childTnLst>
                                    <p:set>
                                      <p:cBhvr>
                                        <p:cTn id="82" dur="1" fill="hold">
                                          <p:stCondLst>
                                            <p:cond delay="0"/>
                                          </p:stCondLst>
                                        </p:cTn>
                                        <p:tgtEl>
                                          <p:spTgt spid="18"/>
                                        </p:tgtEl>
                                        <p:attrNameLst>
                                          <p:attrName>style.visibility</p:attrName>
                                        </p:attrNameLst>
                                      </p:cBhvr>
                                      <p:to>
                                        <p:strVal val="visible"/>
                                      </p:to>
                                    </p:set>
                                    <p:anim calcmode="lin" valueType="num">
                                      <p:cBhvr>
                                        <p:cTn id="83" dur="500" fill="hold"/>
                                        <p:tgtEl>
                                          <p:spTgt spid="18"/>
                                        </p:tgtEl>
                                        <p:attrNameLst>
                                          <p:attrName>ppt_w</p:attrName>
                                        </p:attrNameLst>
                                      </p:cBhvr>
                                      <p:tavLst>
                                        <p:tav tm="0">
                                          <p:val>
                                            <p:fltVal val="0"/>
                                          </p:val>
                                        </p:tav>
                                        <p:tav tm="100000">
                                          <p:val>
                                            <p:strVal val="#ppt_w"/>
                                          </p:val>
                                        </p:tav>
                                      </p:tavLst>
                                    </p:anim>
                                    <p:anim calcmode="lin" valueType="num">
                                      <p:cBhvr>
                                        <p:cTn id="84" dur="500" fill="hold"/>
                                        <p:tgtEl>
                                          <p:spTgt spid="18"/>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7" grpId="0"/>
      <p:bldP spid="8" grpId="0"/>
      <p:bldP spid="9" grpId="0"/>
      <p:bldP spid="11" grpId="0"/>
      <p:bldP spid="12" grpId="0"/>
      <p:bldP spid="13" grpId="0"/>
      <p:bldP spid="14" grpId="0"/>
      <p:bldP spid="16" grpId="0" animBg="1"/>
      <p:bldP spid="17" grpId="0"/>
      <p:bldP spid="18" grpId="0"/>
      <p:bldP spid="1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53C96F1-52C0-7642-8BCD-03137015AE6C}"/>
              </a:ext>
            </a:extLst>
          </p:cNvPr>
          <p:cNvSpPr/>
          <p:nvPr/>
        </p:nvSpPr>
        <p:spPr>
          <a:xfrm>
            <a:off x="451261" y="487687"/>
            <a:ext cx="9524011" cy="461665"/>
          </a:xfrm>
          <a:prstGeom prst="rect">
            <a:avLst/>
          </a:prstGeom>
        </p:spPr>
        <p:txBody>
          <a:bodyPr wrap="square">
            <a:spAutoFit/>
          </a:bodyPr>
          <a:lstStyle/>
          <a:p>
            <a:pPr algn="just"/>
            <a:r>
              <a:rPr lang="en-US" sz="2400" b="1" dirty="0">
                <a:solidFill>
                  <a:srgbClr val="C00000"/>
                </a:solidFill>
                <a:latin typeface="Avenir Next LT Pro Medium Conde" panose="020B0606020202020204" pitchFamily="34" charset="77"/>
                <a:ea typeface="Calibri" panose="020F0502020204030204" pitchFamily="34" charset="0"/>
                <a:cs typeface="Times New Roman" panose="02020603050405020304" pitchFamily="18" charset="0"/>
              </a:rPr>
              <a:t>Dissolved Oxygen Content and its determination:</a:t>
            </a:r>
            <a:endParaRPr lang="en-US" sz="2400" dirty="0">
              <a:solidFill>
                <a:srgbClr val="C00000"/>
              </a:solidFill>
              <a:latin typeface="Avenir Next LT Pro Medium Conde" panose="020B0606020202020204" pitchFamily="34" charset="77"/>
              <a:ea typeface="Calibri" panose="020F0502020204030204" pitchFamily="34" charset="0"/>
              <a:cs typeface="Times New Roman" panose="02020603050405020304" pitchFamily="18" charset="0"/>
            </a:endParaRPr>
          </a:p>
        </p:txBody>
      </p:sp>
      <p:sp>
        <p:nvSpPr>
          <p:cNvPr id="7" name="Rectangle 6">
            <a:extLst>
              <a:ext uri="{FF2B5EF4-FFF2-40B4-BE49-F238E27FC236}">
                <a16:creationId xmlns:a16="http://schemas.microsoft.com/office/drawing/2014/main" id="{79472C30-D34F-E145-838B-67CBBF94E584}"/>
              </a:ext>
            </a:extLst>
          </p:cNvPr>
          <p:cNvSpPr/>
          <p:nvPr/>
        </p:nvSpPr>
        <p:spPr>
          <a:xfrm>
            <a:off x="1214401" y="1076594"/>
            <a:ext cx="9632577" cy="1015663"/>
          </a:xfrm>
          <a:prstGeom prst="rect">
            <a:avLst/>
          </a:prstGeom>
        </p:spPr>
        <p:txBody>
          <a:bodyPr wrap="square">
            <a:spAutoFit/>
          </a:bodyPr>
          <a:lstStyle/>
          <a:p>
            <a:pPr indent="457200" algn="just"/>
            <a:r>
              <a:rPr lang="en-US" sz="2000" dirty="0">
                <a:solidFill>
                  <a:srgbClr val="0F24FD"/>
                </a:solidFill>
                <a:latin typeface="Avenir Next LT Pro Medium Conde" panose="020B0606020202020204" pitchFamily="34" charset="77"/>
                <a:ea typeface="Calibri" panose="020F0502020204030204" pitchFamily="34" charset="0"/>
                <a:cs typeface="Times New Roman" panose="02020603050405020304" pitchFamily="18" charset="0"/>
              </a:rPr>
              <a:t>Dissolution of  atmospheric oxygen in water at its partial pressure is said dissolved oxygen content in water. Algae and rooted aquatic plants also give out oxygen in to water through photosynthesis. </a:t>
            </a:r>
          </a:p>
        </p:txBody>
      </p:sp>
      <p:pic>
        <p:nvPicPr>
          <p:cNvPr id="8" name="Picture 7">
            <a:extLst>
              <a:ext uri="{FF2B5EF4-FFF2-40B4-BE49-F238E27FC236}">
                <a16:creationId xmlns:a16="http://schemas.microsoft.com/office/drawing/2014/main" id="{158EAF2A-1CEA-1943-9242-A2BE493E860B}"/>
              </a:ext>
            </a:extLst>
          </p:cNvPr>
          <p:cNvPicPr>
            <a:picLocks noChangeAspect="1"/>
          </p:cNvPicPr>
          <p:nvPr/>
        </p:nvPicPr>
        <p:blipFill>
          <a:blip r:embed="rId2"/>
          <a:stretch>
            <a:fillRect/>
          </a:stretch>
        </p:blipFill>
        <p:spPr>
          <a:xfrm>
            <a:off x="3669946" y="2359819"/>
            <a:ext cx="6510476" cy="4220274"/>
          </a:xfrm>
          <a:prstGeom prst="rect">
            <a:avLst/>
          </a:prstGeom>
        </p:spPr>
      </p:pic>
    </p:spTree>
    <p:extLst>
      <p:ext uri="{BB962C8B-B14F-4D97-AF65-F5344CB8AC3E}">
        <p14:creationId xmlns:p14="http://schemas.microsoft.com/office/powerpoint/2010/main" val="2523685395"/>
      </p:ext>
    </p:extLst>
  </p:cSld>
  <p:clrMapOvr>
    <a:masterClrMapping/>
  </p:clrMapOvr>
  <p:transition spd="slow">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p:cTn id="13" dur="500" fill="hold"/>
                                        <p:tgtEl>
                                          <p:spTgt spid="7"/>
                                        </p:tgtEl>
                                        <p:attrNameLst>
                                          <p:attrName>ppt_w</p:attrName>
                                        </p:attrNameLst>
                                      </p:cBhvr>
                                      <p:tavLst>
                                        <p:tav tm="0">
                                          <p:val>
                                            <p:fltVal val="0"/>
                                          </p:val>
                                        </p:tav>
                                        <p:tav tm="100000">
                                          <p:val>
                                            <p:strVal val="#ppt_w"/>
                                          </p:val>
                                        </p:tav>
                                      </p:tavLst>
                                    </p:anim>
                                    <p:anim calcmode="lin" valueType="num">
                                      <p:cBhvr>
                                        <p:cTn id="14" dur="500" fill="hold"/>
                                        <p:tgtEl>
                                          <p:spTgt spid="7"/>
                                        </p:tgtEl>
                                        <p:attrNameLst>
                                          <p:attrName>ppt_h</p:attrName>
                                        </p:attrNameLst>
                                      </p:cBhvr>
                                      <p:tavLst>
                                        <p:tav tm="0">
                                          <p:val>
                                            <p:fltVal val="0"/>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p:cTn id="19" dur="500" fill="hold"/>
                                        <p:tgtEl>
                                          <p:spTgt spid="8"/>
                                        </p:tgtEl>
                                        <p:attrNameLst>
                                          <p:attrName>ppt_w</p:attrName>
                                        </p:attrNameLst>
                                      </p:cBhvr>
                                      <p:tavLst>
                                        <p:tav tm="0">
                                          <p:val>
                                            <p:fltVal val="0"/>
                                          </p:val>
                                        </p:tav>
                                        <p:tav tm="100000">
                                          <p:val>
                                            <p:strVal val="#ppt_w"/>
                                          </p:val>
                                        </p:tav>
                                      </p:tavLst>
                                    </p:anim>
                                    <p:anim calcmode="lin" valueType="num">
                                      <p:cBhvr>
                                        <p:cTn id="20" dur="500" fill="hold"/>
                                        <p:tgtEl>
                                          <p:spTgt spid="8"/>
                                        </p:tgtEl>
                                        <p:attrNameLst>
                                          <p:attrName>ppt_h</p:attrName>
                                        </p:attrNameLst>
                                      </p:cBhvr>
                                      <p:tavLst>
                                        <p:tav tm="0">
                                          <p:val>
                                            <p:fltVal val="0"/>
                                          </p:val>
                                        </p:tav>
                                        <p:tav tm="100000">
                                          <p:val>
                                            <p:strVal val="#ppt_h"/>
                                          </p:val>
                                        </p:tav>
                                      </p:tavLst>
                                    </p:anim>
                                    <p:animEffect transition="in" filter="fade">
                                      <p:cBhvr>
                                        <p:cTn id="2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554725C-8F6F-F047-969A-120D6DAFE780}"/>
              </a:ext>
            </a:extLst>
          </p:cNvPr>
          <p:cNvPicPr>
            <a:picLocks noChangeAspect="1"/>
          </p:cNvPicPr>
          <p:nvPr/>
        </p:nvPicPr>
        <p:blipFill>
          <a:blip r:embed="rId2"/>
          <a:stretch>
            <a:fillRect/>
          </a:stretch>
        </p:blipFill>
        <p:spPr>
          <a:xfrm>
            <a:off x="5486401" y="215153"/>
            <a:ext cx="6414283" cy="6427694"/>
          </a:xfrm>
          <a:prstGeom prst="rect">
            <a:avLst/>
          </a:prstGeom>
        </p:spPr>
      </p:pic>
      <p:sp>
        <p:nvSpPr>
          <p:cNvPr id="3" name="Rectangle 2">
            <a:extLst>
              <a:ext uri="{FF2B5EF4-FFF2-40B4-BE49-F238E27FC236}">
                <a16:creationId xmlns:a16="http://schemas.microsoft.com/office/drawing/2014/main" id="{75555D1A-3D31-D440-9A5B-E52F485DF1A9}"/>
              </a:ext>
            </a:extLst>
          </p:cNvPr>
          <p:cNvSpPr/>
          <p:nvPr/>
        </p:nvSpPr>
        <p:spPr>
          <a:xfrm>
            <a:off x="34736" y="551330"/>
            <a:ext cx="5248837" cy="4093428"/>
          </a:xfrm>
          <a:prstGeom prst="rect">
            <a:avLst/>
          </a:prstGeom>
        </p:spPr>
        <p:txBody>
          <a:bodyPr wrap="square">
            <a:spAutoFit/>
          </a:bodyPr>
          <a:lstStyle/>
          <a:p>
            <a:pPr indent="457200" algn="just"/>
            <a:r>
              <a:rPr lang="en-US" sz="2000" dirty="0">
                <a:latin typeface="Avenir Next LT Pro Medium Conde" panose="020B0606020202020204" pitchFamily="34" charset="77"/>
                <a:ea typeface="Calibri" panose="020F0502020204030204" pitchFamily="34" charset="0"/>
                <a:cs typeface="Times New Roman" panose="02020603050405020304" pitchFamily="18" charset="0"/>
              </a:rPr>
              <a:t>Dissolved oxygen is required to survive the aquatic animals and also used for biological   oxidation of the pollutants. But, oxygen being an oxidizing </a:t>
            </a:r>
            <a:r>
              <a:rPr lang="en-US" sz="2000" dirty="0" err="1">
                <a:latin typeface="Avenir Next LT Pro Medium Conde" panose="020B0606020202020204" pitchFamily="34" charset="77"/>
                <a:ea typeface="Calibri" panose="020F0502020204030204" pitchFamily="34" charset="0"/>
                <a:cs typeface="Times New Roman" panose="02020603050405020304" pitchFamily="18" charset="0"/>
              </a:rPr>
              <a:t>agent,hence</a:t>
            </a:r>
            <a:r>
              <a:rPr lang="en-US" sz="2000" dirty="0">
                <a:latin typeface="Avenir Next LT Pro Medium Conde" panose="020B0606020202020204" pitchFamily="34" charset="77"/>
                <a:ea typeface="Calibri" panose="020F0502020204030204" pitchFamily="34" charset="0"/>
                <a:cs typeface="Times New Roman" panose="02020603050405020304" pitchFamily="18" charset="0"/>
              </a:rPr>
              <a:t>, it causes corrosion of metallic structures in industry.</a:t>
            </a:r>
          </a:p>
          <a:p>
            <a:pPr indent="457200" algn="just"/>
            <a:r>
              <a:rPr lang="en-US" sz="2000" dirty="0">
                <a:latin typeface="Avenir Next LT Pro Medium Conde" panose="020B0606020202020204" pitchFamily="34" charset="77"/>
                <a:ea typeface="Calibri" panose="020F0502020204030204" pitchFamily="34" charset="0"/>
                <a:cs typeface="Times New Roman" panose="02020603050405020304" pitchFamily="18" charset="0"/>
              </a:rPr>
              <a:t> Excessive O</a:t>
            </a:r>
            <a:r>
              <a:rPr lang="en-US" sz="2000" baseline="-25000" dirty="0">
                <a:latin typeface="Avenir Next LT Pro Medium Conde" panose="020B0606020202020204" pitchFamily="34" charset="77"/>
                <a:ea typeface="Calibri" panose="020F0502020204030204" pitchFamily="34" charset="0"/>
                <a:cs typeface="Times New Roman" panose="02020603050405020304" pitchFamily="18" charset="0"/>
              </a:rPr>
              <a:t>2</a:t>
            </a:r>
            <a:r>
              <a:rPr lang="en-US" sz="2000" dirty="0">
                <a:latin typeface="Avenir Next LT Pro Medium Conde" panose="020B0606020202020204" pitchFamily="34" charset="77"/>
                <a:ea typeface="Calibri" panose="020F0502020204030204" pitchFamily="34" charset="0"/>
                <a:cs typeface="Times New Roman" panose="02020603050405020304" pitchFamily="18" charset="0"/>
              </a:rPr>
              <a:t> (</a:t>
            </a:r>
            <a:r>
              <a:rPr lang="en-US" sz="2000" dirty="0" err="1">
                <a:latin typeface="Avenir Next LT Pro Medium Conde" panose="020B0606020202020204" pitchFamily="34" charset="77"/>
                <a:ea typeface="Calibri" panose="020F0502020204030204" pitchFamily="34" charset="0"/>
                <a:cs typeface="Times New Roman" panose="02020603050405020304" pitchFamily="18" charset="0"/>
              </a:rPr>
              <a:t>Hyperoxia</a:t>
            </a:r>
            <a:r>
              <a:rPr lang="en-US" sz="2000" dirty="0">
                <a:latin typeface="Avenir Next LT Pro Medium Conde" panose="020B0606020202020204" pitchFamily="34" charset="77"/>
                <a:ea typeface="Calibri" panose="020F0502020204030204" pitchFamily="34" charset="0"/>
                <a:cs typeface="Times New Roman" panose="02020603050405020304" pitchFamily="18" charset="0"/>
              </a:rPr>
              <a:t>) : high corrosion of metal structures and oxidative stress in body by excessive O</a:t>
            </a:r>
            <a:r>
              <a:rPr lang="en-US" sz="2000" baseline="-25000" dirty="0">
                <a:latin typeface="Avenir Next LT Pro Medium Conde" panose="020B0606020202020204" pitchFamily="34" charset="77"/>
                <a:ea typeface="Calibri" panose="020F0502020204030204" pitchFamily="34" charset="0"/>
                <a:cs typeface="Times New Roman" panose="02020603050405020304" pitchFamily="18" charset="0"/>
              </a:rPr>
              <a:t>2</a:t>
            </a:r>
            <a:r>
              <a:rPr lang="en-US" sz="2000" baseline="30000" dirty="0">
                <a:latin typeface="Avenir Next LT Pro Medium Conde" panose="020B0606020202020204" pitchFamily="34" charset="77"/>
                <a:ea typeface="Calibri" panose="020F0502020204030204" pitchFamily="34" charset="0"/>
                <a:cs typeface="Times New Roman" panose="02020603050405020304" pitchFamily="18" charset="0"/>
              </a:rPr>
              <a:t> 2-</a:t>
            </a:r>
            <a:r>
              <a:rPr lang="en-US" sz="2000" dirty="0">
                <a:latin typeface="Avenir Next LT Pro Medium Conde" panose="020B0606020202020204" pitchFamily="34" charset="77"/>
                <a:ea typeface="Calibri" panose="020F0502020204030204" pitchFamily="34" charset="0"/>
                <a:cs typeface="Times New Roman" panose="02020603050405020304" pitchFamily="18" charset="0"/>
              </a:rPr>
              <a:t> radicals produced</a:t>
            </a:r>
            <a:r>
              <a:rPr lang="en-US" sz="2000" baseline="-25000" dirty="0">
                <a:latin typeface="Avenir Next LT Pro Medium Conde" panose="020B0606020202020204" pitchFamily="34" charset="77"/>
                <a:ea typeface="Calibri" panose="020F0502020204030204" pitchFamily="34" charset="0"/>
                <a:cs typeface="Times New Roman" panose="02020603050405020304" pitchFamily="18" charset="0"/>
              </a:rPr>
              <a:t>  </a:t>
            </a:r>
            <a:endParaRPr lang="en-US" sz="2000" dirty="0">
              <a:latin typeface="Avenir Next LT Pro Medium Conde" panose="020B0606020202020204" pitchFamily="34" charset="77"/>
              <a:ea typeface="Calibri" panose="020F0502020204030204" pitchFamily="34" charset="0"/>
              <a:cs typeface="Times New Roman" panose="02020603050405020304" pitchFamily="18" charset="0"/>
            </a:endParaRPr>
          </a:p>
          <a:p>
            <a:pPr indent="457200" algn="just"/>
            <a:r>
              <a:rPr lang="en-US" sz="2000" dirty="0">
                <a:latin typeface="Avenir Next LT Pro Medium Conde" panose="020B0606020202020204" pitchFamily="34" charset="77"/>
                <a:ea typeface="Calibri" panose="020F0502020204030204" pitchFamily="34" charset="0"/>
                <a:cs typeface="Times New Roman" panose="02020603050405020304" pitchFamily="18" charset="0"/>
              </a:rPr>
              <a:t> Low O</a:t>
            </a:r>
            <a:r>
              <a:rPr lang="en-US" sz="2000" baseline="-25000" dirty="0">
                <a:latin typeface="Avenir Next LT Pro Medium Conde" panose="020B0606020202020204" pitchFamily="34" charset="77"/>
                <a:ea typeface="Calibri" panose="020F0502020204030204" pitchFamily="34" charset="0"/>
                <a:cs typeface="Times New Roman" panose="02020603050405020304" pitchFamily="18" charset="0"/>
              </a:rPr>
              <a:t>2  </a:t>
            </a:r>
            <a:r>
              <a:rPr lang="en-US" sz="2000" dirty="0">
                <a:latin typeface="Avenir Next LT Pro Medium Conde" panose="020B0606020202020204" pitchFamily="34" charset="77"/>
                <a:ea typeface="Calibri" panose="020F0502020204030204" pitchFamily="34" charset="0"/>
                <a:cs typeface="Times New Roman" panose="02020603050405020304" pitchFamily="18" charset="0"/>
              </a:rPr>
              <a:t>(Hypoxia): high growth of </a:t>
            </a:r>
            <a:r>
              <a:rPr lang="en-US" sz="2000" dirty="0" err="1">
                <a:latin typeface="Avenir Next LT Pro Medium Conde" panose="020B0606020202020204" pitchFamily="34" charset="77"/>
                <a:ea typeface="Calibri" panose="020F0502020204030204" pitchFamily="34" charset="0"/>
                <a:cs typeface="Times New Roman" panose="02020603050405020304" pitchFamily="18" charset="0"/>
              </a:rPr>
              <a:t>unaerobic</a:t>
            </a:r>
            <a:r>
              <a:rPr lang="en-US" sz="2000" dirty="0">
                <a:latin typeface="Avenir Next LT Pro Medium Conde" panose="020B0606020202020204" pitchFamily="34" charset="77"/>
                <a:ea typeface="Calibri" panose="020F0502020204030204" pitchFamily="34" charset="0"/>
                <a:cs typeface="Times New Roman" panose="02020603050405020304" pitchFamily="18" charset="0"/>
              </a:rPr>
              <a:t> bacteria, foul smell, death of  the aquatic animals</a:t>
            </a:r>
          </a:p>
        </p:txBody>
      </p:sp>
      <p:pic>
        <p:nvPicPr>
          <p:cNvPr id="4" name="Picture 3">
            <a:extLst>
              <a:ext uri="{FF2B5EF4-FFF2-40B4-BE49-F238E27FC236}">
                <a16:creationId xmlns:a16="http://schemas.microsoft.com/office/drawing/2014/main" id="{B9C69BFF-50BC-1D49-B7A8-E082EE0F5663}"/>
              </a:ext>
            </a:extLst>
          </p:cNvPr>
          <p:cNvPicPr>
            <a:picLocks noChangeAspect="1"/>
          </p:cNvPicPr>
          <p:nvPr/>
        </p:nvPicPr>
        <p:blipFill>
          <a:blip r:embed="rId3"/>
          <a:stretch>
            <a:fillRect/>
          </a:stretch>
        </p:blipFill>
        <p:spPr>
          <a:xfrm>
            <a:off x="1371600" y="4644758"/>
            <a:ext cx="3683726" cy="2121036"/>
          </a:xfrm>
          <a:prstGeom prst="rect">
            <a:avLst/>
          </a:prstGeom>
        </p:spPr>
      </p:pic>
    </p:spTree>
    <p:extLst>
      <p:ext uri="{BB962C8B-B14F-4D97-AF65-F5344CB8AC3E}">
        <p14:creationId xmlns:p14="http://schemas.microsoft.com/office/powerpoint/2010/main" val="482166255"/>
      </p:ext>
    </p:extLst>
  </p:cSld>
  <p:clrMapOvr>
    <a:masterClrMapping/>
  </p:clrMapOvr>
  <p:transition spd="slow">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p:cTn id="14" dur="500" fill="hold"/>
                                        <p:tgtEl>
                                          <p:spTgt spid="4"/>
                                        </p:tgtEl>
                                        <p:attrNameLst>
                                          <p:attrName>ppt_w</p:attrName>
                                        </p:attrNameLst>
                                      </p:cBhvr>
                                      <p:tavLst>
                                        <p:tav tm="0">
                                          <p:val>
                                            <p:fltVal val="0"/>
                                          </p:val>
                                        </p:tav>
                                        <p:tav tm="100000">
                                          <p:val>
                                            <p:strVal val="#ppt_w"/>
                                          </p:val>
                                        </p:tav>
                                      </p:tavLst>
                                    </p:anim>
                                    <p:anim calcmode="lin" valueType="num">
                                      <p:cBhvr>
                                        <p:cTn id="15" dur="500" fill="hold"/>
                                        <p:tgtEl>
                                          <p:spTgt spid="4"/>
                                        </p:tgtEl>
                                        <p:attrNameLst>
                                          <p:attrName>ppt_h</p:attrName>
                                        </p:attrNameLst>
                                      </p:cBhvr>
                                      <p:tavLst>
                                        <p:tav tm="0">
                                          <p:val>
                                            <p:fltVal val="0"/>
                                          </p:val>
                                        </p:tav>
                                        <p:tav tm="100000">
                                          <p:val>
                                            <p:strVal val="#ppt_h"/>
                                          </p:val>
                                        </p:tav>
                                      </p:tavLst>
                                    </p:anim>
                                    <p:animEffect transition="in" filter="fade">
                                      <p:cBhvr>
                                        <p:cTn id="16" dur="500"/>
                                        <p:tgtEl>
                                          <p:spTgt spid="4"/>
                                        </p:tgtEl>
                                      </p:cBhvr>
                                    </p:animEffect>
                                  </p:childTnLst>
                                </p:cTn>
                              </p:par>
                            </p:childTnLst>
                          </p:cTn>
                        </p:par>
                      </p:childTnLst>
                    </p:cTn>
                  </p:par>
                  <p:par>
                    <p:cTn id="17" fill="hold">
                      <p:stCondLst>
                        <p:cond delay="indefinite"/>
                      </p:stCondLst>
                      <p:childTnLst>
                        <p:par>
                          <p:cTn id="18" fill="hold">
                            <p:stCondLst>
                              <p:cond delay="0"/>
                            </p:stCondLst>
                            <p:childTnLst>
                              <p:par>
                                <p:cTn id="19" presetID="23" presetClass="entr" presetSubtype="16"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anim calcmode="lin" valueType="num">
                                      <p:cBhvr>
                                        <p:cTn id="21" dur="500" fill="hold"/>
                                        <p:tgtEl>
                                          <p:spTgt spid="2"/>
                                        </p:tgtEl>
                                        <p:attrNameLst>
                                          <p:attrName>ppt_w</p:attrName>
                                        </p:attrNameLst>
                                      </p:cBhvr>
                                      <p:tavLst>
                                        <p:tav tm="0">
                                          <p:val>
                                            <p:fltVal val="0"/>
                                          </p:val>
                                        </p:tav>
                                        <p:tav tm="100000">
                                          <p:val>
                                            <p:strVal val="#ppt_w"/>
                                          </p:val>
                                        </p:tav>
                                      </p:tavLst>
                                    </p:anim>
                                    <p:anim calcmode="lin" valueType="num">
                                      <p:cBhvr>
                                        <p:cTn id="22" dur="500" fill="hold"/>
                                        <p:tgtEl>
                                          <p:spTgt spid="2"/>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003300" y="457201"/>
            <a:ext cx="9931400" cy="4401205"/>
          </a:xfrm>
          <a:prstGeom prst="rect">
            <a:avLst/>
          </a:prstGeom>
        </p:spPr>
        <p:txBody>
          <a:bodyPr wrap="square">
            <a:spAutoFit/>
          </a:bodyPr>
          <a:lstStyle/>
          <a:p>
            <a:pPr>
              <a:buNone/>
            </a:pPr>
            <a:r>
              <a:rPr lang="en-IN" sz="2800" dirty="0">
                <a:latin typeface="Times New Roman" pitchFamily="18" charset="0"/>
                <a:cs typeface="Times New Roman" pitchFamily="18" charset="0"/>
              </a:rPr>
              <a:t>DO  in water is determined by Winkler’s method</a:t>
            </a:r>
            <a:r>
              <a:rPr lang="en-IN" dirty="0">
                <a:latin typeface="Times New Roman" pitchFamily="18" charset="0"/>
                <a:cs typeface="Times New Roman" pitchFamily="18" charset="0"/>
              </a:rPr>
              <a:t>. </a:t>
            </a:r>
          </a:p>
          <a:p>
            <a:pPr>
              <a:buNone/>
            </a:pPr>
            <a:r>
              <a:rPr lang="en-IN" sz="2800" b="1" dirty="0">
                <a:latin typeface="Times New Roman" pitchFamily="18" charset="0"/>
                <a:cs typeface="Times New Roman" pitchFamily="18" charset="0"/>
              </a:rPr>
              <a:t>Principle: </a:t>
            </a:r>
          </a:p>
          <a:p>
            <a:endParaRPr lang="en-US" sz="2800" dirty="0">
              <a:solidFill>
                <a:srgbClr val="0F24FD"/>
              </a:solidFill>
              <a:latin typeface="Avenir Next LT Pro Medium Conde" panose="020B0606020202020204" pitchFamily="34" charset="77"/>
              <a:ea typeface="Calibri" panose="020F0502020204030204" pitchFamily="34" charset="0"/>
              <a:cs typeface="Times New Roman" panose="02020603050405020304" pitchFamily="18" charset="0"/>
            </a:endParaRPr>
          </a:p>
          <a:p>
            <a:r>
              <a:rPr lang="en-US" sz="2800" dirty="0">
                <a:solidFill>
                  <a:srgbClr val="0F24FD"/>
                </a:solidFill>
                <a:latin typeface="Avenir Next LT Pro Medium Conde" panose="020B0606020202020204" pitchFamily="34" charset="77"/>
                <a:ea typeface="Calibri" panose="020F0502020204030204" pitchFamily="34" charset="0"/>
                <a:cs typeface="Times New Roman" panose="02020603050405020304" pitchFamily="18" charset="0"/>
              </a:rPr>
              <a:t>When a strong alkaline solution of </a:t>
            </a:r>
            <a:r>
              <a:rPr lang="en-US" sz="2800" dirty="0">
                <a:solidFill>
                  <a:srgbClr val="FF0000"/>
                </a:solidFill>
                <a:latin typeface="Avenir Next LT Pro Medium Conde" panose="020B0606020202020204" pitchFamily="34" charset="77"/>
                <a:ea typeface="Calibri" panose="020F0502020204030204" pitchFamily="34" charset="0"/>
                <a:cs typeface="Times New Roman" panose="02020603050405020304" pitchFamily="18" charset="0"/>
              </a:rPr>
              <a:t>MnSO</a:t>
            </a:r>
            <a:r>
              <a:rPr lang="en-US" sz="2800" baseline="-25000" dirty="0">
                <a:solidFill>
                  <a:srgbClr val="FF0000"/>
                </a:solidFill>
                <a:latin typeface="Avenir Next LT Pro Medium Conde" panose="020B0606020202020204" pitchFamily="34" charset="77"/>
                <a:ea typeface="Calibri" panose="020F0502020204030204" pitchFamily="34" charset="0"/>
                <a:cs typeface="Times New Roman" panose="02020603050405020304" pitchFamily="18" charset="0"/>
              </a:rPr>
              <a:t>4</a:t>
            </a:r>
            <a:r>
              <a:rPr lang="en-US" sz="2800" baseline="-25000" dirty="0">
                <a:solidFill>
                  <a:srgbClr val="0F24FD"/>
                </a:solidFill>
                <a:latin typeface="Avenir Next LT Pro Medium Conde" panose="020B0606020202020204" pitchFamily="34" charset="77"/>
                <a:ea typeface="Calibri" panose="020F0502020204030204" pitchFamily="34" charset="0"/>
                <a:cs typeface="Times New Roman" panose="02020603050405020304" pitchFamily="18" charset="0"/>
              </a:rPr>
              <a:t> </a:t>
            </a:r>
            <a:r>
              <a:rPr lang="en-US" sz="2800" dirty="0">
                <a:solidFill>
                  <a:srgbClr val="0F24FD"/>
                </a:solidFill>
                <a:latin typeface="Avenir Next LT Pro Medium Conde" panose="020B0606020202020204" pitchFamily="34" charset="77"/>
                <a:ea typeface="Calibri" panose="020F0502020204030204" pitchFamily="34" charset="0"/>
                <a:cs typeface="Times New Roman" panose="02020603050405020304" pitchFamily="18" charset="0"/>
              </a:rPr>
              <a:t>(divalent) is added   to a water sample containing dissolved oxygen, it picks up oxygen to form basic </a:t>
            </a:r>
            <a:r>
              <a:rPr lang="en-US" sz="2800" dirty="0" err="1">
                <a:solidFill>
                  <a:srgbClr val="FF0000"/>
                </a:solidFill>
                <a:latin typeface="Avenir Next LT Pro Medium Conde" panose="020B0606020202020204" pitchFamily="34" charset="77"/>
                <a:ea typeface="Calibri" panose="020F0502020204030204" pitchFamily="34" charset="0"/>
                <a:cs typeface="Times New Roman" panose="02020603050405020304" pitchFamily="18" charset="0"/>
              </a:rPr>
              <a:t>MnO</a:t>
            </a:r>
            <a:r>
              <a:rPr lang="en-US" sz="2800" dirty="0">
                <a:solidFill>
                  <a:srgbClr val="FF0000"/>
                </a:solidFill>
                <a:latin typeface="Avenir Next LT Pro Medium Conde" panose="020B0606020202020204" pitchFamily="34" charset="77"/>
                <a:ea typeface="Calibri" panose="020F0502020204030204" pitchFamily="34" charset="0"/>
                <a:cs typeface="Times New Roman" panose="02020603050405020304" pitchFamily="18" charset="0"/>
              </a:rPr>
              <a:t>(OH)</a:t>
            </a:r>
            <a:r>
              <a:rPr lang="en-US" sz="2800" baseline="-25000" dirty="0">
                <a:solidFill>
                  <a:srgbClr val="FF0000"/>
                </a:solidFill>
                <a:latin typeface="Avenir Next LT Pro Medium Conde" panose="020B0606020202020204" pitchFamily="34" charset="77"/>
                <a:ea typeface="Calibri" panose="020F0502020204030204" pitchFamily="34" charset="0"/>
                <a:cs typeface="Times New Roman" panose="02020603050405020304" pitchFamily="18" charset="0"/>
              </a:rPr>
              <a:t>2</a:t>
            </a:r>
            <a:r>
              <a:rPr lang="en-US" sz="2800" dirty="0">
                <a:solidFill>
                  <a:srgbClr val="FF0000"/>
                </a:solidFill>
                <a:latin typeface="Avenir Next LT Pro Medium Conde" panose="020B0606020202020204" pitchFamily="34" charset="77"/>
                <a:ea typeface="Calibri" panose="020F0502020204030204" pitchFamily="34" charset="0"/>
                <a:cs typeface="Times New Roman" panose="02020603050405020304" pitchFamily="18" charset="0"/>
              </a:rPr>
              <a:t> </a:t>
            </a:r>
            <a:r>
              <a:rPr lang="en-US" sz="2800" dirty="0">
                <a:solidFill>
                  <a:srgbClr val="0F24FD"/>
                </a:solidFill>
                <a:latin typeface="Avenir Next LT Pro Medium Conde" panose="020B0606020202020204" pitchFamily="34" charset="77"/>
                <a:ea typeface="Calibri" panose="020F0502020204030204" pitchFamily="34" charset="0"/>
                <a:cs typeface="Times New Roman" panose="02020603050405020304" pitchFamily="18" charset="0"/>
              </a:rPr>
              <a:t>( tetravalent), that gives </a:t>
            </a:r>
            <a:r>
              <a:rPr lang="en-US" sz="2800" dirty="0">
                <a:solidFill>
                  <a:srgbClr val="FF0000"/>
                </a:solidFill>
                <a:latin typeface="Avenir Next LT Pro Medium Conde" panose="020B0606020202020204" pitchFamily="34" charset="77"/>
                <a:ea typeface="Calibri" panose="020F0502020204030204" pitchFamily="34" charset="0"/>
                <a:cs typeface="Times New Roman" panose="02020603050405020304" pitchFamily="18" charset="0"/>
              </a:rPr>
              <a:t>[O] in acidic medium ,</a:t>
            </a:r>
            <a:r>
              <a:rPr lang="en-US" sz="2800" dirty="0">
                <a:solidFill>
                  <a:srgbClr val="0F24FD"/>
                </a:solidFill>
                <a:latin typeface="Avenir Next LT Pro Medium Conde" panose="020B0606020202020204" pitchFamily="34" charset="77"/>
                <a:ea typeface="Calibri" panose="020F0502020204030204" pitchFamily="34" charset="0"/>
                <a:cs typeface="Times New Roman" panose="02020603050405020304" pitchFamily="18" charset="0"/>
              </a:rPr>
              <a:t>which is used to oxidize </a:t>
            </a:r>
            <a:r>
              <a:rPr lang="en-US" sz="2800" dirty="0">
                <a:solidFill>
                  <a:srgbClr val="FF0000"/>
                </a:solidFill>
                <a:latin typeface="Avenir Next LT Pro Medium Conde" panose="020B0606020202020204" pitchFamily="34" charset="77"/>
                <a:ea typeface="Calibri" panose="020F0502020204030204" pitchFamily="34" charset="0"/>
                <a:cs typeface="Times New Roman" panose="02020603050405020304" pitchFamily="18" charset="0"/>
              </a:rPr>
              <a:t>KI to I</a:t>
            </a:r>
            <a:r>
              <a:rPr lang="en-US" sz="2800" baseline="-25000" dirty="0">
                <a:solidFill>
                  <a:srgbClr val="FF0000"/>
                </a:solidFill>
                <a:latin typeface="Avenir Next LT Pro Medium Conde" panose="020B0606020202020204" pitchFamily="34" charset="77"/>
                <a:ea typeface="Calibri" panose="020F0502020204030204" pitchFamily="34" charset="0"/>
                <a:cs typeface="Times New Roman" panose="02020603050405020304" pitchFamily="18" charset="0"/>
              </a:rPr>
              <a:t>2</a:t>
            </a:r>
            <a:r>
              <a:rPr lang="en-US" sz="2800" dirty="0">
                <a:solidFill>
                  <a:srgbClr val="0F24FD"/>
                </a:solidFill>
                <a:latin typeface="Avenir Next LT Pro Medium Conde" panose="020B0606020202020204" pitchFamily="34" charset="77"/>
                <a:ea typeface="Calibri" panose="020F0502020204030204" pitchFamily="34" charset="0"/>
                <a:cs typeface="Times New Roman" panose="02020603050405020304" pitchFamily="18" charset="0"/>
              </a:rPr>
              <a:t>. The liberated   Iodine is found by titrating against a standard </a:t>
            </a:r>
            <a:r>
              <a:rPr lang="en-US" sz="2800" dirty="0">
                <a:solidFill>
                  <a:srgbClr val="FF0000"/>
                </a:solidFill>
                <a:latin typeface="Avenir Next LT Pro Medium Conde" panose="020B0606020202020204" pitchFamily="34" charset="77"/>
                <a:ea typeface="Calibri" panose="020F0502020204030204" pitchFamily="34" charset="0"/>
                <a:cs typeface="Times New Roman" panose="02020603050405020304" pitchFamily="18" charset="0"/>
              </a:rPr>
              <a:t>Na</a:t>
            </a:r>
            <a:r>
              <a:rPr lang="en-US" sz="2800" baseline="-25000" dirty="0">
                <a:solidFill>
                  <a:srgbClr val="FF0000"/>
                </a:solidFill>
                <a:latin typeface="Avenir Next LT Pro Medium Conde" panose="020B0606020202020204" pitchFamily="34" charset="77"/>
                <a:ea typeface="Calibri" panose="020F0502020204030204" pitchFamily="34" charset="0"/>
                <a:cs typeface="Times New Roman" panose="02020603050405020304" pitchFamily="18" charset="0"/>
              </a:rPr>
              <a:t>2</a:t>
            </a:r>
            <a:r>
              <a:rPr lang="en-US" sz="2800" dirty="0">
                <a:solidFill>
                  <a:srgbClr val="FF0000"/>
                </a:solidFill>
                <a:latin typeface="Avenir Next LT Pro Medium Conde" panose="020B0606020202020204" pitchFamily="34" charset="77"/>
                <a:ea typeface="Calibri" panose="020F0502020204030204" pitchFamily="34" charset="0"/>
                <a:cs typeface="Times New Roman" panose="02020603050405020304" pitchFamily="18" charset="0"/>
              </a:rPr>
              <a:t>S</a:t>
            </a:r>
            <a:r>
              <a:rPr lang="en-US" sz="2800" baseline="-25000" dirty="0">
                <a:solidFill>
                  <a:srgbClr val="FF0000"/>
                </a:solidFill>
                <a:latin typeface="Avenir Next LT Pro Medium Conde" panose="020B0606020202020204" pitchFamily="34" charset="77"/>
                <a:ea typeface="Calibri" panose="020F0502020204030204" pitchFamily="34" charset="0"/>
                <a:cs typeface="Times New Roman" panose="02020603050405020304" pitchFamily="18" charset="0"/>
              </a:rPr>
              <a:t>2</a:t>
            </a:r>
            <a:r>
              <a:rPr lang="en-US" sz="2800" dirty="0">
                <a:solidFill>
                  <a:srgbClr val="FF0000"/>
                </a:solidFill>
                <a:latin typeface="Avenir Next LT Pro Medium Conde" panose="020B0606020202020204" pitchFamily="34" charset="77"/>
                <a:ea typeface="Calibri" panose="020F0502020204030204" pitchFamily="34" charset="0"/>
                <a:cs typeface="Times New Roman" panose="02020603050405020304" pitchFamily="18" charset="0"/>
              </a:rPr>
              <a:t>O</a:t>
            </a:r>
            <a:r>
              <a:rPr lang="en-US" sz="2800" baseline="-25000" dirty="0">
                <a:solidFill>
                  <a:srgbClr val="FF0000"/>
                </a:solidFill>
                <a:latin typeface="Avenir Next LT Pro Medium Conde" panose="020B0606020202020204" pitchFamily="34" charset="77"/>
                <a:ea typeface="Calibri" panose="020F0502020204030204" pitchFamily="34" charset="0"/>
                <a:cs typeface="Times New Roman" panose="02020603050405020304" pitchFamily="18" charset="0"/>
              </a:rPr>
              <a:t>3</a:t>
            </a:r>
            <a:r>
              <a:rPr lang="en-US" sz="2800" dirty="0">
                <a:solidFill>
                  <a:srgbClr val="0F24FD"/>
                </a:solidFill>
                <a:latin typeface="Avenir Next LT Pro Medium Conde" panose="020B0606020202020204" pitchFamily="34" charset="77"/>
                <a:ea typeface="Calibri" panose="020F0502020204030204" pitchFamily="34" charset="0"/>
                <a:cs typeface="Times New Roman" panose="02020603050405020304" pitchFamily="18" charset="0"/>
              </a:rPr>
              <a:t> thereby oxygen content is   estimated.</a:t>
            </a:r>
          </a:p>
          <a:p>
            <a:pPr>
              <a:buNone/>
            </a:pPr>
            <a:endParaRPr lang="en-IN" sz="2800" b="1" dirty="0">
              <a:latin typeface="Times New Roman" pitchFamily="18" charset="0"/>
              <a:cs typeface="Times New Roman" pitchFamily="18" charset="0"/>
            </a:endParaRPr>
          </a:p>
        </p:txBody>
      </p:sp>
    </p:spTree>
    <p:extLst>
      <p:ext uri="{BB962C8B-B14F-4D97-AF65-F5344CB8AC3E}">
        <p14:creationId xmlns:p14="http://schemas.microsoft.com/office/powerpoint/2010/main" val="3619455067"/>
      </p:ext>
    </p:extLst>
  </p:cSld>
  <p:clrMapOvr>
    <a:masterClrMapping/>
  </p:clrMapOvr>
  <p:transition spd="slow">
    <p:pull dir="d"/>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66236A9-16B2-654C-97A4-969083A8D901}"/>
              </a:ext>
            </a:extLst>
          </p:cNvPr>
          <p:cNvSpPr/>
          <p:nvPr/>
        </p:nvSpPr>
        <p:spPr>
          <a:xfrm>
            <a:off x="1528482" y="711201"/>
            <a:ext cx="8707718" cy="4708981"/>
          </a:xfrm>
          <a:prstGeom prst="rect">
            <a:avLst/>
          </a:prstGeom>
        </p:spPr>
        <p:txBody>
          <a:bodyPr wrap="square">
            <a:spAutoFit/>
          </a:bodyPr>
          <a:lstStyle/>
          <a:p>
            <a:pPr algn="just">
              <a:lnSpc>
                <a:spcPct val="300000"/>
              </a:lnSpc>
            </a:pPr>
            <a:r>
              <a:rPr lang="en-US" sz="2000" dirty="0">
                <a:latin typeface="Avenir Next LT Pro Medium Conde" panose="020B0606020202020204" pitchFamily="34" charset="77"/>
                <a:ea typeface="Calibri" panose="020F0502020204030204" pitchFamily="34" charset="0"/>
                <a:cs typeface="Times New Roman" panose="02020603050405020304" pitchFamily="18" charset="0"/>
              </a:rPr>
              <a:t>                           MnSO</a:t>
            </a:r>
            <a:r>
              <a:rPr lang="en-US" sz="2000" baseline="-25000" dirty="0">
                <a:latin typeface="Avenir Next LT Pro Medium Conde" panose="020B0606020202020204" pitchFamily="34" charset="77"/>
                <a:ea typeface="Calibri" panose="020F0502020204030204" pitchFamily="34" charset="0"/>
                <a:cs typeface="Times New Roman" panose="02020603050405020304" pitchFamily="18" charset="0"/>
              </a:rPr>
              <a:t>4</a:t>
            </a:r>
            <a:r>
              <a:rPr lang="en-US" sz="2000" dirty="0">
                <a:latin typeface="Avenir Next LT Pro Medium Conde" panose="020B0606020202020204" pitchFamily="34" charset="77"/>
                <a:ea typeface="Calibri" panose="020F0502020204030204" pitchFamily="34" charset="0"/>
                <a:cs typeface="Times New Roman" panose="02020603050405020304" pitchFamily="18" charset="0"/>
              </a:rPr>
              <a:t>  +  2 KOH  ---------- &gt;   Mn (OH)</a:t>
            </a:r>
            <a:r>
              <a:rPr lang="en-US" sz="2000" baseline="-25000" dirty="0">
                <a:latin typeface="Avenir Next LT Pro Medium Conde" panose="020B0606020202020204" pitchFamily="34" charset="77"/>
                <a:ea typeface="Calibri" panose="020F0502020204030204" pitchFamily="34" charset="0"/>
                <a:cs typeface="Times New Roman" panose="02020603050405020304" pitchFamily="18" charset="0"/>
              </a:rPr>
              <a:t>2</a:t>
            </a:r>
            <a:r>
              <a:rPr lang="en-US" sz="2000" dirty="0">
                <a:latin typeface="Avenir Next LT Pro Medium Conde" panose="020B0606020202020204" pitchFamily="34" charset="77"/>
                <a:ea typeface="Calibri" panose="020F0502020204030204" pitchFamily="34" charset="0"/>
                <a:cs typeface="Times New Roman" panose="02020603050405020304" pitchFamily="18" charset="0"/>
              </a:rPr>
              <a:t>  + K</a:t>
            </a:r>
            <a:r>
              <a:rPr lang="en-US" sz="2000" baseline="-25000" dirty="0">
                <a:latin typeface="Avenir Next LT Pro Medium Conde" panose="020B0606020202020204" pitchFamily="34" charset="77"/>
                <a:ea typeface="Calibri" panose="020F0502020204030204" pitchFamily="34" charset="0"/>
                <a:cs typeface="Times New Roman" panose="02020603050405020304" pitchFamily="18" charset="0"/>
              </a:rPr>
              <a:t>2</a:t>
            </a:r>
            <a:r>
              <a:rPr lang="en-US" sz="2000" dirty="0">
                <a:latin typeface="Avenir Next LT Pro Medium Conde" panose="020B0606020202020204" pitchFamily="34" charset="77"/>
                <a:ea typeface="Calibri" panose="020F0502020204030204" pitchFamily="34" charset="0"/>
                <a:cs typeface="Times New Roman" panose="02020603050405020304" pitchFamily="18" charset="0"/>
              </a:rPr>
              <a:t> SO</a:t>
            </a:r>
            <a:r>
              <a:rPr lang="en-US" sz="2000" baseline="-25000" dirty="0">
                <a:latin typeface="Avenir Next LT Pro Medium Conde" panose="020B0606020202020204" pitchFamily="34" charset="77"/>
                <a:ea typeface="Calibri" panose="020F0502020204030204" pitchFamily="34" charset="0"/>
                <a:cs typeface="Times New Roman" panose="02020603050405020304" pitchFamily="18" charset="0"/>
              </a:rPr>
              <a:t>4</a:t>
            </a:r>
            <a:r>
              <a:rPr lang="en-US" sz="2000" dirty="0">
                <a:latin typeface="Avenir Next LT Pro Medium Conde" panose="020B0606020202020204" pitchFamily="34" charset="77"/>
                <a:ea typeface="Calibri" panose="020F0502020204030204" pitchFamily="34" charset="0"/>
                <a:cs typeface="Times New Roman" panose="02020603050405020304" pitchFamily="18" charset="0"/>
              </a:rPr>
              <a:t> </a:t>
            </a:r>
          </a:p>
          <a:p>
            <a:pPr algn="just">
              <a:lnSpc>
                <a:spcPct val="300000"/>
              </a:lnSpc>
            </a:pPr>
            <a:r>
              <a:rPr lang="en-US" sz="2000" dirty="0">
                <a:latin typeface="Avenir Next LT Pro Medium Conde" panose="020B0606020202020204" pitchFamily="34" charset="77"/>
                <a:ea typeface="Calibri" panose="020F0502020204030204" pitchFamily="34" charset="0"/>
                <a:cs typeface="Times New Roman" panose="02020603050405020304" pitchFamily="18" charset="0"/>
              </a:rPr>
              <a:t>                            2Mn (OH )</a:t>
            </a:r>
            <a:r>
              <a:rPr lang="en-US" sz="2000" baseline="-25000" dirty="0">
                <a:latin typeface="Avenir Next LT Pro Medium Conde" panose="020B0606020202020204" pitchFamily="34" charset="77"/>
                <a:ea typeface="Calibri" panose="020F0502020204030204" pitchFamily="34" charset="0"/>
                <a:cs typeface="Times New Roman" panose="02020603050405020304" pitchFamily="18" charset="0"/>
              </a:rPr>
              <a:t>2 </a:t>
            </a:r>
            <a:r>
              <a:rPr lang="en-US" sz="2000" dirty="0">
                <a:latin typeface="Avenir Next LT Pro Medium Conde" panose="020B0606020202020204" pitchFamily="34" charset="77"/>
                <a:ea typeface="Calibri" panose="020F0502020204030204" pitchFamily="34" charset="0"/>
                <a:cs typeface="Times New Roman" panose="02020603050405020304" pitchFamily="18" charset="0"/>
              </a:rPr>
              <a:t> </a:t>
            </a:r>
            <a:r>
              <a:rPr lang="en-US" sz="2000" dirty="0">
                <a:solidFill>
                  <a:srgbClr val="FF0000"/>
                </a:solidFill>
                <a:latin typeface="Avenir Next LT Pro Medium Conde" panose="020B0606020202020204" pitchFamily="34" charset="77"/>
                <a:ea typeface="Calibri" panose="020F0502020204030204" pitchFamily="34" charset="0"/>
                <a:cs typeface="Times New Roman" panose="02020603050405020304" pitchFamily="18" charset="0"/>
              </a:rPr>
              <a:t>+  O</a:t>
            </a:r>
            <a:r>
              <a:rPr lang="en-US" sz="2000" baseline="-25000" dirty="0">
                <a:solidFill>
                  <a:srgbClr val="FF0000"/>
                </a:solidFill>
                <a:latin typeface="Avenir Next LT Pro Medium Conde" panose="020B0606020202020204" pitchFamily="34" charset="77"/>
                <a:ea typeface="Calibri" panose="020F0502020204030204" pitchFamily="34" charset="0"/>
                <a:cs typeface="Times New Roman" panose="02020603050405020304" pitchFamily="18" charset="0"/>
              </a:rPr>
              <a:t>2 </a:t>
            </a:r>
            <a:r>
              <a:rPr lang="en-US" sz="2000" dirty="0">
                <a:solidFill>
                  <a:srgbClr val="FF0000"/>
                </a:solidFill>
                <a:latin typeface="Avenir Next LT Pro Medium Conde" panose="020B0606020202020204" pitchFamily="34" charset="77"/>
                <a:ea typeface="Calibri" panose="020F0502020204030204" pitchFamily="34" charset="0"/>
                <a:cs typeface="Times New Roman" panose="02020603050405020304" pitchFamily="18" charset="0"/>
              </a:rPr>
              <a:t>  (Dissolved Oxygen)--- </a:t>
            </a:r>
            <a:r>
              <a:rPr lang="en-US" sz="2000" dirty="0">
                <a:latin typeface="Avenir Next LT Pro Medium Conde" panose="020B0606020202020204" pitchFamily="34" charset="77"/>
                <a:ea typeface="Calibri" panose="020F0502020204030204" pitchFamily="34" charset="0"/>
                <a:cs typeface="Times New Roman" panose="02020603050405020304" pitchFamily="18" charset="0"/>
              </a:rPr>
              <a:t>&gt;  2 </a:t>
            </a:r>
            <a:r>
              <a:rPr lang="en-US" sz="2000" dirty="0" err="1">
                <a:latin typeface="Avenir Next LT Pro Medium Conde" panose="020B0606020202020204" pitchFamily="34" charset="77"/>
                <a:ea typeface="Calibri" panose="020F0502020204030204" pitchFamily="34" charset="0"/>
                <a:cs typeface="Times New Roman" panose="02020603050405020304" pitchFamily="18" charset="0"/>
              </a:rPr>
              <a:t>MnO</a:t>
            </a:r>
            <a:r>
              <a:rPr lang="en-US" sz="2000" dirty="0">
                <a:latin typeface="Avenir Next LT Pro Medium Conde" panose="020B0606020202020204" pitchFamily="34" charset="77"/>
                <a:ea typeface="Calibri" panose="020F0502020204030204" pitchFamily="34" charset="0"/>
                <a:cs typeface="Times New Roman" panose="02020603050405020304" pitchFamily="18" charset="0"/>
              </a:rPr>
              <a:t> (OH )</a:t>
            </a:r>
            <a:r>
              <a:rPr lang="en-US" sz="2000" baseline="-25000" dirty="0">
                <a:latin typeface="Avenir Next LT Pro Medium Conde" panose="020B0606020202020204" pitchFamily="34" charset="77"/>
                <a:ea typeface="Calibri" panose="020F0502020204030204" pitchFamily="34" charset="0"/>
                <a:cs typeface="Times New Roman" panose="02020603050405020304" pitchFamily="18" charset="0"/>
              </a:rPr>
              <a:t>2</a:t>
            </a:r>
            <a:endParaRPr lang="en-US" sz="2000" dirty="0">
              <a:latin typeface="Avenir Next LT Pro Medium Conde" panose="020B0606020202020204" pitchFamily="34" charset="77"/>
              <a:ea typeface="Calibri" panose="020F0502020204030204" pitchFamily="34" charset="0"/>
              <a:cs typeface="Times New Roman" panose="02020603050405020304" pitchFamily="18" charset="0"/>
            </a:endParaRPr>
          </a:p>
          <a:p>
            <a:pPr algn="just">
              <a:lnSpc>
                <a:spcPct val="300000"/>
              </a:lnSpc>
            </a:pPr>
            <a:r>
              <a:rPr lang="en-US" sz="2000" dirty="0">
                <a:latin typeface="Avenir Next LT Pro Medium Conde" panose="020B0606020202020204" pitchFamily="34" charset="77"/>
                <a:ea typeface="Calibri" panose="020F0502020204030204" pitchFamily="34" charset="0"/>
                <a:cs typeface="Times New Roman" panose="02020603050405020304" pitchFamily="18" charset="0"/>
              </a:rPr>
              <a:t>                            </a:t>
            </a:r>
            <a:r>
              <a:rPr lang="en-US" sz="2000" dirty="0" err="1">
                <a:latin typeface="Avenir Next LT Pro Medium Conde" panose="020B0606020202020204" pitchFamily="34" charset="77"/>
                <a:ea typeface="Calibri" panose="020F0502020204030204" pitchFamily="34" charset="0"/>
                <a:cs typeface="Times New Roman" panose="02020603050405020304" pitchFamily="18" charset="0"/>
              </a:rPr>
              <a:t>MnO</a:t>
            </a:r>
            <a:r>
              <a:rPr lang="en-US" sz="2000" dirty="0">
                <a:latin typeface="Avenir Next LT Pro Medium Conde" panose="020B0606020202020204" pitchFamily="34" charset="77"/>
                <a:ea typeface="Calibri" panose="020F0502020204030204" pitchFamily="34" charset="0"/>
                <a:cs typeface="Times New Roman" panose="02020603050405020304" pitchFamily="18" charset="0"/>
              </a:rPr>
              <a:t> (OH )</a:t>
            </a:r>
            <a:r>
              <a:rPr lang="en-US" sz="2000" baseline="-25000" dirty="0">
                <a:latin typeface="Avenir Next LT Pro Medium Conde" panose="020B0606020202020204" pitchFamily="34" charset="77"/>
                <a:ea typeface="Calibri" panose="020F0502020204030204" pitchFamily="34" charset="0"/>
                <a:cs typeface="Times New Roman" panose="02020603050405020304" pitchFamily="18" charset="0"/>
              </a:rPr>
              <a:t>2 </a:t>
            </a:r>
            <a:r>
              <a:rPr lang="en-US" sz="2000" dirty="0">
                <a:latin typeface="Avenir Next LT Pro Medium Conde" panose="020B0606020202020204" pitchFamily="34" charset="77"/>
                <a:ea typeface="Calibri" panose="020F0502020204030204" pitchFamily="34" charset="0"/>
                <a:cs typeface="Times New Roman" panose="02020603050405020304" pitchFamily="18" charset="0"/>
              </a:rPr>
              <a:t> +  H</a:t>
            </a:r>
            <a:r>
              <a:rPr lang="en-US" sz="2000" baseline="-25000" dirty="0">
                <a:latin typeface="Avenir Next LT Pro Medium Conde" panose="020B0606020202020204" pitchFamily="34" charset="77"/>
                <a:ea typeface="Calibri" panose="020F0502020204030204" pitchFamily="34" charset="0"/>
                <a:cs typeface="Times New Roman" panose="02020603050405020304" pitchFamily="18" charset="0"/>
              </a:rPr>
              <a:t>2</a:t>
            </a:r>
            <a:r>
              <a:rPr lang="en-US" sz="2000" dirty="0">
                <a:latin typeface="Avenir Next LT Pro Medium Conde" panose="020B0606020202020204" pitchFamily="34" charset="77"/>
                <a:ea typeface="Calibri" panose="020F0502020204030204" pitchFamily="34" charset="0"/>
                <a:cs typeface="Times New Roman" panose="02020603050405020304" pitchFamily="18" charset="0"/>
              </a:rPr>
              <a:t>SO</a:t>
            </a:r>
            <a:r>
              <a:rPr lang="en-US" sz="2000" baseline="-25000" dirty="0">
                <a:latin typeface="Avenir Next LT Pro Medium Conde" panose="020B0606020202020204" pitchFamily="34" charset="77"/>
                <a:ea typeface="Calibri" panose="020F0502020204030204" pitchFamily="34" charset="0"/>
                <a:cs typeface="Times New Roman" panose="02020603050405020304" pitchFamily="18" charset="0"/>
              </a:rPr>
              <a:t>4  </a:t>
            </a:r>
            <a:r>
              <a:rPr lang="en-US" sz="2000" dirty="0">
                <a:latin typeface="Avenir Next LT Pro Medium Conde" panose="020B0606020202020204" pitchFamily="34" charset="77"/>
                <a:ea typeface="Calibri" panose="020F0502020204030204" pitchFamily="34" charset="0"/>
                <a:cs typeface="Times New Roman" panose="02020603050405020304" pitchFamily="18" charset="0"/>
              </a:rPr>
              <a:t> ----- &gt;  MnSO</a:t>
            </a:r>
            <a:r>
              <a:rPr lang="en-US" sz="2000" baseline="-25000" dirty="0">
                <a:latin typeface="Avenir Next LT Pro Medium Conde" panose="020B0606020202020204" pitchFamily="34" charset="77"/>
                <a:ea typeface="Calibri" panose="020F0502020204030204" pitchFamily="34" charset="0"/>
                <a:cs typeface="Times New Roman" panose="02020603050405020304" pitchFamily="18" charset="0"/>
              </a:rPr>
              <a:t>4</a:t>
            </a:r>
            <a:r>
              <a:rPr lang="en-US" sz="2000" dirty="0">
                <a:latin typeface="Avenir Next LT Pro Medium Conde" panose="020B0606020202020204" pitchFamily="34" charset="77"/>
                <a:ea typeface="Calibri" panose="020F0502020204030204" pitchFamily="34" charset="0"/>
                <a:cs typeface="Times New Roman" panose="02020603050405020304" pitchFamily="18" charset="0"/>
              </a:rPr>
              <a:t> +  2H</a:t>
            </a:r>
            <a:r>
              <a:rPr lang="en-US" sz="2000" baseline="-25000" dirty="0">
                <a:latin typeface="Avenir Next LT Pro Medium Conde" panose="020B0606020202020204" pitchFamily="34" charset="77"/>
                <a:ea typeface="Calibri" panose="020F0502020204030204" pitchFamily="34" charset="0"/>
                <a:cs typeface="Times New Roman" panose="02020603050405020304" pitchFamily="18" charset="0"/>
              </a:rPr>
              <a:t>2</a:t>
            </a:r>
            <a:r>
              <a:rPr lang="en-US" sz="2000" dirty="0">
                <a:latin typeface="Avenir Next LT Pro Medium Conde" panose="020B0606020202020204" pitchFamily="34" charset="77"/>
                <a:ea typeface="Calibri" panose="020F0502020204030204" pitchFamily="34" charset="0"/>
                <a:cs typeface="Times New Roman" panose="02020603050405020304" pitchFamily="18" charset="0"/>
              </a:rPr>
              <a:t>O  +</a:t>
            </a:r>
            <a:r>
              <a:rPr lang="en-US" sz="2000" dirty="0">
                <a:solidFill>
                  <a:srgbClr val="FF0000"/>
                </a:solidFill>
                <a:latin typeface="Avenir Next LT Pro Medium Conde" panose="020B0606020202020204" pitchFamily="34" charset="77"/>
                <a:ea typeface="Calibri" panose="020F0502020204030204" pitchFamily="34" charset="0"/>
                <a:cs typeface="Times New Roman" panose="02020603050405020304" pitchFamily="18" charset="0"/>
              </a:rPr>
              <a:t> [O]</a:t>
            </a:r>
          </a:p>
          <a:p>
            <a:pPr algn="just">
              <a:lnSpc>
                <a:spcPct val="300000"/>
              </a:lnSpc>
            </a:pPr>
            <a:r>
              <a:rPr lang="en-US" sz="2000" dirty="0">
                <a:latin typeface="Avenir Next LT Pro Medium Conde" panose="020B0606020202020204" pitchFamily="34" charset="77"/>
                <a:ea typeface="Calibri" panose="020F0502020204030204" pitchFamily="34" charset="0"/>
                <a:cs typeface="Times New Roman" panose="02020603050405020304" pitchFamily="18" charset="0"/>
              </a:rPr>
              <a:t>                            2 KI + H</a:t>
            </a:r>
            <a:r>
              <a:rPr lang="en-US" sz="2000" baseline="-25000" dirty="0">
                <a:latin typeface="Avenir Next LT Pro Medium Conde" panose="020B0606020202020204" pitchFamily="34" charset="77"/>
                <a:ea typeface="Calibri" panose="020F0502020204030204" pitchFamily="34" charset="0"/>
                <a:cs typeface="Times New Roman" panose="02020603050405020304" pitchFamily="18" charset="0"/>
              </a:rPr>
              <a:t>2 </a:t>
            </a:r>
            <a:r>
              <a:rPr lang="en-US" sz="2000" dirty="0">
                <a:latin typeface="Avenir Next LT Pro Medium Conde" panose="020B0606020202020204" pitchFamily="34" charset="77"/>
                <a:ea typeface="Calibri" panose="020F0502020204030204" pitchFamily="34" charset="0"/>
                <a:cs typeface="Times New Roman" panose="02020603050405020304" pitchFamily="18" charset="0"/>
              </a:rPr>
              <a:t>SO</a:t>
            </a:r>
            <a:r>
              <a:rPr lang="en-US" sz="2000" baseline="-25000" dirty="0">
                <a:latin typeface="Avenir Next LT Pro Medium Conde" panose="020B0606020202020204" pitchFamily="34" charset="77"/>
                <a:ea typeface="Calibri" panose="020F0502020204030204" pitchFamily="34" charset="0"/>
                <a:cs typeface="Times New Roman" panose="02020603050405020304" pitchFamily="18" charset="0"/>
              </a:rPr>
              <a:t>4</a:t>
            </a:r>
            <a:r>
              <a:rPr lang="en-US" sz="2000" dirty="0">
                <a:latin typeface="Avenir Next LT Pro Medium Conde" panose="020B0606020202020204" pitchFamily="34" charset="77"/>
                <a:ea typeface="Calibri" panose="020F0502020204030204" pitchFamily="34" charset="0"/>
                <a:cs typeface="Times New Roman" panose="02020603050405020304" pitchFamily="18" charset="0"/>
              </a:rPr>
              <a:t> + [O]   -------- &gt;  K</a:t>
            </a:r>
            <a:r>
              <a:rPr lang="en-US" sz="2000" baseline="-25000" dirty="0">
                <a:latin typeface="Avenir Next LT Pro Medium Conde" panose="020B0606020202020204" pitchFamily="34" charset="77"/>
                <a:ea typeface="Calibri" panose="020F0502020204030204" pitchFamily="34" charset="0"/>
                <a:cs typeface="Times New Roman" panose="02020603050405020304" pitchFamily="18" charset="0"/>
              </a:rPr>
              <a:t>2</a:t>
            </a:r>
            <a:r>
              <a:rPr lang="en-US" sz="2000" dirty="0">
                <a:latin typeface="Avenir Next LT Pro Medium Conde" panose="020B0606020202020204" pitchFamily="34" charset="77"/>
                <a:ea typeface="Calibri" panose="020F0502020204030204" pitchFamily="34" charset="0"/>
                <a:cs typeface="Times New Roman" panose="02020603050405020304" pitchFamily="18" charset="0"/>
              </a:rPr>
              <a:t>SO</a:t>
            </a:r>
            <a:r>
              <a:rPr lang="en-US" sz="2000" baseline="-25000" dirty="0">
                <a:latin typeface="Avenir Next LT Pro Medium Conde" panose="020B0606020202020204" pitchFamily="34" charset="77"/>
                <a:ea typeface="Calibri" panose="020F0502020204030204" pitchFamily="34" charset="0"/>
                <a:cs typeface="Times New Roman" panose="02020603050405020304" pitchFamily="18" charset="0"/>
              </a:rPr>
              <a:t>4</a:t>
            </a:r>
            <a:r>
              <a:rPr lang="en-US" sz="2000" dirty="0">
                <a:latin typeface="Avenir Next LT Pro Medium Conde" panose="020B0606020202020204" pitchFamily="34" charset="77"/>
                <a:ea typeface="Calibri" panose="020F0502020204030204" pitchFamily="34" charset="0"/>
                <a:cs typeface="Times New Roman" panose="02020603050405020304" pitchFamily="18" charset="0"/>
              </a:rPr>
              <a:t>  +  H</a:t>
            </a:r>
            <a:r>
              <a:rPr lang="en-US" sz="2000" baseline="-25000" dirty="0">
                <a:latin typeface="Avenir Next LT Pro Medium Conde" panose="020B0606020202020204" pitchFamily="34" charset="77"/>
                <a:ea typeface="Calibri" panose="020F0502020204030204" pitchFamily="34" charset="0"/>
                <a:cs typeface="Times New Roman" panose="02020603050405020304" pitchFamily="18" charset="0"/>
              </a:rPr>
              <a:t>2</a:t>
            </a:r>
            <a:r>
              <a:rPr lang="en-US" sz="2000" dirty="0">
                <a:latin typeface="Avenir Next LT Pro Medium Conde" panose="020B0606020202020204" pitchFamily="34" charset="77"/>
                <a:ea typeface="Calibri" panose="020F0502020204030204" pitchFamily="34" charset="0"/>
                <a:cs typeface="Times New Roman" panose="02020603050405020304" pitchFamily="18" charset="0"/>
              </a:rPr>
              <a:t>O  </a:t>
            </a:r>
            <a:r>
              <a:rPr lang="en-US" sz="2000" baseline="-25000" dirty="0">
                <a:latin typeface="Avenir Next LT Pro Medium Conde" panose="020B0606020202020204" pitchFamily="34" charset="77"/>
                <a:ea typeface="Calibri" panose="020F0502020204030204" pitchFamily="34" charset="0"/>
                <a:cs typeface="Times New Roman" panose="02020603050405020304" pitchFamily="18" charset="0"/>
              </a:rPr>
              <a:t> </a:t>
            </a:r>
            <a:r>
              <a:rPr lang="en-US" sz="2000" dirty="0">
                <a:latin typeface="Avenir Next LT Pro Medium Conde" panose="020B0606020202020204" pitchFamily="34" charset="77"/>
                <a:ea typeface="Calibri" panose="020F0502020204030204" pitchFamily="34" charset="0"/>
                <a:cs typeface="Times New Roman" panose="02020603050405020304" pitchFamily="18" charset="0"/>
              </a:rPr>
              <a:t>+  </a:t>
            </a:r>
            <a:r>
              <a:rPr lang="en-US" sz="2000" dirty="0">
                <a:solidFill>
                  <a:srgbClr val="FF0000"/>
                </a:solidFill>
                <a:latin typeface="Avenir Next LT Pro Medium Conde" panose="020B0606020202020204" pitchFamily="34" charset="77"/>
                <a:ea typeface="Calibri" panose="020F0502020204030204" pitchFamily="34" charset="0"/>
                <a:cs typeface="Times New Roman" panose="02020603050405020304" pitchFamily="18" charset="0"/>
              </a:rPr>
              <a:t>I</a:t>
            </a:r>
            <a:r>
              <a:rPr lang="en-US" sz="2000" baseline="-25000" dirty="0">
                <a:solidFill>
                  <a:srgbClr val="FF0000"/>
                </a:solidFill>
                <a:latin typeface="Avenir Next LT Pro Medium Conde" panose="020B0606020202020204" pitchFamily="34" charset="77"/>
                <a:ea typeface="Calibri" panose="020F0502020204030204" pitchFamily="34" charset="0"/>
                <a:cs typeface="Times New Roman" panose="02020603050405020304" pitchFamily="18" charset="0"/>
              </a:rPr>
              <a:t>2</a:t>
            </a:r>
            <a:r>
              <a:rPr lang="en-US" sz="2000" dirty="0">
                <a:solidFill>
                  <a:srgbClr val="FF0000"/>
                </a:solidFill>
                <a:latin typeface="Avenir Next LT Pro Medium Conde" panose="020B0606020202020204" pitchFamily="34" charset="77"/>
                <a:ea typeface="Calibri" panose="020F0502020204030204" pitchFamily="34" charset="0"/>
                <a:cs typeface="Times New Roman" panose="02020603050405020304" pitchFamily="18" charset="0"/>
              </a:rPr>
              <a:t> </a:t>
            </a:r>
            <a:r>
              <a:rPr lang="en-US" sz="2000" dirty="0">
                <a:latin typeface="Avenir Next LT Pro Medium Conde" panose="020B0606020202020204" pitchFamily="34" charset="77"/>
                <a:ea typeface="Calibri" panose="020F0502020204030204" pitchFamily="34" charset="0"/>
                <a:cs typeface="Times New Roman" panose="02020603050405020304" pitchFamily="18" charset="0"/>
              </a:rPr>
              <a:t> </a:t>
            </a:r>
          </a:p>
          <a:p>
            <a:pPr algn="just">
              <a:lnSpc>
                <a:spcPct val="300000"/>
              </a:lnSpc>
            </a:pPr>
            <a:r>
              <a:rPr lang="en-US" sz="2000" dirty="0">
                <a:latin typeface="Avenir Next LT Pro Medium Conde" panose="020B0606020202020204" pitchFamily="34" charset="77"/>
                <a:ea typeface="Calibri" panose="020F0502020204030204" pitchFamily="34" charset="0"/>
                <a:cs typeface="Times New Roman" panose="02020603050405020304" pitchFamily="18" charset="0"/>
              </a:rPr>
              <a:t>                            I</a:t>
            </a:r>
            <a:r>
              <a:rPr lang="en-US" sz="2000" baseline="-25000" dirty="0">
                <a:latin typeface="Avenir Next LT Pro Medium Conde" panose="020B0606020202020204" pitchFamily="34" charset="77"/>
                <a:ea typeface="Calibri" panose="020F0502020204030204" pitchFamily="34" charset="0"/>
                <a:cs typeface="Times New Roman" panose="02020603050405020304" pitchFamily="18" charset="0"/>
              </a:rPr>
              <a:t>2</a:t>
            </a:r>
            <a:r>
              <a:rPr lang="en-US" sz="2000" dirty="0">
                <a:latin typeface="Avenir Next LT Pro Medium Conde" panose="020B0606020202020204" pitchFamily="34" charset="77"/>
                <a:ea typeface="Calibri" panose="020F0502020204030204" pitchFamily="34" charset="0"/>
                <a:cs typeface="Times New Roman" panose="02020603050405020304" pitchFamily="18" charset="0"/>
              </a:rPr>
              <a:t>  + 2 Na</a:t>
            </a:r>
            <a:r>
              <a:rPr lang="en-US" sz="2000" baseline="-25000" dirty="0">
                <a:latin typeface="Avenir Next LT Pro Medium Conde" panose="020B0606020202020204" pitchFamily="34" charset="77"/>
                <a:ea typeface="Calibri" panose="020F0502020204030204" pitchFamily="34" charset="0"/>
                <a:cs typeface="Times New Roman" panose="02020603050405020304" pitchFamily="18" charset="0"/>
              </a:rPr>
              <a:t>2</a:t>
            </a:r>
            <a:r>
              <a:rPr lang="en-US" sz="2000" dirty="0">
                <a:latin typeface="Avenir Next LT Pro Medium Conde" panose="020B0606020202020204" pitchFamily="34" charset="77"/>
                <a:ea typeface="Calibri" panose="020F0502020204030204" pitchFamily="34" charset="0"/>
                <a:cs typeface="Times New Roman" panose="02020603050405020304" pitchFamily="18" charset="0"/>
              </a:rPr>
              <a:t>S</a:t>
            </a:r>
            <a:r>
              <a:rPr lang="en-US" sz="2000" baseline="-25000" dirty="0">
                <a:latin typeface="Avenir Next LT Pro Medium Conde" panose="020B0606020202020204" pitchFamily="34" charset="77"/>
                <a:ea typeface="Calibri" panose="020F0502020204030204" pitchFamily="34" charset="0"/>
                <a:cs typeface="Times New Roman" panose="02020603050405020304" pitchFamily="18" charset="0"/>
              </a:rPr>
              <a:t>2</a:t>
            </a:r>
            <a:r>
              <a:rPr lang="en-US" sz="2000" dirty="0">
                <a:latin typeface="Avenir Next LT Pro Medium Conde" panose="020B0606020202020204" pitchFamily="34" charset="77"/>
                <a:ea typeface="Calibri" panose="020F0502020204030204" pitchFamily="34" charset="0"/>
                <a:cs typeface="Times New Roman" panose="02020603050405020304" pitchFamily="18" charset="0"/>
              </a:rPr>
              <a:t>O</a:t>
            </a:r>
            <a:r>
              <a:rPr lang="en-US" sz="2000" baseline="-25000" dirty="0">
                <a:latin typeface="Avenir Next LT Pro Medium Conde" panose="020B0606020202020204" pitchFamily="34" charset="77"/>
                <a:ea typeface="Calibri" panose="020F0502020204030204" pitchFamily="34" charset="0"/>
                <a:cs typeface="Times New Roman" panose="02020603050405020304" pitchFamily="18" charset="0"/>
              </a:rPr>
              <a:t>3</a:t>
            </a:r>
            <a:r>
              <a:rPr lang="en-US" sz="2000" dirty="0">
                <a:latin typeface="Avenir Next LT Pro Medium Conde" panose="020B0606020202020204" pitchFamily="34" charset="77"/>
                <a:ea typeface="Calibri" panose="020F0502020204030204" pitchFamily="34" charset="0"/>
                <a:cs typeface="Times New Roman" panose="02020603050405020304" pitchFamily="18" charset="0"/>
              </a:rPr>
              <a:t>  -------------- &gt;  2  </a:t>
            </a:r>
            <a:r>
              <a:rPr lang="en-US" sz="2000" dirty="0" err="1">
                <a:latin typeface="Avenir Next LT Pro Medium Conde" panose="020B0606020202020204" pitchFamily="34" charset="77"/>
                <a:ea typeface="Calibri" panose="020F0502020204030204" pitchFamily="34" charset="0"/>
                <a:cs typeface="Times New Roman" panose="02020603050405020304" pitchFamily="18" charset="0"/>
              </a:rPr>
              <a:t>NaI</a:t>
            </a:r>
            <a:r>
              <a:rPr lang="en-US" sz="2000" dirty="0">
                <a:latin typeface="Avenir Next LT Pro Medium Conde" panose="020B0606020202020204" pitchFamily="34" charset="77"/>
                <a:ea typeface="Calibri" panose="020F0502020204030204" pitchFamily="34" charset="0"/>
                <a:cs typeface="Times New Roman" panose="02020603050405020304" pitchFamily="18" charset="0"/>
              </a:rPr>
              <a:t>  + Na</a:t>
            </a:r>
            <a:r>
              <a:rPr lang="en-US" sz="2000" baseline="-25000" dirty="0">
                <a:latin typeface="Avenir Next LT Pro Medium Conde" panose="020B0606020202020204" pitchFamily="34" charset="77"/>
                <a:ea typeface="Calibri" panose="020F0502020204030204" pitchFamily="34" charset="0"/>
                <a:cs typeface="Times New Roman" panose="02020603050405020304" pitchFamily="18" charset="0"/>
              </a:rPr>
              <a:t>2 </a:t>
            </a:r>
            <a:r>
              <a:rPr lang="en-US" sz="2000" dirty="0">
                <a:latin typeface="Avenir Next LT Pro Medium Conde" panose="020B0606020202020204" pitchFamily="34" charset="77"/>
                <a:ea typeface="Calibri" panose="020F0502020204030204" pitchFamily="34" charset="0"/>
                <a:cs typeface="Times New Roman" panose="02020603050405020304" pitchFamily="18" charset="0"/>
              </a:rPr>
              <a:t>S</a:t>
            </a:r>
            <a:r>
              <a:rPr lang="en-US" sz="2000" baseline="-25000" dirty="0">
                <a:latin typeface="Avenir Next LT Pro Medium Conde" panose="020B0606020202020204" pitchFamily="34" charset="77"/>
                <a:ea typeface="Calibri" panose="020F0502020204030204" pitchFamily="34" charset="0"/>
                <a:cs typeface="Times New Roman" panose="02020603050405020304" pitchFamily="18" charset="0"/>
              </a:rPr>
              <a:t>2 </a:t>
            </a:r>
            <a:r>
              <a:rPr lang="en-US" sz="2000" dirty="0">
                <a:latin typeface="Avenir Next LT Pro Medium Conde" panose="020B0606020202020204" pitchFamily="34" charset="77"/>
                <a:ea typeface="Calibri" panose="020F0502020204030204" pitchFamily="34" charset="0"/>
                <a:cs typeface="Times New Roman" panose="02020603050405020304" pitchFamily="18" charset="0"/>
              </a:rPr>
              <a:t>O</a:t>
            </a:r>
            <a:r>
              <a:rPr lang="en-US" sz="2000" baseline="-25000" dirty="0">
                <a:latin typeface="Avenir Next LT Pro Medium Conde" panose="020B0606020202020204" pitchFamily="34" charset="77"/>
                <a:ea typeface="Calibri" panose="020F0502020204030204" pitchFamily="34" charset="0"/>
                <a:cs typeface="Times New Roman" panose="02020603050405020304" pitchFamily="18" charset="0"/>
              </a:rPr>
              <a:t>4</a:t>
            </a:r>
            <a:endParaRPr lang="en-US" sz="2000" dirty="0">
              <a:effectLst/>
              <a:latin typeface="Avenir Next LT Pro Medium Conde" panose="020B0606020202020204" pitchFamily="34" charset="77"/>
              <a:ea typeface="Calibri" panose="020F0502020204030204" pitchFamily="34" charset="0"/>
              <a:cs typeface="Times New Roman" panose="02020603050405020304" pitchFamily="18" charset="0"/>
            </a:endParaRPr>
          </a:p>
        </p:txBody>
      </p:sp>
    </p:spTree>
  </p:cSld>
  <p:clrMapOvr>
    <a:masterClrMapping/>
  </p:clrMapOvr>
  <p:transition spd="slow">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09CAA8D-942D-6C4D-9317-3DFCE186D5A0}"/>
              </a:ext>
            </a:extLst>
          </p:cNvPr>
          <p:cNvSpPr/>
          <p:nvPr/>
        </p:nvSpPr>
        <p:spPr>
          <a:xfrm>
            <a:off x="393140" y="985281"/>
            <a:ext cx="10708342" cy="1477328"/>
          </a:xfrm>
          <a:prstGeom prst="rect">
            <a:avLst/>
          </a:prstGeom>
        </p:spPr>
        <p:txBody>
          <a:bodyPr wrap="square">
            <a:spAutoFit/>
          </a:bodyPr>
          <a:lstStyle/>
          <a:p>
            <a:pPr algn="just">
              <a:lnSpc>
                <a:spcPct val="150000"/>
              </a:lnSpc>
            </a:pPr>
            <a:r>
              <a:rPr lang="en-US" sz="2000" dirty="0">
                <a:latin typeface="Avenir Next LT Pro Medium Conde" panose="020B0606020202020204" pitchFamily="34" charset="77"/>
                <a:ea typeface="Calibri" panose="020F0502020204030204" pitchFamily="34" charset="0"/>
                <a:cs typeface="Times New Roman" panose="02020603050405020304" pitchFamily="18" charset="0"/>
              </a:rPr>
              <a:t>In a </a:t>
            </a:r>
            <a:r>
              <a:rPr lang="en-US" sz="2000" dirty="0" err="1">
                <a:latin typeface="Avenir Next LT Pro Medium Conde" panose="020B0606020202020204" pitchFamily="34" charset="77"/>
                <a:ea typeface="Calibri" panose="020F0502020204030204" pitchFamily="34" charset="0"/>
                <a:cs typeface="Times New Roman" panose="02020603050405020304" pitchFamily="18" charset="0"/>
              </a:rPr>
              <a:t>stoppered</a:t>
            </a:r>
            <a:r>
              <a:rPr lang="en-US" sz="2000" dirty="0">
                <a:latin typeface="Avenir Next LT Pro Medium Conde" panose="020B0606020202020204" pitchFamily="34" charset="77"/>
                <a:ea typeface="Calibri" panose="020F0502020204030204" pitchFamily="34" charset="0"/>
                <a:cs typeface="Times New Roman" panose="02020603050405020304" pitchFamily="18" charset="0"/>
              </a:rPr>
              <a:t> bottle, 300 ml of water sample is taken and add 3 ml MnSO</a:t>
            </a:r>
            <a:r>
              <a:rPr lang="en-US" sz="2000" baseline="-25000" dirty="0">
                <a:latin typeface="Avenir Next LT Pro Medium Conde" panose="020B0606020202020204" pitchFamily="34" charset="77"/>
                <a:ea typeface="Calibri" panose="020F0502020204030204" pitchFamily="34" charset="0"/>
                <a:cs typeface="Times New Roman" panose="02020603050405020304" pitchFamily="18" charset="0"/>
              </a:rPr>
              <a:t>4</a:t>
            </a:r>
            <a:r>
              <a:rPr lang="en-US" sz="2000" dirty="0">
                <a:latin typeface="Avenir Next LT Pro Medium Conde" panose="020B0606020202020204" pitchFamily="34" charset="77"/>
                <a:ea typeface="Calibri" panose="020F0502020204030204" pitchFamily="34" charset="0"/>
                <a:cs typeface="Times New Roman" panose="02020603050405020304" pitchFamily="18" charset="0"/>
              </a:rPr>
              <a:t>, 3 ml alkaline KI. Now , Stopper the bottle and shake well for 10 to 15 minutes. Allow to stand for 2 minutes. Then add 1 ml conc. H</a:t>
            </a:r>
            <a:r>
              <a:rPr lang="en-US" sz="2000" baseline="-25000" dirty="0">
                <a:latin typeface="Avenir Next LT Pro Medium Conde" panose="020B0606020202020204" pitchFamily="34" charset="77"/>
                <a:ea typeface="Calibri" panose="020F0502020204030204" pitchFamily="34" charset="0"/>
                <a:cs typeface="Times New Roman" panose="02020603050405020304" pitchFamily="18" charset="0"/>
              </a:rPr>
              <a:t>2 </a:t>
            </a:r>
            <a:r>
              <a:rPr lang="en-US" sz="2000" dirty="0">
                <a:latin typeface="Avenir Next LT Pro Medium Conde" panose="020B0606020202020204" pitchFamily="34" charset="77"/>
                <a:ea typeface="Calibri" panose="020F0502020204030204" pitchFamily="34" charset="0"/>
                <a:cs typeface="Times New Roman" panose="02020603050405020304" pitchFamily="18" charset="0"/>
              </a:rPr>
              <a:t>SO</a:t>
            </a:r>
            <a:r>
              <a:rPr lang="en-US" sz="2000" baseline="-25000" dirty="0">
                <a:latin typeface="Avenir Next LT Pro Medium Conde" panose="020B0606020202020204" pitchFamily="34" charset="77"/>
                <a:ea typeface="Calibri" panose="020F0502020204030204" pitchFamily="34" charset="0"/>
                <a:cs typeface="Times New Roman" panose="02020603050405020304" pitchFamily="18" charset="0"/>
              </a:rPr>
              <a:t>4</a:t>
            </a:r>
            <a:r>
              <a:rPr lang="en-US" sz="2000" dirty="0">
                <a:latin typeface="Avenir Next LT Pro Medium Conde" panose="020B0606020202020204" pitchFamily="34" charset="77"/>
                <a:ea typeface="Calibri" panose="020F0502020204030204" pitchFamily="34" charset="0"/>
                <a:cs typeface="Times New Roman" panose="02020603050405020304" pitchFamily="18" charset="0"/>
              </a:rPr>
              <a:t> and mix well to dissolve MnO</a:t>
            </a:r>
            <a:r>
              <a:rPr lang="en-US" sz="2000" baseline="-25000" dirty="0">
                <a:latin typeface="Avenir Next LT Pro Medium Conde" panose="020B0606020202020204" pitchFamily="34" charset="77"/>
                <a:ea typeface="Calibri" panose="020F0502020204030204" pitchFamily="34" charset="0"/>
                <a:cs typeface="Times New Roman" panose="02020603050405020304" pitchFamily="18" charset="0"/>
              </a:rPr>
              <a:t>2 </a:t>
            </a:r>
            <a:r>
              <a:rPr lang="en-US" sz="2000" dirty="0">
                <a:latin typeface="Avenir Next LT Pro Medium Conde" panose="020B0606020202020204" pitchFamily="34" charset="77"/>
                <a:ea typeface="Calibri" panose="020F0502020204030204" pitchFamily="34" charset="0"/>
                <a:cs typeface="Times New Roman" panose="02020603050405020304" pitchFamily="18" charset="0"/>
              </a:rPr>
              <a:t>ppt and to liberate I</a:t>
            </a:r>
            <a:r>
              <a:rPr lang="en-US" sz="2000" baseline="-25000" dirty="0">
                <a:latin typeface="Avenir Next LT Pro Medium Conde" panose="020B0606020202020204" pitchFamily="34" charset="77"/>
                <a:ea typeface="Calibri" panose="020F0502020204030204" pitchFamily="34" charset="0"/>
                <a:cs typeface="Times New Roman" panose="02020603050405020304" pitchFamily="18" charset="0"/>
              </a:rPr>
              <a:t>2.</a:t>
            </a:r>
            <a:endParaRPr lang="en-US" sz="2000" dirty="0">
              <a:latin typeface="Avenir Next LT Pro Medium Conde" panose="020B0606020202020204" pitchFamily="34" charset="77"/>
              <a:ea typeface="Calibri" panose="020F0502020204030204" pitchFamily="34" charset="0"/>
              <a:cs typeface="Times New Roman" panose="02020603050405020304" pitchFamily="18" charset="0"/>
            </a:endParaRPr>
          </a:p>
        </p:txBody>
      </p:sp>
      <p:sp>
        <p:nvSpPr>
          <p:cNvPr id="3" name="Rectangle 2">
            <a:extLst>
              <a:ext uri="{FF2B5EF4-FFF2-40B4-BE49-F238E27FC236}">
                <a16:creationId xmlns:a16="http://schemas.microsoft.com/office/drawing/2014/main" id="{3D6ED877-6A96-8047-86C3-0F3F5A519DA1}"/>
              </a:ext>
            </a:extLst>
          </p:cNvPr>
          <p:cNvSpPr/>
          <p:nvPr/>
        </p:nvSpPr>
        <p:spPr>
          <a:xfrm>
            <a:off x="393140" y="2905489"/>
            <a:ext cx="5241177" cy="3323987"/>
          </a:xfrm>
          <a:prstGeom prst="rect">
            <a:avLst/>
          </a:prstGeom>
        </p:spPr>
        <p:txBody>
          <a:bodyPr wrap="square">
            <a:spAutoFit/>
          </a:bodyPr>
          <a:lstStyle/>
          <a:p>
            <a:pPr>
              <a:lnSpc>
                <a:spcPct val="150000"/>
              </a:lnSpc>
            </a:pPr>
            <a:r>
              <a:rPr lang="en-US" sz="2000" dirty="0">
                <a:latin typeface="Avenir Next LT Pro Medium Conde" panose="020B0606020202020204" pitchFamily="34" charset="77"/>
                <a:ea typeface="Calibri" panose="020F0502020204030204" pitchFamily="34" charset="0"/>
                <a:cs typeface="Times New Roman" panose="02020603050405020304" pitchFamily="18" charset="0"/>
              </a:rPr>
              <a:t> Pipette out 100 ml of the above solution in to a conical flask and titrate against standard Sodium </a:t>
            </a:r>
            <a:r>
              <a:rPr lang="en-US" sz="2000" dirty="0" err="1">
                <a:latin typeface="Avenir Next LT Pro Medium Conde" panose="020B0606020202020204" pitchFamily="34" charset="77"/>
                <a:ea typeface="Calibri" panose="020F0502020204030204" pitchFamily="34" charset="0"/>
                <a:cs typeface="Times New Roman" panose="02020603050405020304" pitchFamily="18" charset="0"/>
              </a:rPr>
              <a:t>thiosulphate</a:t>
            </a:r>
            <a:r>
              <a:rPr lang="en-US" sz="2000" dirty="0">
                <a:latin typeface="Avenir Next LT Pro Medium Conde" panose="020B0606020202020204" pitchFamily="34" charset="77"/>
                <a:ea typeface="Calibri" panose="020F0502020204030204" pitchFamily="34" charset="0"/>
                <a:cs typeface="Times New Roman" panose="02020603050405020304" pitchFamily="18" charset="0"/>
              </a:rPr>
              <a:t> solution until the blue </a:t>
            </a:r>
            <a:r>
              <a:rPr lang="en-US" sz="2000" dirty="0" err="1">
                <a:latin typeface="Avenir Next LT Pro Medium Conde" panose="020B0606020202020204" pitchFamily="34" charset="77"/>
                <a:ea typeface="Calibri" panose="020F0502020204030204" pitchFamily="34" charset="0"/>
                <a:cs typeface="Times New Roman" panose="02020603050405020304" pitchFamily="18" charset="0"/>
              </a:rPr>
              <a:t>colour</a:t>
            </a:r>
            <a:r>
              <a:rPr lang="en-US" sz="2000" dirty="0">
                <a:latin typeface="Avenir Next LT Pro Medium Conde" panose="020B0606020202020204" pitchFamily="34" charset="77"/>
                <a:ea typeface="Calibri" panose="020F0502020204030204" pitchFamily="34" charset="0"/>
                <a:cs typeface="Times New Roman" panose="02020603050405020304" pitchFamily="18" charset="0"/>
              </a:rPr>
              <a:t> is just discharged .2 ml of starch solution as indicator added near the end point.  Note the volume of Na</a:t>
            </a:r>
            <a:r>
              <a:rPr lang="en-US" sz="2000" baseline="-25000" dirty="0">
                <a:latin typeface="Avenir Next LT Pro Medium Conde" panose="020B0606020202020204" pitchFamily="34" charset="77"/>
                <a:ea typeface="Calibri" panose="020F0502020204030204" pitchFamily="34" charset="0"/>
                <a:cs typeface="Times New Roman" panose="02020603050405020304" pitchFamily="18" charset="0"/>
              </a:rPr>
              <a:t>2</a:t>
            </a:r>
            <a:r>
              <a:rPr lang="en-US" sz="2000" dirty="0">
                <a:latin typeface="Avenir Next LT Pro Medium Conde" panose="020B0606020202020204" pitchFamily="34" charset="77"/>
                <a:ea typeface="Calibri" panose="020F0502020204030204" pitchFamily="34" charset="0"/>
                <a:cs typeface="Times New Roman" panose="02020603050405020304" pitchFamily="18" charset="0"/>
              </a:rPr>
              <a:t>S</a:t>
            </a:r>
            <a:r>
              <a:rPr lang="en-US" sz="2000" baseline="-25000" dirty="0">
                <a:latin typeface="Avenir Next LT Pro Medium Conde" panose="020B0606020202020204" pitchFamily="34" charset="77"/>
                <a:ea typeface="Calibri" panose="020F0502020204030204" pitchFamily="34" charset="0"/>
                <a:cs typeface="Times New Roman" panose="02020603050405020304" pitchFamily="18" charset="0"/>
              </a:rPr>
              <a:t>2</a:t>
            </a:r>
            <a:r>
              <a:rPr lang="en-US" sz="2000" dirty="0">
                <a:latin typeface="Avenir Next LT Pro Medium Conde" panose="020B0606020202020204" pitchFamily="34" charset="77"/>
                <a:ea typeface="Calibri" panose="020F0502020204030204" pitchFamily="34" charset="0"/>
                <a:cs typeface="Times New Roman" panose="02020603050405020304" pitchFamily="18" charset="0"/>
              </a:rPr>
              <a:t>O</a:t>
            </a:r>
            <a:r>
              <a:rPr lang="en-US" sz="2000" baseline="-25000" dirty="0">
                <a:latin typeface="Avenir Next LT Pro Medium Conde" panose="020B0606020202020204" pitchFamily="34" charset="77"/>
                <a:ea typeface="Calibri" panose="020F0502020204030204" pitchFamily="34" charset="0"/>
                <a:cs typeface="Times New Roman" panose="02020603050405020304" pitchFamily="18" charset="0"/>
              </a:rPr>
              <a:t>3</a:t>
            </a:r>
            <a:r>
              <a:rPr lang="en-US" sz="2000" dirty="0">
                <a:latin typeface="Avenir Next LT Pro Medium Conde" panose="020B0606020202020204" pitchFamily="34" charset="77"/>
                <a:ea typeface="Calibri" panose="020F0502020204030204" pitchFamily="34" charset="0"/>
                <a:cs typeface="Times New Roman" panose="02020603050405020304" pitchFamily="18" charset="0"/>
              </a:rPr>
              <a:t> required (say V</a:t>
            </a:r>
            <a:r>
              <a:rPr lang="en-US" sz="2000" baseline="-25000" dirty="0">
                <a:latin typeface="Avenir Next LT Pro Medium Conde" panose="020B0606020202020204" pitchFamily="34" charset="77"/>
                <a:ea typeface="Calibri" panose="020F0502020204030204" pitchFamily="34" charset="0"/>
                <a:cs typeface="Times New Roman" panose="02020603050405020304" pitchFamily="18" charset="0"/>
              </a:rPr>
              <a:t>1</a:t>
            </a:r>
            <a:r>
              <a:rPr lang="en-US" sz="2000" dirty="0">
                <a:latin typeface="Avenir Next LT Pro Medium Conde" panose="020B0606020202020204" pitchFamily="34" charset="77"/>
                <a:ea typeface="Calibri" panose="020F0502020204030204" pitchFamily="34" charset="0"/>
                <a:cs typeface="Times New Roman" panose="02020603050405020304" pitchFamily="18" charset="0"/>
              </a:rPr>
              <a:t> ml).</a:t>
            </a:r>
            <a:endParaRPr lang="en-US" sz="2000" dirty="0">
              <a:latin typeface="Avenir Next LT Pro Medium Conde" panose="020B0606020202020204" pitchFamily="34" charset="77"/>
            </a:endParaRPr>
          </a:p>
        </p:txBody>
      </p:sp>
      <p:sp>
        <p:nvSpPr>
          <p:cNvPr id="4" name="Rectangle 3">
            <a:extLst>
              <a:ext uri="{FF2B5EF4-FFF2-40B4-BE49-F238E27FC236}">
                <a16:creationId xmlns:a16="http://schemas.microsoft.com/office/drawing/2014/main" id="{15E0286B-640E-614B-866F-3941ACD18E33}"/>
              </a:ext>
            </a:extLst>
          </p:cNvPr>
          <p:cNvSpPr/>
          <p:nvPr/>
        </p:nvSpPr>
        <p:spPr>
          <a:xfrm>
            <a:off x="393140" y="366663"/>
            <a:ext cx="1463862" cy="461665"/>
          </a:xfrm>
          <a:prstGeom prst="rect">
            <a:avLst/>
          </a:prstGeom>
        </p:spPr>
        <p:txBody>
          <a:bodyPr wrap="none">
            <a:spAutoFit/>
          </a:bodyPr>
          <a:lstStyle/>
          <a:p>
            <a:pPr algn="just"/>
            <a:r>
              <a:rPr lang="en-US" sz="2400" b="1" dirty="0">
                <a:solidFill>
                  <a:srgbClr val="C00000"/>
                </a:solidFill>
                <a:latin typeface="Avenir Next LT Pro Medium Conde" panose="020B0606020202020204" pitchFamily="34" charset="77"/>
                <a:ea typeface="Calibri" panose="020F0502020204030204" pitchFamily="34" charset="0"/>
                <a:cs typeface="Times New Roman" panose="02020603050405020304" pitchFamily="18" charset="0"/>
              </a:rPr>
              <a:t>Procedure:</a:t>
            </a:r>
            <a:endParaRPr lang="en-US" sz="2400" dirty="0">
              <a:solidFill>
                <a:srgbClr val="C00000"/>
              </a:solidFill>
              <a:latin typeface="Avenir Next LT Pro Medium Conde" panose="020B0606020202020204" pitchFamily="34" charset="77"/>
              <a:ea typeface="Calibri" panose="020F0502020204030204"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id="{2E521120-37CD-AE41-84E7-5001DF0FC505}"/>
              </a:ext>
            </a:extLst>
          </p:cNvPr>
          <p:cNvPicPr>
            <a:picLocks noChangeAspect="1"/>
          </p:cNvPicPr>
          <p:nvPr/>
        </p:nvPicPr>
        <p:blipFill>
          <a:blip r:embed="rId2"/>
          <a:stretch>
            <a:fillRect/>
          </a:stretch>
        </p:blipFill>
        <p:spPr>
          <a:xfrm>
            <a:off x="6100926" y="2458064"/>
            <a:ext cx="2060882" cy="2060882"/>
          </a:xfrm>
          <a:prstGeom prst="rect">
            <a:avLst/>
          </a:prstGeom>
        </p:spPr>
      </p:pic>
      <p:sp>
        <p:nvSpPr>
          <p:cNvPr id="6" name="TextBox 5">
            <a:extLst>
              <a:ext uri="{FF2B5EF4-FFF2-40B4-BE49-F238E27FC236}">
                <a16:creationId xmlns:a16="http://schemas.microsoft.com/office/drawing/2014/main" id="{16C9BEF2-8A37-6A4E-A50C-39095E03343D}"/>
              </a:ext>
            </a:extLst>
          </p:cNvPr>
          <p:cNvSpPr txBox="1"/>
          <p:nvPr/>
        </p:nvSpPr>
        <p:spPr>
          <a:xfrm>
            <a:off x="7887966" y="2333501"/>
            <a:ext cx="2147576" cy="923330"/>
          </a:xfrm>
          <a:prstGeom prst="rect">
            <a:avLst/>
          </a:prstGeom>
          <a:solidFill>
            <a:schemeClr val="accent4">
              <a:lumMod val="40000"/>
              <a:lumOff val="60000"/>
            </a:schemeClr>
          </a:solidFill>
        </p:spPr>
        <p:txBody>
          <a:bodyPr wrap="none" rtlCol="0">
            <a:spAutoFit/>
          </a:bodyPr>
          <a:lstStyle/>
          <a:p>
            <a:r>
              <a:rPr lang="en-US" dirty="0">
                <a:solidFill>
                  <a:srgbClr val="FF0000"/>
                </a:solidFill>
              </a:rPr>
              <a:t>300 ml water sample</a:t>
            </a:r>
          </a:p>
          <a:p>
            <a:r>
              <a:rPr lang="en-US" dirty="0">
                <a:solidFill>
                  <a:srgbClr val="FF0000"/>
                </a:solidFill>
              </a:rPr>
              <a:t>3 ml </a:t>
            </a:r>
            <a:r>
              <a:rPr lang="en-US" dirty="0">
                <a:solidFill>
                  <a:srgbClr val="FF0000"/>
                </a:solidFill>
                <a:latin typeface="Avenir Next LT Pro Medium Conde" panose="020B0606020202020204" pitchFamily="34" charset="77"/>
                <a:ea typeface="Calibri" panose="020F0502020204030204" pitchFamily="34" charset="0"/>
                <a:cs typeface="Times New Roman" panose="02020603050405020304" pitchFamily="18" charset="0"/>
              </a:rPr>
              <a:t>MnSO</a:t>
            </a:r>
            <a:r>
              <a:rPr lang="en-US" baseline="-25000" dirty="0">
                <a:solidFill>
                  <a:srgbClr val="FF0000"/>
                </a:solidFill>
                <a:latin typeface="Avenir Next LT Pro Medium Conde" panose="020B0606020202020204" pitchFamily="34" charset="77"/>
                <a:ea typeface="Calibri" panose="020F0502020204030204" pitchFamily="34" charset="0"/>
                <a:cs typeface="Times New Roman" panose="02020603050405020304" pitchFamily="18" charset="0"/>
              </a:rPr>
              <a:t>4</a:t>
            </a:r>
          </a:p>
          <a:p>
            <a:r>
              <a:rPr lang="en-US" dirty="0">
                <a:solidFill>
                  <a:srgbClr val="FF0000"/>
                </a:solidFill>
                <a:latin typeface="Avenir Next LT Pro Medium Conde" panose="020B0606020202020204" pitchFamily="34" charset="77"/>
                <a:ea typeface="Calibri" panose="020F0502020204030204" pitchFamily="34" charset="0"/>
                <a:cs typeface="Times New Roman" panose="02020603050405020304" pitchFamily="18" charset="0"/>
              </a:rPr>
              <a:t>3 ml alkaline KI</a:t>
            </a:r>
          </a:p>
        </p:txBody>
      </p:sp>
      <p:sp>
        <p:nvSpPr>
          <p:cNvPr id="7" name="TextBox 6">
            <a:extLst>
              <a:ext uri="{FF2B5EF4-FFF2-40B4-BE49-F238E27FC236}">
                <a16:creationId xmlns:a16="http://schemas.microsoft.com/office/drawing/2014/main" id="{C07ACEB6-6735-8143-8333-7B98019BA0E4}"/>
              </a:ext>
            </a:extLst>
          </p:cNvPr>
          <p:cNvSpPr txBox="1"/>
          <p:nvPr/>
        </p:nvSpPr>
        <p:spPr>
          <a:xfrm>
            <a:off x="8382051" y="4143386"/>
            <a:ext cx="370614" cy="461665"/>
          </a:xfrm>
          <a:prstGeom prst="rect">
            <a:avLst/>
          </a:prstGeom>
          <a:noFill/>
        </p:spPr>
        <p:txBody>
          <a:bodyPr wrap="square" rtlCol="0">
            <a:spAutoFit/>
          </a:bodyPr>
          <a:lstStyle/>
          <a:p>
            <a:r>
              <a:rPr lang="en-US" sz="2400" b="1" dirty="0">
                <a:solidFill>
                  <a:srgbClr val="FF0000"/>
                </a:solidFill>
              </a:rPr>
              <a:t>I</a:t>
            </a:r>
            <a:r>
              <a:rPr lang="en-US" sz="2400" b="1" baseline="-25000" dirty="0">
                <a:solidFill>
                  <a:srgbClr val="FF0000"/>
                </a:solidFill>
              </a:rPr>
              <a:t>2</a:t>
            </a:r>
          </a:p>
        </p:txBody>
      </p:sp>
      <p:sp>
        <p:nvSpPr>
          <p:cNvPr id="8" name="Rectangle 7">
            <a:extLst>
              <a:ext uri="{FF2B5EF4-FFF2-40B4-BE49-F238E27FC236}">
                <a16:creationId xmlns:a16="http://schemas.microsoft.com/office/drawing/2014/main" id="{8C4016D0-9190-DB47-9674-0DA30E7A7E1A}"/>
              </a:ext>
            </a:extLst>
          </p:cNvPr>
          <p:cNvSpPr/>
          <p:nvPr/>
        </p:nvSpPr>
        <p:spPr>
          <a:xfrm>
            <a:off x="7887966" y="3488505"/>
            <a:ext cx="1622560" cy="369332"/>
          </a:xfrm>
          <a:prstGeom prst="rect">
            <a:avLst/>
          </a:prstGeom>
          <a:solidFill>
            <a:schemeClr val="accent4">
              <a:lumMod val="40000"/>
              <a:lumOff val="60000"/>
            </a:schemeClr>
          </a:solidFill>
        </p:spPr>
        <p:txBody>
          <a:bodyPr wrap="none">
            <a:spAutoFit/>
          </a:bodyPr>
          <a:lstStyle/>
          <a:p>
            <a:r>
              <a:rPr lang="en-US" dirty="0">
                <a:solidFill>
                  <a:srgbClr val="0F24FD"/>
                </a:solidFill>
                <a:latin typeface="Avenir Next LT Pro Medium Conde" panose="020B0606020202020204" pitchFamily="34" charset="77"/>
                <a:ea typeface="Calibri" panose="020F0502020204030204" pitchFamily="34" charset="0"/>
                <a:cs typeface="Times New Roman" panose="02020603050405020304" pitchFamily="18" charset="0"/>
              </a:rPr>
              <a:t>1 ml conc. H</a:t>
            </a:r>
            <a:r>
              <a:rPr lang="en-US" baseline="-25000" dirty="0">
                <a:solidFill>
                  <a:srgbClr val="0F24FD"/>
                </a:solidFill>
                <a:latin typeface="Avenir Next LT Pro Medium Conde" panose="020B0606020202020204" pitchFamily="34" charset="77"/>
                <a:ea typeface="Calibri" panose="020F0502020204030204" pitchFamily="34" charset="0"/>
                <a:cs typeface="Times New Roman" panose="02020603050405020304" pitchFamily="18" charset="0"/>
              </a:rPr>
              <a:t>2 </a:t>
            </a:r>
            <a:r>
              <a:rPr lang="en-US" dirty="0">
                <a:solidFill>
                  <a:srgbClr val="0F24FD"/>
                </a:solidFill>
                <a:latin typeface="Avenir Next LT Pro Medium Conde" panose="020B0606020202020204" pitchFamily="34" charset="77"/>
                <a:ea typeface="Calibri" panose="020F0502020204030204" pitchFamily="34" charset="0"/>
                <a:cs typeface="Times New Roman" panose="02020603050405020304" pitchFamily="18" charset="0"/>
              </a:rPr>
              <a:t>SO</a:t>
            </a:r>
            <a:r>
              <a:rPr lang="en-US" baseline="-25000" dirty="0">
                <a:solidFill>
                  <a:srgbClr val="0F24FD"/>
                </a:solidFill>
                <a:latin typeface="Avenir Next LT Pro Medium Conde" panose="020B0606020202020204" pitchFamily="34" charset="77"/>
                <a:ea typeface="Calibri" panose="020F0502020204030204" pitchFamily="34" charset="0"/>
                <a:cs typeface="Times New Roman" panose="02020603050405020304" pitchFamily="18" charset="0"/>
              </a:rPr>
              <a:t>4</a:t>
            </a:r>
          </a:p>
        </p:txBody>
      </p:sp>
      <p:cxnSp>
        <p:nvCxnSpPr>
          <p:cNvPr id="10" name="Straight Arrow Connector 9">
            <a:extLst>
              <a:ext uri="{FF2B5EF4-FFF2-40B4-BE49-F238E27FC236}">
                <a16:creationId xmlns:a16="http://schemas.microsoft.com/office/drawing/2014/main" id="{673B2394-1329-9046-AEE6-8E0C97E761F5}"/>
              </a:ext>
            </a:extLst>
          </p:cNvPr>
          <p:cNvCxnSpPr/>
          <p:nvPr/>
        </p:nvCxnSpPr>
        <p:spPr>
          <a:xfrm flipV="1">
            <a:off x="8752665" y="4072015"/>
            <a:ext cx="0" cy="604406"/>
          </a:xfrm>
          <a:prstGeom prst="straightConnector1">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CEDE1261-DFB3-CC43-A9F4-E64EB1A887B4}"/>
              </a:ext>
            </a:extLst>
          </p:cNvPr>
          <p:cNvPicPr>
            <a:picLocks noChangeAspect="1"/>
          </p:cNvPicPr>
          <p:nvPr/>
        </p:nvPicPr>
        <p:blipFill>
          <a:blip r:embed="rId3"/>
          <a:stretch>
            <a:fillRect/>
          </a:stretch>
        </p:blipFill>
        <p:spPr>
          <a:xfrm>
            <a:off x="6525883" y="5107356"/>
            <a:ext cx="1362083" cy="1601046"/>
          </a:xfrm>
          <a:prstGeom prst="rect">
            <a:avLst/>
          </a:prstGeom>
        </p:spPr>
      </p:pic>
      <p:sp>
        <p:nvSpPr>
          <p:cNvPr id="12" name="Curved Right Arrow 11">
            <a:extLst>
              <a:ext uri="{FF2B5EF4-FFF2-40B4-BE49-F238E27FC236}">
                <a16:creationId xmlns:a16="http://schemas.microsoft.com/office/drawing/2014/main" id="{7BFACB3E-A8D8-F847-B26F-2BD4E0C96066}"/>
              </a:ext>
            </a:extLst>
          </p:cNvPr>
          <p:cNvSpPr/>
          <p:nvPr/>
        </p:nvSpPr>
        <p:spPr>
          <a:xfrm>
            <a:off x="6321169" y="4072015"/>
            <a:ext cx="533556" cy="1697364"/>
          </a:xfrm>
          <a:prstGeom prst="curved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TextBox 12">
            <a:extLst>
              <a:ext uri="{FF2B5EF4-FFF2-40B4-BE49-F238E27FC236}">
                <a16:creationId xmlns:a16="http://schemas.microsoft.com/office/drawing/2014/main" id="{0F6E5C63-AD03-5D4C-90C3-F560BE03CBFA}"/>
              </a:ext>
            </a:extLst>
          </p:cNvPr>
          <p:cNvSpPr txBox="1"/>
          <p:nvPr/>
        </p:nvSpPr>
        <p:spPr>
          <a:xfrm>
            <a:off x="6100926" y="4884044"/>
            <a:ext cx="849913" cy="400110"/>
          </a:xfrm>
          <a:prstGeom prst="rect">
            <a:avLst/>
          </a:prstGeom>
          <a:noFill/>
        </p:spPr>
        <p:txBody>
          <a:bodyPr wrap="none" rtlCol="0">
            <a:spAutoFit/>
          </a:bodyPr>
          <a:lstStyle/>
          <a:p>
            <a:r>
              <a:rPr lang="en-US" sz="2000" dirty="0">
                <a:solidFill>
                  <a:srgbClr val="FF0000"/>
                </a:solidFill>
                <a:latin typeface="Avenir Next LT Pro Medium Conde" panose="020B0606020202020204" pitchFamily="34" charset="77"/>
              </a:rPr>
              <a:t>100 ml</a:t>
            </a:r>
          </a:p>
        </p:txBody>
      </p:sp>
    </p:spTree>
    <p:extLst>
      <p:ext uri="{BB962C8B-B14F-4D97-AF65-F5344CB8AC3E}">
        <p14:creationId xmlns:p14="http://schemas.microsoft.com/office/powerpoint/2010/main" val="2273597646"/>
      </p:ext>
    </p:extLst>
  </p:cSld>
  <p:clrMapOvr>
    <a:masterClrMapping/>
  </p:clrMapOvr>
  <p:transition spd="slow">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p:cTn id="12" dur="500" fill="hold"/>
                                        <p:tgtEl>
                                          <p:spTgt spid="6"/>
                                        </p:tgtEl>
                                        <p:attrNameLst>
                                          <p:attrName>ppt_w</p:attrName>
                                        </p:attrNameLst>
                                      </p:cBhvr>
                                      <p:tavLst>
                                        <p:tav tm="0">
                                          <p:val>
                                            <p:fltVal val="0"/>
                                          </p:val>
                                        </p:tav>
                                        <p:tav tm="100000">
                                          <p:val>
                                            <p:strVal val="#ppt_w"/>
                                          </p:val>
                                        </p:tav>
                                      </p:tavLst>
                                    </p:anim>
                                    <p:anim calcmode="lin" valueType="num">
                                      <p:cBhvr>
                                        <p:cTn id="13" dur="500" fill="hold"/>
                                        <p:tgtEl>
                                          <p:spTgt spid="6"/>
                                        </p:tgtEl>
                                        <p:attrNameLst>
                                          <p:attrName>ppt_h</p:attrName>
                                        </p:attrNameLst>
                                      </p:cBhvr>
                                      <p:tavLst>
                                        <p:tav tm="0">
                                          <p:val>
                                            <p:fltVal val="0"/>
                                          </p:val>
                                        </p:tav>
                                        <p:tav tm="100000">
                                          <p:val>
                                            <p:strVal val="#ppt_h"/>
                                          </p:val>
                                        </p:tav>
                                      </p:tavLst>
                                    </p:anim>
                                    <p:animEffect transition="in" filter="fade">
                                      <p:cBhvr>
                                        <p:cTn id="14" dur="500"/>
                                        <p:tgtEl>
                                          <p:spTgt spid="6"/>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p:cTn id="19" dur="500" fill="hold"/>
                                        <p:tgtEl>
                                          <p:spTgt spid="2"/>
                                        </p:tgtEl>
                                        <p:attrNameLst>
                                          <p:attrName>ppt_w</p:attrName>
                                        </p:attrNameLst>
                                      </p:cBhvr>
                                      <p:tavLst>
                                        <p:tav tm="0">
                                          <p:val>
                                            <p:fltVal val="0"/>
                                          </p:val>
                                        </p:tav>
                                        <p:tav tm="100000">
                                          <p:val>
                                            <p:strVal val="#ppt_w"/>
                                          </p:val>
                                        </p:tav>
                                      </p:tavLst>
                                    </p:anim>
                                    <p:anim calcmode="lin" valueType="num">
                                      <p:cBhvr>
                                        <p:cTn id="20" dur="500" fill="hold"/>
                                        <p:tgtEl>
                                          <p:spTgt spid="2"/>
                                        </p:tgtEl>
                                        <p:attrNameLst>
                                          <p:attrName>ppt_h</p:attrName>
                                        </p:attrNameLst>
                                      </p:cBhvr>
                                      <p:tavLst>
                                        <p:tav tm="0">
                                          <p:val>
                                            <p:fltVal val="0"/>
                                          </p:val>
                                        </p:tav>
                                        <p:tav tm="100000">
                                          <p:val>
                                            <p:strVal val="#ppt_h"/>
                                          </p:val>
                                        </p:tav>
                                      </p:tavLst>
                                    </p:anim>
                                    <p:animEffect transition="in" filter="fade">
                                      <p:cBhvr>
                                        <p:cTn id="21" dur="500"/>
                                        <p:tgtEl>
                                          <p:spTgt spid="2"/>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grpId="0" nodeType="clickEffect">
                                  <p:stCondLst>
                                    <p:cond delay="0"/>
                                  </p:stCondLst>
                                  <p:childTnLst>
                                    <p:set>
                                      <p:cBhvr>
                                        <p:cTn id="25" dur="1" fill="hold">
                                          <p:stCondLst>
                                            <p:cond delay="0"/>
                                          </p:stCondLst>
                                        </p:cTn>
                                        <p:tgtEl>
                                          <p:spTgt spid="8"/>
                                        </p:tgtEl>
                                        <p:attrNameLst>
                                          <p:attrName>style.visibility</p:attrName>
                                        </p:attrNameLst>
                                      </p:cBhvr>
                                      <p:to>
                                        <p:strVal val="visible"/>
                                      </p:to>
                                    </p:set>
                                    <p:anim calcmode="lin" valueType="num">
                                      <p:cBhvr>
                                        <p:cTn id="26" dur="500" fill="hold"/>
                                        <p:tgtEl>
                                          <p:spTgt spid="8"/>
                                        </p:tgtEl>
                                        <p:attrNameLst>
                                          <p:attrName>ppt_w</p:attrName>
                                        </p:attrNameLst>
                                      </p:cBhvr>
                                      <p:tavLst>
                                        <p:tav tm="0">
                                          <p:val>
                                            <p:fltVal val="0"/>
                                          </p:val>
                                        </p:tav>
                                        <p:tav tm="100000">
                                          <p:val>
                                            <p:strVal val="#ppt_w"/>
                                          </p:val>
                                        </p:tav>
                                      </p:tavLst>
                                    </p:anim>
                                    <p:anim calcmode="lin" valueType="num">
                                      <p:cBhvr>
                                        <p:cTn id="27" dur="500" fill="hold"/>
                                        <p:tgtEl>
                                          <p:spTgt spid="8"/>
                                        </p:tgtEl>
                                        <p:attrNameLst>
                                          <p:attrName>ppt_h</p:attrName>
                                        </p:attrNameLst>
                                      </p:cBhvr>
                                      <p:tavLst>
                                        <p:tav tm="0">
                                          <p:val>
                                            <p:fltVal val="0"/>
                                          </p:val>
                                        </p:tav>
                                        <p:tav tm="100000">
                                          <p:val>
                                            <p:strVal val="#ppt_h"/>
                                          </p:val>
                                        </p:tav>
                                      </p:tavLst>
                                    </p:anim>
                                    <p:animEffect transition="in" filter="fade">
                                      <p:cBhvr>
                                        <p:cTn id="28" dur="500"/>
                                        <p:tgtEl>
                                          <p:spTgt spid="8"/>
                                        </p:tgtEl>
                                      </p:cBhvr>
                                    </p:animEffect>
                                  </p:childTnLst>
                                </p:cTn>
                              </p:par>
                              <p:par>
                                <p:cTn id="29" presetID="53" presetClass="entr" presetSubtype="16" fill="hold" nodeType="with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p:cTn id="31" dur="500" fill="hold"/>
                                        <p:tgtEl>
                                          <p:spTgt spid="10"/>
                                        </p:tgtEl>
                                        <p:attrNameLst>
                                          <p:attrName>ppt_w</p:attrName>
                                        </p:attrNameLst>
                                      </p:cBhvr>
                                      <p:tavLst>
                                        <p:tav tm="0">
                                          <p:val>
                                            <p:fltVal val="0"/>
                                          </p:val>
                                        </p:tav>
                                        <p:tav tm="100000">
                                          <p:val>
                                            <p:strVal val="#ppt_w"/>
                                          </p:val>
                                        </p:tav>
                                      </p:tavLst>
                                    </p:anim>
                                    <p:anim calcmode="lin" valueType="num">
                                      <p:cBhvr>
                                        <p:cTn id="32" dur="500" fill="hold"/>
                                        <p:tgtEl>
                                          <p:spTgt spid="10"/>
                                        </p:tgtEl>
                                        <p:attrNameLst>
                                          <p:attrName>ppt_h</p:attrName>
                                        </p:attrNameLst>
                                      </p:cBhvr>
                                      <p:tavLst>
                                        <p:tav tm="0">
                                          <p:val>
                                            <p:fltVal val="0"/>
                                          </p:val>
                                        </p:tav>
                                        <p:tav tm="100000">
                                          <p:val>
                                            <p:strVal val="#ppt_h"/>
                                          </p:val>
                                        </p:tav>
                                      </p:tavLst>
                                    </p:anim>
                                    <p:animEffect transition="in" filter="fade">
                                      <p:cBhvr>
                                        <p:cTn id="33" dur="500"/>
                                        <p:tgtEl>
                                          <p:spTgt spid="10"/>
                                        </p:tgtEl>
                                      </p:cBhvr>
                                    </p:animEffect>
                                  </p:childTnLst>
                                </p:cTn>
                              </p:par>
                              <p:par>
                                <p:cTn id="34" presetID="53" presetClass="entr" presetSubtype="16" fill="hold" grpId="0" nodeType="withEffect">
                                  <p:stCondLst>
                                    <p:cond delay="0"/>
                                  </p:stCondLst>
                                  <p:childTnLst>
                                    <p:set>
                                      <p:cBhvr>
                                        <p:cTn id="35" dur="1" fill="hold">
                                          <p:stCondLst>
                                            <p:cond delay="0"/>
                                          </p:stCondLst>
                                        </p:cTn>
                                        <p:tgtEl>
                                          <p:spTgt spid="7"/>
                                        </p:tgtEl>
                                        <p:attrNameLst>
                                          <p:attrName>style.visibility</p:attrName>
                                        </p:attrNameLst>
                                      </p:cBhvr>
                                      <p:to>
                                        <p:strVal val="visible"/>
                                      </p:to>
                                    </p:set>
                                    <p:anim calcmode="lin" valueType="num">
                                      <p:cBhvr>
                                        <p:cTn id="36" dur="500" fill="hold"/>
                                        <p:tgtEl>
                                          <p:spTgt spid="7"/>
                                        </p:tgtEl>
                                        <p:attrNameLst>
                                          <p:attrName>ppt_w</p:attrName>
                                        </p:attrNameLst>
                                      </p:cBhvr>
                                      <p:tavLst>
                                        <p:tav tm="0">
                                          <p:val>
                                            <p:fltVal val="0"/>
                                          </p:val>
                                        </p:tav>
                                        <p:tav tm="100000">
                                          <p:val>
                                            <p:strVal val="#ppt_w"/>
                                          </p:val>
                                        </p:tav>
                                      </p:tavLst>
                                    </p:anim>
                                    <p:anim calcmode="lin" valueType="num">
                                      <p:cBhvr>
                                        <p:cTn id="37" dur="500" fill="hold"/>
                                        <p:tgtEl>
                                          <p:spTgt spid="7"/>
                                        </p:tgtEl>
                                        <p:attrNameLst>
                                          <p:attrName>ppt_h</p:attrName>
                                        </p:attrNameLst>
                                      </p:cBhvr>
                                      <p:tavLst>
                                        <p:tav tm="0">
                                          <p:val>
                                            <p:fltVal val="0"/>
                                          </p:val>
                                        </p:tav>
                                        <p:tav tm="100000">
                                          <p:val>
                                            <p:strVal val="#ppt_h"/>
                                          </p:val>
                                        </p:tav>
                                      </p:tavLst>
                                    </p:anim>
                                    <p:animEffect transition="in" filter="fade">
                                      <p:cBhvr>
                                        <p:cTn id="38" dur="500"/>
                                        <p:tgtEl>
                                          <p:spTgt spid="7"/>
                                        </p:tgtEl>
                                      </p:cBhvr>
                                    </p:animEffect>
                                  </p:childTnLst>
                                </p:cTn>
                              </p:par>
                            </p:childTnLst>
                          </p:cTn>
                        </p:par>
                      </p:childTnLst>
                    </p:cTn>
                  </p:par>
                  <p:par>
                    <p:cTn id="39" fill="hold">
                      <p:stCondLst>
                        <p:cond delay="indefinite"/>
                      </p:stCondLst>
                      <p:childTnLst>
                        <p:par>
                          <p:cTn id="40" fill="hold">
                            <p:stCondLst>
                              <p:cond delay="0"/>
                            </p:stCondLst>
                            <p:childTnLst>
                              <p:par>
                                <p:cTn id="41" presetID="53" presetClass="entr" presetSubtype="16" fill="hold" grpId="0" nodeType="clickEffect">
                                  <p:stCondLst>
                                    <p:cond delay="0"/>
                                  </p:stCondLst>
                                  <p:childTnLst>
                                    <p:set>
                                      <p:cBhvr>
                                        <p:cTn id="42" dur="1" fill="hold">
                                          <p:stCondLst>
                                            <p:cond delay="0"/>
                                          </p:stCondLst>
                                        </p:cTn>
                                        <p:tgtEl>
                                          <p:spTgt spid="3"/>
                                        </p:tgtEl>
                                        <p:attrNameLst>
                                          <p:attrName>style.visibility</p:attrName>
                                        </p:attrNameLst>
                                      </p:cBhvr>
                                      <p:to>
                                        <p:strVal val="visible"/>
                                      </p:to>
                                    </p:set>
                                    <p:anim calcmode="lin" valueType="num">
                                      <p:cBhvr>
                                        <p:cTn id="43" dur="500" fill="hold"/>
                                        <p:tgtEl>
                                          <p:spTgt spid="3"/>
                                        </p:tgtEl>
                                        <p:attrNameLst>
                                          <p:attrName>ppt_w</p:attrName>
                                        </p:attrNameLst>
                                      </p:cBhvr>
                                      <p:tavLst>
                                        <p:tav tm="0">
                                          <p:val>
                                            <p:fltVal val="0"/>
                                          </p:val>
                                        </p:tav>
                                        <p:tav tm="100000">
                                          <p:val>
                                            <p:strVal val="#ppt_w"/>
                                          </p:val>
                                        </p:tav>
                                      </p:tavLst>
                                    </p:anim>
                                    <p:anim calcmode="lin" valueType="num">
                                      <p:cBhvr>
                                        <p:cTn id="44" dur="500" fill="hold"/>
                                        <p:tgtEl>
                                          <p:spTgt spid="3"/>
                                        </p:tgtEl>
                                        <p:attrNameLst>
                                          <p:attrName>ppt_h</p:attrName>
                                        </p:attrNameLst>
                                      </p:cBhvr>
                                      <p:tavLst>
                                        <p:tav tm="0">
                                          <p:val>
                                            <p:fltVal val="0"/>
                                          </p:val>
                                        </p:tav>
                                        <p:tav tm="100000">
                                          <p:val>
                                            <p:strVal val="#ppt_h"/>
                                          </p:val>
                                        </p:tav>
                                      </p:tavLst>
                                    </p:anim>
                                    <p:animEffect transition="in" filter="fade">
                                      <p:cBhvr>
                                        <p:cTn id="45" dur="500"/>
                                        <p:tgtEl>
                                          <p:spTgt spid="3"/>
                                        </p:tgtEl>
                                      </p:cBhvr>
                                    </p:animEffect>
                                  </p:childTnLst>
                                </p:cTn>
                              </p:par>
                            </p:childTnLst>
                          </p:cTn>
                        </p:par>
                      </p:childTnLst>
                    </p:cTn>
                  </p:par>
                  <p:par>
                    <p:cTn id="46" fill="hold">
                      <p:stCondLst>
                        <p:cond delay="indefinite"/>
                      </p:stCondLst>
                      <p:childTnLst>
                        <p:par>
                          <p:cTn id="47" fill="hold">
                            <p:stCondLst>
                              <p:cond delay="0"/>
                            </p:stCondLst>
                            <p:childTnLst>
                              <p:par>
                                <p:cTn id="48" presetID="53" presetClass="entr" presetSubtype="16" fill="hold" nodeType="clickEffect">
                                  <p:stCondLst>
                                    <p:cond delay="0"/>
                                  </p:stCondLst>
                                  <p:childTnLst>
                                    <p:set>
                                      <p:cBhvr>
                                        <p:cTn id="49" dur="1" fill="hold">
                                          <p:stCondLst>
                                            <p:cond delay="0"/>
                                          </p:stCondLst>
                                        </p:cTn>
                                        <p:tgtEl>
                                          <p:spTgt spid="11"/>
                                        </p:tgtEl>
                                        <p:attrNameLst>
                                          <p:attrName>style.visibility</p:attrName>
                                        </p:attrNameLst>
                                      </p:cBhvr>
                                      <p:to>
                                        <p:strVal val="visible"/>
                                      </p:to>
                                    </p:set>
                                    <p:anim calcmode="lin" valueType="num">
                                      <p:cBhvr>
                                        <p:cTn id="50" dur="500" fill="hold"/>
                                        <p:tgtEl>
                                          <p:spTgt spid="11"/>
                                        </p:tgtEl>
                                        <p:attrNameLst>
                                          <p:attrName>ppt_w</p:attrName>
                                        </p:attrNameLst>
                                      </p:cBhvr>
                                      <p:tavLst>
                                        <p:tav tm="0">
                                          <p:val>
                                            <p:fltVal val="0"/>
                                          </p:val>
                                        </p:tav>
                                        <p:tav tm="100000">
                                          <p:val>
                                            <p:strVal val="#ppt_w"/>
                                          </p:val>
                                        </p:tav>
                                      </p:tavLst>
                                    </p:anim>
                                    <p:anim calcmode="lin" valueType="num">
                                      <p:cBhvr>
                                        <p:cTn id="51" dur="500" fill="hold"/>
                                        <p:tgtEl>
                                          <p:spTgt spid="11"/>
                                        </p:tgtEl>
                                        <p:attrNameLst>
                                          <p:attrName>ppt_h</p:attrName>
                                        </p:attrNameLst>
                                      </p:cBhvr>
                                      <p:tavLst>
                                        <p:tav tm="0">
                                          <p:val>
                                            <p:fltVal val="0"/>
                                          </p:val>
                                        </p:tav>
                                        <p:tav tm="100000">
                                          <p:val>
                                            <p:strVal val="#ppt_h"/>
                                          </p:val>
                                        </p:tav>
                                      </p:tavLst>
                                    </p:anim>
                                    <p:animEffect transition="in" filter="fade">
                                      <p:cBhvr>
                                        <p:cTn id="52" dur="500"/>
                                        <p:tgtEl>
                                          <p:spTgt spid="11"/>
                                        </p:tgtEl>
                                      </p:cBhvr>
                                    </p:animEffect>
                                  </p:childTnLst>
                                </p:cTn>
                              </p:par>
                            </p:childTnLst>
                          </p:cTn>
                        </p:par>
                      </p:childTnLst>
                    </p:cTn>
                  </p:par>
                  <p:par>
                    <p:cTn id="53" fill="hold">
                      <p:stCondLst>
                        <p:cond delay="indefinite"/>
                      </p:stCondLst>
                      <p:childTnLst>
                        <p:par>
                          <p:cTn id="54" fill="hold">
                            <p:stCondLst>
                              <p:cond delay="0"/>
                            </p:stCondLst>
                            <p:childTnLst>
                              <p:par>
                                <p:cTn id="55" presetID="53" presetClass="entr" presetSubtype="16" fill="hold" grpId="0" nodeType="clickEffect">
                                  <p:stCondLst>
                                    <p:cond delay="0"/>
                                  </p:stCondLst>
                                  <p:childTnLst>
                                    <p:set>
                                      <p:cBhvr>
                                        <p:cTn id="56" dur="1" fill="hold">
                                          <p:stCondLst>
                                            <p:cond delay="0"/>
                                          </p:stCondLst>
                                        </p:cTn>
                                        <p:tgtEl>
                                          <p:spTgt spid="12"/>
                                        </p:tgtEl>
                                        <p:attrNameLst>
                                          <p:attrName>style.visibility</p:attrName>
                                        </p:attrNameLst>
                                      </p:cBhvr>
                                      <p:to>
                                        <p:strVal val="visible"/>
                                      </p:to>
                                    </p:set>
                                    <p:anim calcmode="lin" valueType="num">
                                      <p:cBhvr>
                                        <p:cTn id="57" dur="500" fill="hold"/>
                                        <p:tgtEl>
                                          <p:spTgt spid="12"/>
                                        </p:tgtEl>
                                        <p:attrNameLst>
                                          <p:attrName>ppt_w</p:attrName>
                                        </p:attrNameLst>
                                      </p:cBhvr>
                                      <p:tavLst>
                                        <p:tav tm="0">
                                          <p:val>
                                            <p:fltVal val="0"/>
                                          </p:val>
                                        </p:tav>
                                        <p:tav tm="100000">
                                          <p:val>
                                            <p:strVal val="#ppt_w"/>
                                          </p:val>
                                        </p:tav>
                                      </p:tavLst>
                                    </p:anim>
                                    <p:anim calcmode="lin" valueType="num">
                                      <p:cBhvr>
                                        <p:cTn id="58" dur="500" fill="hold"/>
                                        <p:tgtEl>
                                          <p:spTgt spid="12"/>
                                        </p:tgtEl>
                                        <p:attrNameLst>
                                          <p:attrName>ppt_h</p:attrName>
                                        </p:attrNameLst>
                                      </p:cBhvr>
                                      <p:tavLst>
                                        <p:tav tm="0">
                                          <p:val>
                                            <p:fltVal val="0"/>
                                          </p:val>
                                        </p:tav>
                                        <p:tav tm="100000">
                                          <p:val>
                                            <p:strVal val="#ppt_h"/>
                                          </p:val>
                                        </p:tav>
                                      </p:tavLst>
                                    </p:anim>
                                    <p:animEffect transition="in" filter="fade">
                                      <p:cBhvr>
                                        <p:cTn id="59" dur="500"/>
                                        <p:tgtEl>
                                          <p:spTgt spid="12"/>
                                        </p:tgtEl>
                                      </p:cBhvr>
                                    </p:animEffect>
                                  </p:childTnLst>
                                </p:cTn>
                              </p:par>
                            </p:childTnLst>
                          </p:cTn>
                        </p:par>
                      </p:childTnLst>
                    </p:cTn>
                  </p:par>
                  <p:par>
                    <p:cTn id="60" fill="hold">
                      <p:stCondLst>
                        <p:cond delay="indefinite"/>
                      </p:stCondLst>
                      <p:childTnLst>
                        <p:par>
                          <p:cTn id="61" fill="hold">
                            <p:stCondLst>
                              <p:cond delay="0"/>
                            </p:stCondLst>
                            <p:childTnLst>
                              <p:par>
                                <p:cTn id="62" presetID="53" presetClass="entr" presetSubtype="16" fill="hold" grpId="0" nodeType="clickEffect">
                                  <p:stCondLst>
                                    <p:cond delay="0"/>
                                  </p:stCondLst>
                                  <p:childTnLst>
                                    <p:set>
                                      <p:cBhvr>
                                        <p:cTn id="63" dur="1" fill="hold">
                                          <p:stCondLst>
                                            <p:cond delay="0"/>
                                          </p:stCondLst>
                                        </p:cTn>
                                        <p:tgtEl>
                                          <p:spTgt spid="13"/>
                                        </p:tgtEl>
                                        <p:attrNameLst>
                                          <p:attrName>style.visibility</p:attrName>
                                        </p:attrNameLst>
                                      </p:cBhvr>
                                      <p:to>
                                        <p:strVal val="visible"/>
                                      </p:to>
                                    </p:set>
                                    <p:anim calcmode="lin" valueType="num">
                                      <p:cBhvr>
                                        <p:cTn id="64" dur="500" fill="hold"/>
                                        <p:tgtEl>
                                          <p:spTgt spid="13"/>
                                        </p:tgtEl>
                                        <p:attrNameLst>
                                          <p:attrName>ppt_w</p:attrName>
                                        </p:attrNameLst>
                                      </p:cBhvr>
                                      <p:tavLst>
                                        <p:tav tm="0">
                                          <p:val>
                                            <p:fltVal val="0"/>
                                          </p:val>
                                        </p:tav>
                                        <p:tav tm="100000">
                                          <p:val>
                                            <p:strVal val="#ppt_w"/>
                                          </p:val>
                                        </p:tav>
                                      </p:tavLst>
                                    </p:anim>
                                    <p:anim calcmode="lin" valueType="num">
                                      <p:cBhvr>
                                        <p:cTn id="65" dur="500" fill="hold"/>
                                        <p:tgtEl>
                                          <p:spTgt spid="13"/>
                                        </p:tgtEl>
                                        <p:attrNameLst>
                                          <p:attrName>ppt_h</p:attrName>
                                        </p:attrNameLst>
                                      </p:cBhvr>
                                      <p:tavLst>
                                        <p:tav tm="0">
                                          <p:val>
                                            <p:fltVal val="0"/>
                                          </p:val>
                                        </p:tav>
                                        <p:tav tm="100000">
                                          <p:val>
                                            <p:strVal val="#ppt_h"/>
                                          </p:val>
                                        </p:tav>
                                      </p:tavLst>
                                    </p:anim>
                                    <p:animEffect transition="in" filter="fade">
                                      <p:cBhvr>
                                        <p:cTn id="66"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6" grpId="0" animBg="1"/>
      <p:bldP spid="7" grpId="0"/>
      <p:bldP spid="8" grpId="0" animBg="1"/>
      <p:bldP spid="12" grpId="0" animBg="1"/>
      <p:bldP spid="1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D5472C8C-08BF-284A-82C1-A3E9262DC44D}"/>
              </a:ext>
            </a:extLst>
          </p:cNvPr>
          <p:cNvGrpSpPr/>
          <p:nvPr/>
        </p:nvGrpSpPr>
        <p:grpSpPr>
          <a:xfrm>
            <a:off x="7558612" y="2527305"/>
            <a:ext cx="1631358" cy="400110"/>
            <a:chOff x="9297765" y="2597749"/>
            <a:chExt cx="1631358" cy="400110"/>
          </a:xfrm>
        </p:grpSpPr>
        <p:cxnSp>
          <p:nvCxnSpPr>
            <p:cNvPr id="3" name="Straight Connector 2">
              <a:extLst>
                <a:ext uri="{FF2B5EF4-FFF2-40B4-BE49-F238E27FC236}">
                  <a16:creationId xmlns:a16="http://schemas.microsoft.com/office/drawing/2014/main" id="{CCBDA3D5-3E87-1B40-9643-87F833F078E7}"/>
                </a:ext>
              </a:extLst>
            </p:cNvPr>
            <p:cNvCxnSpPr>
              <a:cxnSpLocks/>
            </p:cNvCxnSpPr>
            <p:nvPr/>
          </p:nvCxnSpPr>
          <p:spPr>
            <a:xfrm flipH="1">
              <a:off x="10171964" y="2799936"/>
              <a:ext cx="757159" cy="0"/>
            </a:xfrm>
            <a:prstGeom prst="line">
              <a:avLst/>
            </a:prstGeom>
            <a:ln w="31750">
              <a:solidFill>
                <a:srgbClr val="FFC000"/>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E67B49CC-B0E1-0545-96CE-8C63A57024AD}"/>
                </a:ext>
              </a:extLst>
            </p:cNvPr>
            <p:cNvGrpSpPr/>
            <p:nvPr/>
          </p:nvGrpSpPr>
          <p:grpSpPr>
            <a:xfrm>
              <a:off x="9297765" y="2597749"/>
              <a:ext cx="1474198" cy="400110"/>
              <a:chOff x="9079969" y="2607563"/>
              <a:chExt cx="1474198" cy="400110"/>
            </a:xfrm>
          </p:grpSpPr>
          <p:sp>
            <p:nvSpPr>
              <p:cNvPr id="5" name="Rounded Rectangle 4">
                <a:extLst>
                  <a:ext uri="{FF2B5EF4-FFF2-40B4-BE49-F238E27FC236}">
                    <a16:creationId xmlns:a16="http://schemas.microsoft.com/office/drawing/2014/main" id="{ECC1EC81-061C-CE4F-B6F1-EBC79DAE111A}"/>
                  </a:ext>
                </a:extLst>
              </p:cNvPr>
              <p:cNvSpPr/>
              <p:nvPr/>
            </p:nvSpPr>
            <p:spPr>
              <a:xfrm>
                <a:off x="9079969" y="2607563"/>
                <a:ext cx="1474198" cy="400110"/>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latin typeface="Avenir Next LT Pro Medium Conde" panose="020B0606020202020204" pitchFamily="34" charset="77"/>
                </a:endParaRPr>
              </a:p>
            </p:txBody>
          </p:sp>
          <p:sp>
            <p:nvSpPr>
              <p:cNvPr id="6" name="TextBox 5">
                <a:extLst>
                  <a:ext uri="{FF2B5EF4-FFF2-40B4-BE49-F238E27FC236}">
                    <a16:creationId xmlns:a16="http://schemas.microsoft.com/office/drawing/2014/main" id="{E812E3B9-CFF6-9049-8FE1-49DA4FCD13A6}"/>
                  </a:ext>
                </a:extLst>
              </p:cNvPr>
              <p:cNvSpPr txBox="1"/>
              <p:nvPr/>
            </p:nvSpPr>
            <p:spPr>
              <a:xfrm>
                <a:off x="9152821" y="2607563"/>
                <a:ext cx="1401346" cy="400110"/>
              </a:xfrm>
              <a:prstGeom prst="rect">
                <a:avLst/>
              </a:prstGeom>
              <a:noFill/>
            </p:spPr>
            <p:txBody>
              <a:bodyPr wrap="none" rtlCol="0">
                <a:spAutoFit/>
              </a:bodyPr>
              <a:lstStyle/>
              <a:p>
                <a:r>
                  <a:rPr lang="en-US" sz="2000" dirty="0">
                    <a:latin typeface="Avenir Next LT Pro Medium Conde" panose="020B0606020202020204" pitchFamily="34" charset="77"/>
                  </a:rPr>
                  <a:t>Std. </a:t>
                </a:r>
                <a:r>
                  <a:rPr lang="en-US" sz="2000" dirty="0">
                    <a:latin typeface="Avenir Next LT Pro Medium Conde" panose="020B0606020202020204" pitchFamily="34" charset="77"/>
                    <a:ea typeface="Calibri" panose="020F0502020204030204" pitchFamily="34" charset="0"/>
                    <a:cs typeface="Times New Roman" panose="02020603050405020304" pitchFamily="18" charset="0"/>
                  </a:rPr>
                  <a:t>Na</a:t>
                </a:r>
                <a:r>
                  <a:rPr lang="en-US" sz="2000" baseline="-25000" dirty="0">
                    <a:latin typeface="Avenir Next LT Pro Medium Conde" panose="020B0606020202020204" pitchFamily="34" charset="77"/>
                    <a:ea typeface="Calibri" panose="020F0502020204030204" pitchFamily="34" charset="0"/>
                    <a:cs typeface="Times New Roman" panose="02020603050405020304" pitchFamily="18" charset="0"/>
                  </a:rPr>
                  <a:t>2</a:t>
                </a:r>
                <a:r>
                  <a:rPr lang="en-US" sz="2000" dirty="0">
                    <a:latin typeface="Avenir Next LT Pro Medium Conde" panose="020B0606020202020204" pitchFamily="34" charset="77"/>
                    <a:ea typeface="Calibri" panose="020F0502020204030204" pitchFamily="34" charset="0"/>
                    <a:cs typeface="Times New Roman" panose="02020603050405020304" pitchFamily="18" charset="0"/>
                  </a:rPr>
                  <a:t>S</a:t>
                </a:r>
                <a:r>
                  <a:rPr lang="en-US" sz="2000" baseline="-25000" dirty="0">
                    <a:latin typeface="Avenir Next LT Pro Medium Conde" panose="020B0606020202020204" pitchFamily="34" charset="77"/>
                    <a:ea typeface="Calibri" panose="020F0502020204030204" pitchFamily="34" charset="0"/>
                    <a:cs typeface="Times New Roman" panose="02020603050405020304" pitchFamily="18" charset="0"/>
                  </a:rPr>
                  <a:t>2</a:t>
                </a:r>
                <a:r>
                  <a:rPr lang="en-US" sz="2000" dirty="0">
                    <a:latin typeface="Avenir Next LT Pro Medium Conde" panose="020B0606020202020204" pitchFamily="34" charset="77"/>
                    <a:ea typeface="Calibri" panose="020F0502020204030204" pitchFamily="34" charset="0"/>
                    <a:cs typeface="Times New Roman" panose="02020603050405020304" pitchFamily="18" charset="0"/>
                  </a:rPr>
                  <a:t>O</a:t>
                </a:r>
                <a:r>
                  <a:rPr lang="en-US" sz="2000" baseline="-25000" dirty="0">
                    <a:latin typeface="Avenir Next LT Pro Medium Conde" panose="020B0606020202020204" pitchFamily="34" charset="77"/>
                    <a:ea typeface="Calibri" panose="020F0502020204030204" pitchFamily="34" charset="0"/>
                    <a:cs typeface="Times New Roman" panose="02020603050405020304" pitchFamily="18" charset="0"/>
                  </a:rPr>
                  <a:t>3</a:t>
                </a:r>
                <a:r>
                  <a:rPr lang="en-US" sz="2000" dirty="0">
                    <a:latin typeface="Avenir Next LT Pro Medium Conde" panose="020B0606020202020204" pitchFamily="34" charset="77"/>
                    <a:ea typeface="Calibri" panose="020F0502020204030204" pitchFamily="34" charset="0"/>
                    <a:cs typeface="Times New Roman" panose="02020603050405020304" pitchFamily="18" charset="0"/>
                  </a:rPr>
                  <a:t> </a:t>
                </a:r>
                <a:endParaRPr lang="en-US" sz="2000" baseline="-25000" dirty="0">
                  <a:latin typeface="Avenir Next LT Pro Medium Conde" panose="020B0606020202020204" pitchFamily="34" charset="77"/>
                </a:endParaRPr>
              </a:p>
            </p:txBody>
          </p:sp>
        </p:grpSp>
      </p:grpSp>
      <p:grpSp>
        <p:nvGrpSpPr>
          <p:cNvPr id="7" name="Group 6">
            <a:extLst>
              <a:ext uri="{FF2B5EF4-FFF2-40B4-BE49-F238E27FC236}">
                <a16:creationId xmlns:a16="http://schemas.microsoft.com/office/drawing/2014/main" id="{C79F6974-478D-C947-8718-5EC36C602B10}"/>
              </a:ext>
            </a:extLst>
          </p:cNvPr>
          <p:cNvGrpSpPr/>
          <p:nvPr/>
        </p:nvGrpSpPr>
        <p:grpSpPr>
          <a:xfrm>
            <a:off x="7592901" y="4700180"/>
            <a:ext cx="1580425" cy="1063699"/>
            <a:chOff x="9432998" y="5031776"/>
            <a:chExt cx="1291760" cy="504467"/>
          </a:xfrm>
        </p:grpSpPr>
        <p:cxnSp>
          <p:nvCxnSpPr>
            <p:cNvPr id="8" name="Straight Connector 7">
              <a:extLst>
                <a:ext uri="{FF2B5EF4-FFF2-40B4-BE49-F238E27FC236}">
                  <a16:creationId xmlns:a16="http://schemas.microsoft.com/office/drawing/2014/main" id="{E0CC437D-8210-C546-BED4-A101B656C612}"/>
                </a:ext>
              </a:extLst>
            </p:cNvPr>
            <p:cNvCxnSpPr>
              <a:cxnSpLocks/>
            </p:cNvCxnSpPr>
            <p:nvPr/>
          </p:nvCxnSpPr>
          <p:spPr>
            <a:xfrm flipH="1" flipV="1">
              <a:off x="9958371" y="5300934"/>
              <a:ext cx="766387" cy="235309"/>
            </a:xfrm>
            <a:prstGeom prst="line">
              <a:avLst/>
            </a:prstGeom>
            <a:ln w="19050">
              <a:solidFill>
                <a:srgbClr val="FFC000"/>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9F49009A-10FE-A246-8FB7-24F03D9601B3}"/>
                </a:ext>
              </a:extLst>
            </p:cNvPr>
            <p:cNvGrpSpPr/>
            <p:nvPr/>
          </p:nvGrpSpPr>
          <p:grpSpPr>
            <a:xfrm>
              <a:off x="9432998" y="5031776"/>
              <a:ext cx="655646" cy="468711"/>
              <a:chOff x="9144771" y="5019969"/>
              <a:chExt cx="655646" cy="468711"/>
            </a:xfrm>
          </p:grpSpPr>
          <p:sp>
            <p:nvSpPr>
              <p:cNvPr id="10" name="Rounded Rectangle 9">
                <a:extLst>
                  <a:ext uri="{FF2B5EF4-FFF2-40B4-BE49-F238E27FC236}">
                    <a16:creationId xmlns:a16="http://schemas.microsoft.com/office/drawing/2014/main" id="{9407C956-C668-9C40-BE00-896FB2EA6D78}"/>
                  </a:ext>
                </a:extLst>
              </p:cNvPr>
              <p:cNvSpPr/>
              <p:nvPr/>
            </p:nvSpPr>
            <p:spPr>
              <a:xfrm>
                <a:off x="9144771" y="5019969"/>
                <a:ext cx="655646" cy="468711"/>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latin typeface="Avenir Next LT Pro Medium Conde" panose="020B0606020202020204" pitchFamily="34" charset="77"/>
                </a:endParaRPr>
              </a:p>
            </p:txBody>
          </p:sp>
          <p:sp>
            <p:nvSpPr>
              <p:cNvPr id="11" name="TextBox 10">
                <a:extLst>
                  <a:ext uri="{FF2B5EF4-FFF2-40B4-BE49-F238E27FC236}">
                    <a16:creationId xmlns:a16="http://schemas.microsoft.com/office/drawing/2014/main" id="{0AA0A038-0C68-2542-968D-F9C232E92EA3}"/>
                  </a:ext>
                </a:extLst>
              </p:cNvPr>
              <p:cNvSpPr txBox="1"/>
              <p:nvPr/>
            </p:nvSpPr>
            <p:spPr>
              <a:xfrm>
                <a:off x="9338166" y="5087740"/>
                <a:ext cx="268856" cy="319042"/>
              </a:xfrm>
              <a:prstGeom prst="rect">
                <a:avLst/>
              </a:prstGeom>
              <a:noFill/>
            </p:spPr>
            <p:txBody>
              <a:bodyPr wrap="none" rtlCol="0">
                <a:spAutoFit/>
              </a:bodyPr>
              <a:lstStyle/>
              <a:p>
                <a:r>
                  <a:rPr lang="en-US" sz="2000" dirty="0">
                    <a:latin typeface="Avenir Next LT Pro Medium Conde" panose="020B0606020202020204" pitchFamily="34" charset="77"/>
                  </a:rPr>
                  <a:t>I</a:t>
                </a:r>
                <a:r>
                  <a:rPr lang="en-US" sz="2000" baseline="-25000" dirty="0">
                    <a:latin typeface="Avenir Next LT Pro Medium Conde" panose="020B0606020202020204" pitchFamily="34" charset="77"/>
                  </a:rPr>
                  <a:t>2</a:t>
                </a:r>
              </a:p>
            </p:txBody>
          </p:sp>
        </p:grpSp>
      </p:grpSp>
      <p:grpSp>
        <p:nvGrpSpPr>
          <p:cNvPr id="12" name="Group 11">
            <a:extLst>
              <a:ext uri="{FF2B5EF4-FFF2-40B4-BE49-F238E27FC236}">
                <a16:creationId xmlns:a16="http://schemas.microsoft.com/office/drawing/2014/main" id="{DEF03F03-1B1B-2C4B-B8A7-6BCAE16FC98D}"/>
              </a:ext>
            </a:extLst>
          </p:cNvPr>
          <p:cNvGrpSpPr/>
          <p:nvPr/>
        </p:nvGrpSpPr>
        <p:grpSpPr>
          <a:xfrm>
            <a:off x="8764222" y="128149"/>
            <a:ext cx="1587367" cy="5851916"/>
            <a:chOff x="10518174" y="435507"/>
            <a:chExt cx="897515" cy="5660703"/>
          </a:xfrm>
        </p:grpSpPr>
        <p:pic>
          <p:nvPicPr>
            <p:cNvPr id="13" name="Picture 12">
              <a:extLst>
                <a:ext uri="{FF2B5EF4-FFF2-40B4-BE49-F238E27FC236}">
                  <a16:creationId xmlns:a16="http://schemas.microsoft.com/office/drawing/2014/main" id="{150B9FAB-EEBD-374F-B5C0-759AEECDF968}"/>
                </a:ext>
              </a:extLst>
            </p:cNvPr>
            <p:cNvPicPr>
              <a:picLocks noChangeAspect="1"/>
            </p:cNvPicPr>
            <p:nvPr/>
          </p:nvPicPr>
          <p:blipFill>
            <a:blip r:embed="rId2"/>
            <a:stretch>
              <a:fillRect/>
            </a:stretch>
          </p:blipFill>
          <p:spPr>
            <a:xfrm>
              <a:off x="10749484" y="435507"/>
              <a:ext cx="457475" cy="4546600"/>
            </a:xfrm>
            <a:prstGeom prst="rect">
              <a:avLst/>
            </a:prstGeom>
            <a:effectLst>
              <a:outerShdw blurRad="50800" dist="38100" dir="2700000" algn="tl" rotWithShape="0">
                <a:prstClr val="black">
                  <a:alpha val="40000"/>
                </a:prstClr>
              </a:outerShdw>
            </a:effectLst>
          </p:spPr>
        </p:pic>
        <p:pic>
          <p:nvPicPr>
            <p:cNvPr id="14" name="Picture 13">
              <a:extLst>
                <a:ext uri="{FF2B5EF4-FFF2-40B4-BE49-F238E27FC236}">
                  <a16:creationId xmlns:a16="http://schemas.microsoft.com/office/drawing/2014/main" id="{8E6B318E-0792-454A-8499-904389F8895D}"/>
                </a:ext>
              </a:extLst>
            </p:cNvPr>
            <p:cNvPicPr>
              <a:picLocks noChangeAspect="1"/>
            </p:cNvPicPr>
            <p:nvPr/>
          </p:nvPicPr>
          <p:blipFill>
            <a:blip r:embed="rId3"/>
            <a:stretch>
              <a:fillRect/>
            </a:stretch>
          </p:blipFill>
          <p:spPr>
            <a:xfrm>
              <a:off x="10518174" y="4982107"/>
              <a:ext cx="897515" cy="1114103"/>
            </a:xfrm>
            <a:prstGeom prst="rect">
              <a:avLst/>
            </a:prstGeom>
          </p:spPr>
        </p:pic>
      </p:grpSp>
      <p:sp>
        <p:nvSpPr>
          <p:cNvPr id="15" name="Rectangle 14">
            <a:extLst>
              <a:ext uri="{FF2B5EF4-FFF2-40B4-BE49-F238E27FC236}">
                <a16:creationId xmlns:a16="http://schemas.microsoft.com/office/drawing/2014/main" id="{9DA08A64-FBEA-DD41-B931-158197BE2DC2}"/>
              </a:ext>
            </a:extLst>
          </p:cNvPr>
          <p:cNvSpPr/>
          <p:nvPr/>
        </p:nvSpPr>
        <p:spPr>
          <a:xfrm>
            <a:off x="535577" y="4700181"/>
            <a:ext cx="6134005" cy="400110"/>
          </a:xfrm>
          <a:prstGeom prst="rect">
            <a:avLst/>
          </a:prstGeom>
        </p:spPr>
        <p:txBody>
          <a:bodyPr wrap="square">
            <a:spAutoFit/>
          </a:bodyPr>
          <a:lstStyle/>
          <a:p>
            <a:r>
              <a:rPr lang="en-US" sz="2000" dirty="0">
                <a:solidFill>
                  <a:srgbClr val="FF0000"/>
                </a:solidFill>
                <a:latin typeface="Avenir Next LT Pro Medium Conde" panose="020B0606020202020204" pitchFamily="34" charset="77"/>
                <a:ea typeface="Calibri" panose="020F0502020204030204" pitchFamily="34" charset="0"/>
                <a:cs typeface="Times New Roman" panose="02020603050405020304" pitchFamily="18" charset="0"/>
              </a:rPr>
              <a:t> I</a:t>
            </a:r>
            <a:r>
              <a:rPr lang="en-US" sz="2000" baseline="-25000" dirty="0">
                <a:solidFill>
                  <a:srgbClr val="FF0000"/>
                </a:solidFill>
                <a:latin typeface="Avenir Next LT Pro Medium Conde" panose="020B0606020202020204" pitchFamily="34" charset="77"/>
                <a:ea typeface="Calibri" panose="020F0502020204030204" pitchFamily="34" charset="0"/>
                <a:cs typeface="Times New Roman" panose="02020603050405020304" pitchFamily="18" charset="0"/>
              </a:rPr>
              <a:t>2</a:t>
            </a:r>
            <a:r>
              <a:rPr lang="en-US" sz="2000" dirty="0">
                <a:solidFill>
                  <a:srgbClr val="FF0000"/>
                </a:solidFill>
                <a:latin typeface="Avenir Next LT Pro Medium Conde" panose="020B0606020202020204" pitchFamily="34" charset="77"/>
                <a:ea typeface="Calibri" panose="020F0502020204030204" pitchFamily="34" charset="0"/>
                <a:cs typeface="Times New Roman" panose="02020603050405020304" pitchFamily="18" charset="0"/>
              </a:rPr>
              <a:t>  + 2 Na</a:t>
            </a:r>
            <a:r>
              <a:rPr lang="en-US" sz="2000" baseline="-25000" dirty="0">
                <a:solidFill>
                  <a:srgbClr val="FF0000"/>
                </a:solidFill>
                <a:latin typeface="Avenir Next LT Pro Medium Conde" panose="020B0606020202020204" pitchFamily="34" charset="77"/>
                <a:ea typeface="Calibri" panose="020F0502020204030204" pitchFamily="34" charset="0"/>
                <a:cs typeface="Times New Roman" panose="02020603050405020304" pitchFamily="18" charset="0"/>
              </a:rPr>
              <a:t>2</a:t>
            </a:r>
            <a:r>
              <a:rPr lang="en-US" sz="2000" dirty="0">
                <a:solidFill>
                  <a:srgbClr val="FF0000"/>
                </a:solidFill>
                <a:latin typeface="Avenir Next LT Pro Medium Conde" panose="020B0606020202020204" pitchFamily="34" charset="77"/>
                <a:ea typeface="Calibri" panose="020F0502020204030204" pitchFamily="34" charset="0"/>
                <a:cs typeface="Times New Roman" panose="02020603050405020304" pitchFamily="18" charset="0"/>
              </a:rPr>
              <a:t>S</a:t>
            </a:r>
            <a:r>
              <a:rPr lang="en-US" sz="2000" baseline="-25000" dirty="0">
                <a:solidFill>
                  <a:srgbClr val="FF0000"/>
                </a:solidFill>
                <a:latin typeface="Avenir Next LT Pro Medium Conde" panose="020B0606020202020204" pitchFamily="34" charset="77"/>
                <a:ea typeface="Calibri" panose="020F0502020204030204" pitchFamily="34" charset="0"/>
                <a:cs typeface="Times New Roman" panose="02020603050405020304" pitchFamily="18" charset="0"/>
              </a:rPr>
              <a:t>2</a:t>
            </a:r>
            <a:r>
              <a:rPr lang="en-US" sz="2000" dirty="0">
                <a:solidFill>
                  <a:srgbClr val="FF0000"/>
                </a:solidFill>
                <a:latin typeface="Avenir Next LT Pro Medium Conde" panose="020B0606020202020204" pitchFamily="34" charset="77"/>
                <a:ea typeface="Calibri" panose="020F0502020204030204" pitchFamily="34" charset="0"/>
                <a:cs typeface="Times New Roman" panose="02020603050405020304" pitchFamily="18" charset="0"/>
              </a:rPr>
              <a:t>O</a:t>
            </a:r>
            <a:r>
              <a:rPr lang="en-US" sz="2000" baseline="-25000" dirty="0">
                <a:solidFill>
                  <a:srgbClr val="FF0000"/>
                </a:solidFill>
                <a:latin typeface="Avenir Next LT Pro Medium Conde" panose="020B0606020202020204" pitchFamily="34" charset="77"/>
                <a:ea typeface="Calibri" panose="020F0502020204030204" pitchFamily="34" charset="0"/>
                <a:cs typeface="Times New Roman" panose="02020603050405020304" pitchFamily="18" charset="0"/>
              </a:rPr>
              <a:t>3</a:t>
            </a:r>
            <a:r>
              <a:rPr lang="en-US" sz="2000" dirty="0">
                <a:solidFill>
                  <a:srgbClr val="FF0000"/>
                </a:solidFill>
                <a:latin typeface="Avenir Next LT Pro Medium Conde" panose="020B0606020202020204" pitchFamily="34" charset="77"/>
                <a:ea typeface="Calibri" panose="020F0502020204030204" pitchFamily="34" charset="0"/>
                <a:cs typeface="Times New Roman" panose="02020603050405020304" pitchFamily="18" charset="0"/>
              </a:rPr>
              <a:t>  -------------- &gt;  2  </a:t>
            </a:r>
            <a:r>
              <a:rPr lang="en-US" sz="2000" dirty="0" err="1">
                <a:solidFill>
                  <a:srgbClr val="FF0000"/>
                </a:solidFill>
                <a:latin typeface="Avenir Next LT Pro Medium Conde" panose="020B0606020202020204" pitchFamily="34" charset="77"/>
                <a:ea typeface="Calibri" panose="020F0502020204030204" pitchFamily="34" charset="0"/>
                <a:cs typeface="Times New Roman" panose="02020603050405020304" pitchFamily="18" charset="0"/>
              </a:rPr>
              <a:t>NaI</a:t>
            </a:r>
            <a:r>
              <a:rPr lang="en-US" sz="2000" dirty="0">
                <a:solidFill>
                  <a:srgbClr val="FF0000"/>
                </a:solidFill>
                <a:latin typeface="Avenir Next LT Pro Medium Conde" panose="020B0606020202020204" pitchFamily="34" charset="77"/>
                <a:ea typeface="Calibri" panose="020F0502020204030204" pitchFamily="34" charset="0"/>
                <a:cs typeface="Times New Roman" panose="02020603050405020304" pitchFamily="18" charset="0"/>
              </a:rPr>
              <a:t>  + Na</a:t>
            </a:r>
            <a:r>
              <a:rPr lang="en-US" sz="2000" baseline="-25000" dirty="0">
                <a:solidFill>
                  <a:srgbClr val="FF0000"/>
                </a:solidFill>
                <a:latin typeface="Avenir Next LT Pro Medium Conde" panose="020B0606020202020204" pitchFamily="34" charset="77"/>
                <a:ea typeface="Calibri" panose="020F0502020204030204" pitchFamily="34" charset="0"/>
                <a:cs typeface="Times New Roman" panose="02020603050405020304" pitchFamily="18" charset="0"/>
              </a:rPr>
              <a:t>2 </a:t>
            </a:r>
            <a:r>
              <a:rPr lang="en-US" sz="2000">
                <a:solidFill>
                  <a:srgbClr val="FF0000"/>
                </a:solidFill>
                <a:latin typeface="Avenir Next LT Pro Medium Conde" panose="020B0606020202020204" pitchFamily="34" charset="77"/>
                <a:ea typeface="Calibri" panose="020F0502020204030204" pitchFamily="34" charset="0"/>
                <a:cs typeface="Times New Roman" panose="02020603050405020304" pitchFamily="18" charset="0"/>
              </a:rPr>
              <a:t>S</a:t>
            </a:r>
            <a:r>
              <a:rPr lang="en-US" sz="2000" baseline="-25000">
                <a:solidFill>
                  <a:srgbClr val="FF0000"/>
                </a:solidFill>
                <a:latin typeface="Avenir Next LT Pro Medium Conde" panose="020B0606020202020204" pitchFamily="34" charset="77"/>
                <a:ea typeface="Calibri" panose="020F0502020204030204" pitchFamily="34" charset="0"/>
                <a:cs typeface="Times New Roman" panose="02020603050405020304" pitchFamily="18" charset="0"/>
              </a:rPr>
              <a:t>4 </a:t>
            </a:r>
            <a:r>
              <a:rPr lang="en-US" sz="2000">
                <a:solidFill>
                  <a:srgbClr val="FF0000"/>
                </a:solidFill>
                <a:latin typeface="Avenir Next LT Pro Medium Conde" panose="020B0606020202020204" pitchFamily="34" charset="77"/>
                <a:ea typeface="Calibri" panose="020F0502020204030204" pitchFamily="34" charset="0"/>
                <a:cs typeface="Times New Roman" panose="02020603050405020304" pitchFamily="18" charset="0"/>
              </a:rPr>
              <a:t>O</a:t>
            </a:r>
            <a:r>
              <a:rPr lang="en-US" sz="2000" baseline="-25000">
                <a:solidFill>
                  <a:srgbClr val="FF0000"/>
                </a:solidFill>
                <a:latin typeface="Avenir Next LT Pro Medium Conde" panose="020B0606020202020204" pitchFamily="34" charset="77"/>
                <a:ea typeface="Calibri" panose="020F0502020204030204" pitchFamily="34" charset="0"/>
                <a:cs typeface="Times New Roman" panose="02020603050405020304" pitchFamily="18" charset="0"/>
              </a:rPr>
              <a:t>8</a:t>
            </a:r>
            <a:endParaRPr lang="en-US" sz="2000" dirty="0">
              <a:solidFill>
                <a:srgbClr val="FF0000"/>
              </a:solidFill>
            </a:endParaRPr>
          </a:p>
        </p:txBody>
      </p:sp>
      <p:sp>
        <p:nvSpPr>
          <p:cNvPr id="16" name="Rectangle 15">
            <a:extLst>
              <a:ext uri="{FF2B5EF4-FFF2-40B4-BE49-F238E27FC236}">
                <a16:creationId xmlns:a16="http://schemas.microsoft.com/office/drawing/2014/main" id="{8E855EB5-23D5-B449-BC67-8E4AF6B1A209}"/>
              </a:ext>
            </a:extLst>
          </p:cNvPr>
          <p:cNvSpPr/>
          <p:nvPr/>
        </p:nvSpPr>
        <p:spPr>
          <a:xfrm>
            <a:off x="5120641" y="5267718"/>
            <a:ext cx="1319348" cy="646331"/>
          </a:xfrm>
          <a:prstGeom prst="rect">
            <a:avLst/>
          </a:prstGeom>
        </p:spPr>
        <p:txBody>
          <a:bodyPr wrap="square">
            <a:spAutoFit/>
          </a:bodyPr>
          <a:lstStyle/>
          <a:p>
            <a:r>
              <a:rPr lang="en-US" dirty="0">
                <a:solidFill>
                  <a:srgbClr val="0F24FD"/>
                </a:solidFill>
                <a:latin typeface="Avenir Next LT Pro Medium Conde" panose="020B0606020202020204" pitchFamily="34" charset="77"/>
              </a:rPr>
              <a:t>Sodium </a:t>
            </a:r>
          </a:p>
          <a:p>
            <a:r>
              <a:rPr lang="en-US" dirty="0">
                <a:solidFill>
                  <a:srgbClr val="0F24FD"/>
                </a:solidFill>
                <a:latin typeface="Avenir Next LT Pro Medium Conde" panose="020B0606020202020204" pitchFamily="34" charset="77"/>
              </a:rPr>
              <a:t>dithionite</a:t>
            </a:r>
          </a:p>
        </p:txBody>
      </p:sp>
      <p:sp>
        <p:nvSpPr>
          <p:cNvPr id="17" name="TextBox 16">
            <a:extLst>
              <a:ext uri="{FF2B5EF4-FFF2-40B4-BE49-F238E27FC236}">
                <a16:creationId xmlns:a16="http://schemas.microsoft.com/office/drawing/2014/main" id="{CAA09FCD-6652-3E4C-9E1A-1487A54894FA}"/>
              </a:ext>
            </a:extLst>
          </p:cNvPr>
          <p:cNvSpPr txBox="1"/>
          <p:nvPr/>
        </p:nvSpPr>
        <p:spPr>
          <a:xfrm>
            <a:off x="3670664" y="5100291"/>
            <a:ext cx="1005840" cy="646331"/>
          </a:xfrm>
          <a:prstGeom prst="rect">
            <a:avLst/>
          </a:prstGeom>
          <a:noFill/>
        </p:spPr>
        <p:txBody>
          <a:bodyPr wrap="square" rtlCol="0">
            <a:spAutoFit/>
          </a:bodyPr>
          <a:lstStyle/>
          <a:p>
            <a:r>
              <a:rPr lang="en-US" dirty="0">
                <a:solidFill>
                  <a:srgbClr val="0F24FD"/>
                </a:solidFill>
                <a:latin typeface="Avenir Next LT Pro Medium Conde" panose="020B0606020202020204" pitchFamily="34" charset="77"/>
              </a:rPr>
              <a:t>Sodium</a:t>
            </a:r>
          </a:p>
          <a:p>
            <a:r>
              <a:rPr lang="en-US" dirty="0">
                <a:solidFill>
                  <a:srgbClr val="0F24FD"/>
                </a:solidFill>
                <a:latin typeface="Avenir Next LT Pro Medium Conde" panose="020B0606020202020204" pitchFamily="34" charset="77"/>
              </a:rPr>
              <a:t> Iodide</a:t>
            </a:r>
          </a:p>
        </p:txBody>
      </p:sp>
      <p:sp>
        <p:nvSpPr>
          <p:cNvPr id="18" name="TextBox 17">
            <a:extLst>
              <a:ext uri="{FF2B5EF4-FFF2-40B4-BE49-F238E27FC236}">
                <a16:creationId xmlns:a16="http://schemas.microsoft.com/office/drawing/2014/main" id="{ED1E5A2E-6425-B444-B84C-E2303634A24E}"/>
              </a:ext>
            </a:extLst>
          </p:cNvPr>
          <p:cNvSpPr txBox="1"/>
          <p:nvPr/>
        </p:nvSpPr>
        <p:spPr>
          <a:xfrm>
            <a:off x="10610747" y="5333734"/>
            <a:ext cx="1300484" cy="646331"/>
          </a:xfrm>
          <a:prstGeom prst="rect">
            <a:avLst/>
          </a:prstGeom>
          <a:noFill/>
        </p:spPr>
        <p:txBody>
          <a:bodyPr wrap="none" rtlCol="0">
            <a:spAutoFit/>
          </a:bodyPr>
          <a:lstStyle/>
          <a:p>
            <a:r>
              <a:rPr lang="en-US" dirty="0">
                <a:solidFill>
                  <a:srgbClr val="FF0000"/>
                </a:solidFill>
              </a:rPr>
              <a:t>Starch as</a:t>
            </a:r>
          </a:p>
          <a:p>
            <a:r>
              <a:rPr lang="en-US" dirty="0">
                <a:solidFill>
                  <a:srgbClr val="FF0000"/>
                </a:solidFill>
              </a:rPr>
              <a:t>an indicator</a:t>
            </a:r>
          </a:p>
        </p:txBody>
      </p:sp>
    </p:spTree>
    <p:extLst>
      <p:ext uri="{BB962C8B-B14F-4D97-AF65-F5344CB8AC3E}">
        <p14:creationId xmlns:p14="http://schemas.microsoft.com/office/powerpoint/2010/main" val="2883331602"/>
      </p:ext>
    </p:extLst>
  </p:cSld>
  <p:clrMapOvr>
    <a:masterClrMapping/>
  </p:clrMapOvr>
  <p:transition spd="slow">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p:cTn id="13" dur="500" fill="hold"/>
                                        <p:tgtEl>
                                          <p:spTgt spid="7"/>
                                        </p:tgtEl>
                                        <p:attrNameLst>
                                          <p:attrName>ppt_w</p:attrName>
                                        </p:attrNameLst>
                                      </p:cBhvr>
                                      <p:tavLst>
                                        <p:tav tm="0">
                                          <p:val>
                                            <p:fltVal val="0"/>
                                          </p:val>
                                        </p:tav>
                                        <p:tav tm="100000">
                                          <p:val>
                                            <p:strVal val="#ppt_w"/>
                                          </p:val>
                                        </p:tav>
                                      </p:tavLst>
                                    </p:anim>
                                    <p:anim calcmode="lin" valueType="num">
                                      <p:cBhvr>
                                        <p:cTn id="14" dur="500" fill="hold"/>
                                        <p:tgtEl>
                                          <p:spTgt spid="7"/>
                                        </p:tgtEl>
                                        <p:attrNameLst>
                                          <p:attrName>ppt_h</p:attrName>
                                        </p:attrNameLst>
                                      </p:cBhvr>
                                      <p:tavLst>
                                        <p:tav tm="0">
                                          <p:val>
                                            <p:fltVal val="0"/>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23" presetClass="entr" presetSubtype="16"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p:cTn id="19" dur="500" fill="hold"/>
                                        <p:tgtEl>
                                          <p:spTgt spid="2"/>
                                        </p:tgtEl>
                                        <p:attrNameLst>
                                          <p:attrName>ppt_w</p:attrName>
                                        </p:attrNameLst>
                                      </p:cBhvr>
                                      <p:tavLst>
                                        <p:tav tm="0">
                                          <p:val>
                                            <p:fltVal val="0"/>
                                          </p:val>
                                        </p:tav>
                                        <p:tav tm="100000">
                                          <p:val>
                                            <p:strVal val="#ppt_w"/>
                                          </p:val>
                                        </p:tav>
                                      </p:tavLst>
                                    </p:anim>
                                    <p:anim calcmode="lin" valueType="num">
                                      <p:cBhvr>
                                        <p:cTn id="20" dur="500" fill="hold"/>
                                        <p:tgtEl>
                                          <p:spTgt spid="2"/>
                                        </p:tgtEl>
                                        <p:attrNameLst>
                                          <p:attrName>ppt_h</p:attrName>
                                        </p:attrNameLst>
                                      </p:cBhvr>
                                      <p:tavLst>
                                        <p:tav tm="0">
                                          <p:val>
                                            <p:fltVal val="0"/>
                                          </p:val>
                                        </p:tav>
                                        <p:tav tm="100000">
                                          <p:val>
                                            <p:strVal val="#ppt_h"/>
                                          </p:val>
                                        </p:tav>
                                      </p:tavLst>
                                    </p:anim>
                                  </p:childTnLst>
                                </p:cTn>
                              </p:par>
                            </p:childTnLst>
                          </p:cTn>
                        </p:par>
                      </p:childTnLst>
                    </p:cTn>
                  </p:par>
                  <p:par>
                    <p:cTn id="21" fill="hold">
                      <p:stCondLst>
                        <p:cond delay="indefinite"/>
                      </p:stCondLst>
                      <p:childTnLst>
                        <p:par>
                          <p:cTn id="22" fill="hold">
                            <p:stCondLst>
                              <p:cond delay="0"/>
                            </p:stCondLst>
                            <p:childTnLst>
                              <p:par>
                                <p:cTn id="23" presetID="53" presetClass="entr" presetSubtype="16" fill="hold" nodeType="clickEffect">
                                  <p:stCondLst>
                                    <p:cond delay="0"/>
                                  </p:stCondLst>
                                  <p:childTnLst>
                                    <p:set>
                                      <p:cBhvr>
                                        <p:cTn id="24" dur="1" fill="hold">
                                          <p:stCondLst>
                                            <p:cond delay="0"/>
                                          </p:stCondLst>
                                        </p:cTn>
                                        <p:tgtEl>
                                          <p:spTgt spid="2"/>
                                        </p:tgtEl>
                                        <p:attrNameLst>
                                          <p:attrName>style.visibility</p:attrName>
                                        </p:attrNameLst>
                                      </p:cBhvr>
                                      <p:to>
                                        <p:strVal val="visible"/>
                                      </p:to>
                                    </p:set>
                                    <p:anim calcmode="lin" valueType="num">
                                      <p:cBhvr>
                                        <p:cTn id="25" dur="500" fill="hold"/>
                                        <p:tgtEl>
                                          <p:spTgt spid="2"/>
                                        </p:tgtEl>
                                        <p:attrNameLst>
                                          <p:attrName>ppt_w</p:attrName>
                                        </p:attrNameLst>
                                      </p:cBhvr>
                                      <p:tavLst>
                                        <p:tav tm="0">
                                          <p:val>
                                            <p:fltVal val="0"/>
                                          </p:val>
                                        </p:tav>
                                        <p:tav tm="100000">
                                          <p:val>
                                            <p:strVal val="#ppt_w"/>
                                          </p:val>
                                        </p:tav>
                                      </p:tavLst>
                                    </p:anim>
                                    <p:anim calcmode="lin" valueType="num">
                                      <p:cBhvr>
                                        <p:cTn id="26" dur="500" fill="hold"/>
                                        <p:tgtEl>
                                          <p:spTgt spid="2"/>
                                        </p:tgtEl>
                                        <p:attrNameLst>
                                          <p:attrName>ppt_h</p:attrName>
                                        </p:attrNameLst>
                                      </p:cBhvr>
                                      <p:tavLst>
                                        <p:tav tm="0">
                                          <p:val>
                                            <p:fltVal val="0"/>
                                          </p:val>
                                        </p:tav>
                                        <p:tav tm="100000">
                                          <p:val>
                                            <p:strVal val="#ppt_h"/>
                                          </p:val>
                                        </p:tav>
                                      </p:tavLst>
                                    </p:anim>
                                    <p:animEffect transition="in" filter="fade">
                                      <p:cBhvr>
                                        <p:cTn id="27" dur="500"/>
                                        <p:tgtEl>
                                          <p:spTgt spid="2"/>
                                        </p:tgtEl>
                                      </p:cBhvr>
                                    </p:animEffect>
                                  </p:childTnLst>
                                </p:cTn>
                              </p:par>
                              <p:par>
                                <p:cTn id="28" presetID="53" presetClass="entr" presetSubtype="16" fill="hold" nodeType="withEffect">
                                  <p:stCondLst>
                                    <p:cond delay="0"/>
                                  </p:stCondLst>
                                  <p:childTnLst>
                                    <p:set>
                                      <p:cBhvr>
                                        <p:cTn id="29" dur="1" fill="hold">
                                          <p:stCondLst>
                                            <p:cond delay="0"/>
                                          </p:stCondLst>
                                        </p:cTn>
                                        <p:tgtEl>
                                          <p:spTgt spid="7"/>
                                        </p:tgtEl>
                                        <p:attrNameLst>
                                          <p:attrName>style.visibility</p:attrName>
                                        </p:attrNameLst>
                                      </p:cBhvr>
                                      <p:to>
                                        <p:strVal val="visible"/>
                                      </p:to>
                                    </p:set>
                                    <p:anim calcmode="lin" valueType="num">
                                      <p:cBhvr>
                                        <p:cTn id="30" dur="500" fill="hold"/>
                                        <p:tgtEl>
                                          <p:spTgt spid="7"/>
                                        </p:tgtEl>
                                        <p:attrNameLst>
                                          <p:attrName>ppt_w</p:attrName>
                                        </p:attrNameLst>
                                      </p:cBhvr>
                                      <p:tavLst>
                                        <p:tav tm="0">
                                          <p:val>
                                            <p:fltVal val="0"/>
                                          </p:val>
                                        </p:tav>
                                        <p:tav tm="100000">
                                          <p:val>
                                            <p:strVal val="#ppt_w"/>
                                          </p:val>
                                        </p:tav>
                                      </p:tavLst>
                                    </p:anim>
                                    <p:anim calcmode="lin" valueType="num">
                                      <p:cBhvr>
                                        <p:cTn id="31" dur="500" fill="hold"/>
                                        <p:tgtEl>
                                          <p:spTgt spid="7"/>
                                        </p:tgtEl>
                                        <p:attrNameLst>
                                          <p:attrName>ppt_h</p:attrName>
                                        </p:attrNameLst>
                                      </p:cBhvr>
                                      <p:tavLst>
                                        <p:tav tm="0">
                                          <p:val>
                                            <p:fltVal val="0"/>
                                          </p:val>
                                        </p:tav>
                                        <p:tav tm="100000">
                                          <p:val>
                                            <p:strVal val="#ppt_h"/>
                                          </p:val>
                                        </p:tav>
                                      </p:tavLst>
                                    </p:anim>
                                    <p:animEffect transition="in" filter="fade">
                                      <p:cBhvr>
                                        <p:cTn id="32" dur="500"/>
                                        <p:tgtEl>
                                          <p:spTgt spid="7"/>
                                        </p:tgtEl>
                                      </p:cBhvr>
                                    </p:animEffect>
                                  </p:childTnLst>
                                </p:cTn>
                              </p:par>
                              <p:par>
                                <p:cTn id="33" presetID="53" presetClass="entr" presetSubtype="16" fill="hold" nodeType="withEffect">
                                  <p:stCondLst>
                                    <p:cond delay="0"/>
                                  </p:stCondLst>
                                  <p:childTnLst>
                                    <p:set>
                                      <p:cBhvr>
                                        <p:cTn id="34" dur="1" fill="hold">
                                          <p:stCondLst>
                                            <p:cond delay="0"/>
                                          </p:stCondLst>
                                        </p:cTn>
                                        <p:tgtEl>
                                          <p:spTgt spid="12"/>
                                        </p:tgtEl>
                                        <p:attrNameLst>
                                          <p:attrName>style.visibility</p:attrName>
                                        </p:attrNameLst>
                                      </p:cBhvr>
                                      <p:to>
                                        <p:strVal val="visible"/>
                                      </p:to>
                                    </p:set>
                                    <p:anim calcmode="lin" valueType="num">
                                      <p:cBhvr>
                                        <p:cTn id="35" dur="500" fill="hold"/>
                                        <p:tgtEl>
                                          <p:spTgt spid="12"/>
                                        </p:tgtEl>
                                        <p:attrNameLst>
                                          <p:attrName>ppt_w</p:attrName>
                                        </p:attrNameLst>
                                      </p:cBhvr>
                                      <p:tavLst>
                                        <p:tav tm="0">
                                          <p:val>
                                            <p:fltVal val="0"/>
                                          </p:val>
                                        </p:tav>
                                        <p:tav tm="100000">
                                          <p:val>
                                            <p:strVal val="#ppt_w"/>
                                          </p:val>
                                        </p:tav>
                                      </p:tavLst>
                                    </p:anim>
                                    <p:anim calcmode="lin" valueType="num">
                                      <p:cBhvr>
                                        <p:cTn id="36" dur="500" fill="hold"/>
                                        <p:tgtEl>
                                          <p:spTgt spid="12"/>
                                        </p:tgtEl>
                                        <p:attrNameLst>
                                          <p:attrName>ppt_h</p:attrName>
                                        </p:attrNameLst>
                                      </p:cBhvr>
                                      <p:tavLst>
                                        <p:tav tm="0">
                                          <p:val>
                                            <p:fltVal val="0"/>
                                          </p:val>
                                        </p:tav>
                                        <p:tav tm="100000">
                                          <p:val>
                                            <p:strVal val="#ppt_h"/>
                                          </p:val>
                                        </p:tav>
                                      </p:tavLst>
                                    </p:anim>
                                    <p:animEffect transition="in" filter="fade">
                                      <p:cBhvr>
                                        <p:cTn id="37" dur="500"/>
                                        <p:tgtEl>
                                          <p:spTgt spid="12"/>
                                        </p:tgtEl>
                                      </p:cBhvr>
                                    </p:animEffect>
                                  </p:childTnLst>
                                </p:cTn>
                              </p:par>
                              <p:par>
                                <p:cTn id="38" presetID="53" presetClass="entr" presetSubtype="16" fill="hold" grpId="0" nodeType="withEffect">
                                  <p:stCondLst>
                                    <p:cond delay="0"/>
                                  </p:stCondLst>
                                  <p:childTnLst>
                                    <p:set>
                                      <p:cBhvr>
                                        <p:cTn id="39" dur="1" fill="hold">
                                          <p:stCondLst>
                                            <p:cond delay="0"/>
                                          </p:stCondLst>
                                        </p:cTn>
                                        <p:tgtEl>
                                          <p:spTgt spid="15"/>
                                        </p:tgtEl>
                                        <p:attrNameLst>
                                          <p:attrName>style.visibility</p:attrName>
                                        </p:attrNameLst>
                                      </p:cBhvr>
                                      <p:to>
                                        <p:strVal val="visible"/>
                                      </p:to>
                                    </p:set>
                                    <p:anim calcmode="lin" valueType="num">
                                      <p:cBhvr>
                                        <p:cTn id="40" dur="500" fill="hold"/>
                                        <p:tgtEl>
                                          <p:spTgt spid="15"/>
                                        </p:tgtEl>
                                        <p:attrNameLst>
                                          <p:attrName>ppt_w</p:attrName>
                                        </p:attrNameLst>
                                      </p:cBhvr>
                                      <p:tavLst>
                                        <p:tav tm="0">
                                          <p:val>
                                            <p:fltVal val="0"/>
                                          </p:val>
                                        </p:tav>
                                        <p:tav tm="100000">
                                          <p:val>
                                            <p:strVal val="#ppt_w"/>
                                          </p:val>
                                        </p:tav>
                                      </p:tavLst>
                                    </p:anim>
                                    <p:anim calcmode="lin" valueType="num">
                                      <p:cBhvr>
                                        <p:cTn id="41" dur="500" fill="hold"/>
                                        <p:tgtEl>
                                          <p:spTgt spid="15"/>
                                        </p:tgtEl>
                                        <p:attrNameLst>
                                          <p:attrName>ppt_h</p:attrName>
                                        </p:attrNameLst>
                                      </p:cBhvr>
                                      <p:tavLst>
                                        <p:tav tm="0">
                                          <p:val>
                                            <p:fltVal val="0"/>
                                          </p:val>
                                        </p:tav>
                                        <p:tav tm="100000">
                                          <p:val>
                                            <p:strVal val="#ppt_h"/>
                                          </p:val>
                                        </p:tav>
                                      </p:tavLst>
                                    </p:anim>
                                    <p:animEffect transition="in" filter="fade">
                                      <p:cBhvr>
                                        <p:cTn id="42" dur="500"/>
                                        <p:tgtEl>
                                          <p:spTgt spid="15"/>
                                        </p:tgtEl>
                                      </p:cBhvr>
                                    </p:animEffect>
                                  </p:childTnLst>
                                </p:cTn>
                              </p:par>
                              <p:par>
                                <p:cTn id="43" presetID="53" presetClass="entr" presetSubtype="16" fill="hold" grpId="0" nodeType="withEffect">
                                  <p:stCondLst>
                                    <p:cond delay="0"/>
                                  </p:stCondLst>
                                  <p:childTnLst>
                                    <p:set>
                                      <p:cBhvr>
                                        <p:cTn id="44" dur="1" fill="hold">
                                          <p:stCondLst>
                                            <p:cond delay="0"/>
                                          </p:stCondLst>
                                        </p:cTn>
                                        <p:tgtEl>
                                          <p:spTgt spid="16"/>
                                        </p:tgtEl>
                                        <p:attrNameLst>
                                          <p:attrName>style.visibility</p:attrName>
                                        </p:attrNameLst>
                                      </p:cBhvr>
                                      <p:to>
                                        <p:strVal val="visible"/>
                                      </p:to>
                                    </p:set>
                                    <p:anim calcmode="lin" valueType="num">
                                      <p:cBhvr>
                                        <p:cTn id="45" dur="500" fill="hold"/>
                                        <p:tgtEl>
                                          <p:spTgt spid="16"/>
                                        </p:tgtEl>
                                        <p:attrNameLst>
                                          <p:attrName>ppt_w</p:attrName>
                                        </p:attrNameLst>
                                      </p:cBhvr>
                                      <p:tavLst>
                                        <p:tav tm="0">
                                          <p:val>
                                            <p:fltVal val="0"/>
                                          </p:val>
                                        </p:tav>
                                        <p:tav tm="100000">
                                          <p:val>
                                            <p:strVal val="#ppt_w"/>
                                          </p:val>
                                        </p:tav>
                                      </p:tavLst>
                                    </p:anim>
                                    <p:anim calcmode="lin" valueType="num">
                                      <p:cBhvr>
                                        <p:cTn id="46" dur="500" fill="hold"/>
                                        <p:tgtEl>
                                          <p:spTgt spid="16"/>
                                        </p:tgtEl>
                                        <p:attrNameLst>
                                          <p:attrName>ppt_h</p:attrName>
                                        </p:attrNameLst>
                                      </p:cBhvr>
                                      <p:tavLst>
                                        <p:tav tm="0">
                                          <p:val>
                                            <p:fltVal val="0"/>
                                          </p:val>
                                        </p:tav>
                                        <p:tav tm="100000">
                                          <p:val>
                                            <p:strVal val="#ppt_h"/>
                                          </p:val>
                                        </p:tav>
                                      </p:tavLst>
                                    </p:anim>
                                    <p:animEffect transition="in" filter="fade">
                                      <p:cBhvr>
                                        <p:cTn id="47" dur="500"/>
                                        <p:tgtEl>
                                          <p:spTgt spid="16"/>
                                        </p:tgtEl>
                                      </p:cBhvr>
                                    </p:animEffect>
                                  </p:childTnLst>
                                </p:cTn>
                              </p:par>
                              <p:par>
                                <p:cTn id="48" presetID="53" presetClass="entr" presetSubtype="16" fill="hold" grpId="0" nodeType="withEffect">
                                  <p:stCondLst>
                                    <p:cond delay="0"/>
                                  </p:stCondLst>
                                  <p:childTnLst>
                                    <p:set>
                                      <p:cBhvr>
                                        <p:cTn id="49" dur="1" fill="hold">
                                          <p:stCondLst>
                                            <p:cond delay="0"/>
                                          </p:stCondLst>
                                        </p:cTn>
                                        <p:tgtEl>
                                          <p:spTgt spid="17"/>
                                        </p:tgtEl>
                                        <p:attrNameLst>
                                          <p:attrName>style.visibility</p:attrName>
                                        </p:attrNameLst>
                                      </p:cBhvr>
                                      <p:to>
                                        <p:strVal val="visible"/>
                                      </p:to>
                                    </p:set>
                                    <p:anim calcmode="lin" valueType="num">
                                      <p:cBhvr>
                                        <p:cTn id="50" dur="500" fill="hold"/>
                                        <p:tgtEl>
                                          <p:spTgt spid="17"/>
                                        </p:tgtEl>
                                        <p:attrNameLst>
                                          <p:attrName>ppt_w</p:attrName>
                                        </p:attrNameLst>
                                      </p:cBhvr>
                                      <p:tavLst>
                                        <p:tav tm="0">
                                          <p:val>
                                            <p:fltVal val="0"/>
                                          </p:val>
                                        </p:tav>
                                        <p:tav tm="100000">
                                          <p:val>
                                            <p:strVal val="#ppt_w"/>
                                          </p:val>
                                        </p:tav>
                                      </p:tavLst>
                                    </p:anim>
                                    <p:anim calcmode="lin" valueType="num">
                                      <p:cBhvr>
                                        <p:cTn id="51" dur="500" fill="hold"/>
                                        <p:tgtEl>
                                          <p:spTgt spid="17"/>
                                        </p:tgtEl>
                                        <p:attrNameLst>
                                          <p:attrName>ppt_h</p:attrName>
                                        </p:attrNameLst>
                                      </p:cBhvr>
                                      <p:tavLst>
                                        <p:tav tm="0">
                                          <p:val>
                                            <p:fltVal val="0"/>
                                          </p:val>
                                        </p:tav>
                                        <p:tav tm="100000">
                                          <p:val>
                                            <p:strVal val="#ppt_h"/>
                                          </p:val>
                                        </p:tav>
                                      </p:tavLst>
                                    </p:anim>
                                    <p:animEffect transition="in" filter="fade">
                                      <p:cBhvr>
                                        <p:cTn id="5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BDA3D0B-B12E-3C4B-97BD-77A9618A3318}"/>
              </a:ext>
            </a:extLst>
          </p:cNvPr>
          <p:cNvSpPr/>
          <p:nvPr/>
        </p:nvSpPr>
        <p:spPr>
          <a:xfrm>
            <a:off x="1613647" y="927412"/>
            <a:ext cx="6096000" cy="1015663"/>
          </a:xfrm>
          <a:prstGeom prst="rect">
            <a:avLst/>
          </a:prstGeom>
        </p:spPr>
        <p:txBody>
          <a:bodyPr>
            <a:spAutoFit/>
          </a:bodyPr>
          <a:lstStyle/>
          <a:p>
            <a:pPr algn="just"/>
            <a:r>
              <a:rPr lang="en-US" sz="2000" dirty="0">
                <a:solidFill>
                  <a:srgbClr val="0F24FD"/>
                </a:solidFill>
                <a:latin typeface="Avenir Next LT Pro Medium Conde" panose="020B0606020202020204" pitchFamily="34" charset="77"/>
                <a:ea typeface="Calibri" panose="020F0502020204030204" pitchFamily="34" charset="0"/>
                <a:cs typeface="Times New Roman" panose="02020603050405020304" pitchFamily="18" charset="0"/>
              </a:rPr>
              <a:t>Volume of water sample taken = 100 ml</a:t>
            </a:r>
          </a:p>
          <a:p>
            <a:pPr algn="just"/>
            <a:r>
              <a:rPr lang="en-US" sz="2000" dirty="0">
                <a:solidFill>
                  <a:srgbClr val="0F24FD"/>
                </a:solidFill>
                <a:latin typeface="Avenir Next LT Pro Medium Conde" panose="020B0606020202020204" pitchFamily="34" charset="77"/>
                <a:ea typeface="Calibri" panose="020F0502020204030204" pitchFamily="34" charset="0"/>
                <a:cs typeface="Times New Roman" panose="02020603050405020304" pitchFamily="18" charset="0"/>
              </a:rPr>
              <a:t>                     Volume of Na</a:t>
            </a:r>
            <a:r>
              <a:rPr lang="en-US" sz="2000" baseline="-25000" dirty="0">
                <a:solidFill>
                  <a:srgbClr val="0F24FD"/>
                </a:solidFill>
                <a:latin typeface="Avenir Next LT Pro Medium Conde" panose="020B0606020202020204" pitchFamily="34" charset="77"/>
                <a:ea typeface="Calibri" panose="020F0502020204030204" pitchFamily="34" charset="0"/>
                <a:cs typeface="Times New Roman" panose="02020603050405020304" pitchFamily="18" charset="0"/>
              </a:rPr>
              <a:t>2</a:t>
            </a:r>
            <a:r>
              <a:rPr lang="en-US" sz="2000" dirty="0">
                <a:solidFill>
                  <a:srgbClr val="0F24FD"/>
                </a:solidFill>
                <a:latin typeface="Avenir Next LT Pro Medium Conde" panose="020B0606020202020204" pitchFamily="34" charset="77"/>
                <a:ea typeface="Calibri" panose="020F0502020204030204" pitchFamily="34" charset="0"/>
                <a:cs typeface="Times New Roman" panose="02020603050405020304" pitchFamily="18" charset="0"/>
              </a:rPr>
              <a:t>S</a:t>
            </a:r>
            <a:r>
              <a:rPr lang="en-US" sz="2000" baseline="-25000" dirty="0">
                <a:solidFill>
                  <a:srgbClr val="0F24FD"/>
                </a:solidFill>
                <a:latin typeface="Avenir Next LT Pro Medium Conde" panose="020B0606020202020204" pitchFamily="34" charset="77"/>
                <a:ea typeface="Calibri" panose="020F0502020204030204" pitchFamily="34" charset="0"/>
                <a:cs typeface="Times New Roman" panose="02020603050405020304" pitchFamily="18" charset="0"/>
              </a:rPr>
              <a:t>2</a:t>
            </a:r>
            <a:r>
              <a:rPr lang="en-US" sz="2000" dirty="0">
                <a:solidFill>
                  <a:srgbClr val="0F24FD"/>
                </a:solidFill>
                <a:latin typeface="Avenir Next LT Pro Medium Conde" panose="020B0606020202020204" pitchFamily="34" charset="77"/>
                <a:ea typeface="Calibri" panose="020F0502020204030204" pitchFamily="34" charset="0"/>
                <a:cs typeface="Times New Roman" panose="02020603050405020304" pitchFamily="18" charset="0"/>
              </a:rPr>
              <a:t>O</a:t>
            </a:r>
            <a:r>
              <a:rPr lang="en-US" sz="2000" baseline="-25000" dirty="0">
                <a:solidFill>
                  <a:srgbClr val="0F24FD"/>
                </a:solidFill>
                <a:latin typeface="Avenir Next LT Pro Medium Conde" panose="020B0606020202020204" pitchFamily="34" charset="77"/>
                <a:ea typeface="Calibri" panose="020F0502020204030204" pitchFamily="34" charset="0"/>
                <a:cs typeface="Times New Roman" panose="02020603050405020304" pitchFamily="18" charset="0"/>
              </a:rPr>
              <a:t>3</a:t>
            </a:r>
            <a:r>
              <a:rPr lang="en-US" sz="2000" dirty="0">
                <a:solidFill>
                  <a:srgbClr val="0F24FD"/>
                </a:solidFill>
                <a:latin typeface="Avenir Next LT Pro Medium Conde" panose="020B0606020202020204" pitchFamily="34" charset="77"/>
                <a:ea typeface="Calibri" panose="020F0502020204030204" pitchFamily="34" charset="0"/>
                <a:cs typeface="Times New Roman" panose="02020603050405020304" pitchFamily="18" charset="0"/>
              </a:rPr>
              <a:t> consumed = V</a:t>
            </a:r>
            <a:r>
              <a:rPr lang="en-US" sz="2000" baseline="-25000" dirty="0">
                <a:solidFill>
                  <a:srgbClr val="0F24FD"/>
                </a:solidFill>
                <a:latin typeface="Avenir Next LT Pro Medium Conde" panose="020B0606020202020204" pitchFamily="34" charset="77"/>
                <a:ea typeface="Calibri" panose="020F0502020204030204" pitchFamily="34" charset="0"/>
                <a:cs typeface="Times New Roman" panose="02020603050405020304" pitchFamily="18" charset="0"/>
              </a:rPr>
              <a:t>1 </a:t>
            </a:r>
            <a:r>
              <a:rPr lang="en-US" sz="2000" dirty="0">
                <a:solidFill>
                  <a:srgbClr val="0F24FD"/>
                </a:solidFill>
                <a:latin typeface="Avenir Next LT Pro Medium Conde" panose="020B0606020202020204" pitchFamily="34" charset="77"/>
                <a:ea typeface="Calibri" panose="020F0502020204030204" pitchFamily="34" charset="0"/>
                <a:cs typeface="Times New Roman" panose="02020603050405020304" pitchFamily="18" charset="0"/>
              </a:rPr>
              <a:t>ml</a:t>
            </a:r>
          </a:p>
          <a:p>
            <a:pPr algn="just"/>
            <a:r>
              <a:rPr lang="en-US" sz="2000" dirty="0">
                <a:solidFill>
                  <a:srgbClr val="0F24FD"/>
                </a:solidFill>
                <a:latin typeface="Avenir Next LT Pro Medium Conde" panose="020B0606020202020204" pitchFamily="34" charset="77"/>
                <a:ea typeface="Calibri" panose="020F0502020204030204" pitchFamily="34" charset="0"/>
                <a:cs typeface="Times New Roman" panose="02020603050405020304" pitchFamily="18" charset="0"/>
              </a:rPr>
              <a:t>                     Normality of Na</a:t>
            </a:r>
            <a:r>
              <a:rPr lang="en-US" sz="2000" baseline="-25000" dirty="0">
                <a:solidFill>
                  <a:srgbClr val="0F24FD"/>
                </a:solidFill>
                <a:latin typeface="Avenir Next LT Pro Medium Conde" panose="020B0606020202020204" pitchFamily="34" charset="77"/>
                <a:ea typeface="Calibri" panose="020F0502020204030204" pitchFamily="34" charset="0"/>
                <a:cs typeface="Times New Roman" panose="02020603050405020304" pitchFamily="18" charset="0"/>
              </a:rPr>
              <a:t>2</a:t>
            </a:r>
            <a:r>
              <a:rPr lang="en-US" sz="2000" dirty="0">
                <a:solidFill>
                  <a:srgbClr val="0F24FD"/>
                </a:solidFill>
                <a:latin typeface="Avenir Next LT Pro Medium Conde" panose="020B0606020202020204" pitchFamily="34" charset="77"/>
                <a:ea typeface="Calibri" panose="020F0502020204030204" pitchFamily="34" charset="0"/>
                <a:cs typeface="Times New Roman" panose="02020603050405020304" pitchFamily="18" charset="0"/>
              </a:rPr>
              <a:t>S</a:t>
            </a:r>
            <a:r>
              <a:rPr lang="en-US" sz="2000" baseline="-25000" dirty="0">
                <a:solidFill>
                  <a:srgbClr val="0F24FD"/>
                </a:solidFill>
                <a:latin typeface="Avenir Next LT Pro Medium Conde" panose="020B0606020202020204" pitchFamily="34" charset="77"/>
                <a:ea typeface="Calibri" panose="020F0502020204030204" pitchFamily="34" charset="0"/>
                <a:cs typeface="Times New Roman" panose="02020603050405020304" pitchFamily="18" charset="0"/>
              </a:rPr>
              <a:t>2</a:t>
            </a:r>
            <a:r>
              <a:rPr lang="en-US" sz="2000" dirty="0">
                <a:solidFill>
                  <a:srgbClr val="0F24FD"/>
                </a:solidFill>
                <a:latin typeface="Avenir Next LT Pro Medium Conde" panose="020B0606020202020204" pitchFamily="34" charset="77"/>
                <a:ea typeface="Calibri" panose="020F0502020204030204" pitchFamily="34" charset="0"/>
                <a:cs typeface="Times New Roman" panose="02020603050405020304" pitchFamily="18" charset="0"/>
              </a:rPr>
              <a:t>O</a:t>
            </a:r>
            <a:r>
              <a:rPr lang="en-US" sz="2000" baseline="-25000" dirty="0">
                <a:solidFill>
                  <a:srgbClr val="0F24FD"/>
                </a:solidFill>
                <a:latin typeface="Avenir Next LT Pro Medium Conde" panose="020B0606020202020204" pitchFamily="34" charset="77"/>
                <a:ea typeface="Calibri" panose="020F0502020204030204" pitchFamily="34" charset="0"/>
                <a:cs typeface="Times New Roman" panose="02020603050405020304" pitchFamily="18" charset="0"/>
              </a:rPr>
              <a:t>3</a:t>
            </a:r>
            <a:r>
              <a:rPr lang="en-US" sz="2000" dirty="0">
                <a:solidFill>
                  <a:srgbClr val="0F24FD"/>
                </a:solidFill>
                <a:latin typeface="Avenir Next LT Pro Medium Conde" panose="020B0606020202020204" pitchFamily="34" charset="77"/>
                <a:ea typeface="Calibri" panose="020F0502020204030204" pitchFamily="34" charset="0"/>
                <a:cs typeface="Times New Roman" panose="02020603050405020304" pitchFamily="18" charset="0"/>
              </a:rPr>
              <a:t>   used       = N</a:t>
            </a:r>
            <a:r>
              <a:rPr lang="en-US" sz="2000" baseline="-25000" dirty="0">
                <a:solidFill>
                  <a:srgbClr val="0F24FD"/>
                </a:solidFill>
                <a:latin typeface="Avenir Next LT Pro Medium Conde" panose="020B0606020202020204" pitchFamily="34" charset="77"/>
                <a:ea typeface="Calibri" panose="020F0502020204030204" pitchFamily="34" charset="0"/>
                <a:cs typeface="Times New Roman" panose="02020603050405020304" pitchFamily="18" charset="0"/>
              </a:rPr>
              <a:t>1</a:t>
            </a:r>
            <a:endParaRPr lang="en-US" sz="2000" dirty="0">
              <a:solidFill>
                <a:srgbClr val="0F24FD"/>
              </a:solidFill>
              <a:effectLst/>
              <a:latin typeface="Avenir Next LT Pro Medium Conde" panose="020B0606020202020204" pitchFamily="34" charset="77"/>
              <a:ea typeface="Calibri" panose="020F0502020204030204" pitchFamily="34" charset="0"/>
              <a:cs typeface="Times New Roman" panose="02020603050405020304" pitchFamily="18" charset="0"/>
            </a:endParaRPr>
          </a:p>
        </p:txBody>
      </p:sp>
      <p:sp>
        <p:nvSpPr>
          <p:cNvPr id="4" name="Rectangle 3">
            <a:extLst>
              <a:ext uri="{FF2B5EF4-FFF2-40B4-BE49-F238E27FC236}">
                <a16:creationId xmlns:a16="http://schemas.microsoft.com/office/drawing/2014/main" id="{3517A0F7-3E3D-6F4D-AEB3-ADABF050F129}"/>
              </a:ext>
            </a:extLst>
          </p:cNvPr>
          <p:cNvSpPr/>
          <p:nvPr/>
        </p:nvSpPr>
        <p:spPr>
          <a:xfrm>
            <a:off x="476224" y="420452"/>
            <a:ext cx="1701107" cy="461665"/>
          </a:xfrm>
          <a:prstGeom prst="rect">
            <a:avLst/>
          </a:prstGeom>
        </p:spPr>
        <p:txBody>
          <a:bodyPr wrap="none">
            <a:spAutoFit/>
          </a:bodyPr>
          <a:lstStyle/>
          <a:p>
            <a:pPr algn="just"/>
            <a:r>
              <a:rPr lang="en-US" sz="2400" b="1" dirty="0">
                <a:solidFill>
                  <a:srgbClr val="C00000"/>
                </a:solidFill>
                <a:latin typeface="Avenir Next LT Pro Medium Conde" panose="020B0606020202020204" pitchFamily="34" charset="77"/>
                <a:ea typeface="Calibri" panose="020F0502020204030204" pitchFamily="34" charset="0"/>
                <a:cs typeface="Times New Roman" panose="02020603050405020304" pitchFamily="18" charset="0"/>
              </a:rPr>
              <a:t>Calculations</a:t>
            </a:r>
            <a:r>
              <a:rPr lang="en-US" sz="2400" b="1" dirty="0">
                <a:latin typeface="Avenir Next LT Pro Medium Conde" panose="020B0606020202020204" pitchFamily="34" charset="77"/>
                <a:ea typeface="Calibri" panose="020F0502020204030204" pitchFamily="34" charset="0"/>
                <a:cs typeface="Times New Roman" panose="02020603050405020304" pitchFamily="18" charset="0"/>
              </a:rPr>
              <a:t>:</a:t>
            </a:r>
            <a:endParaRPr lang="en-US" sz="2400" dirty="0">
              <a:latin typeface="Avenir Next LT Pro Medium Conde" panose="020B0606020202020204" pitchFamily="34" charset="77"/>
              <a:ea typeface="Calibri" panose="020F050202020403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39A782A3-E914-6345-8144-7E6B027CEC0B}"/>
              </a:ext>
            </a:extLst>
          </p:cNvPr>
          <p:cNvSpPr txBox="1"/>
          <p:nvPr/>
        </p:nvSpPr>
        <p:spPr>
          <a:xfrm>
            <a:off x="4660900" y="5949251"/>
            <a:ext cx="7800404" cy="400110"/>
          </a:xfrm>
          <a:prstGeom prst="rect">
            <a:avLst/>
          </a:prstGeom>
          <a:noFill/>
        </p:spPr>
        <p:txBody>
          <a:bodyPr wrap="square" rtlCol="0">
            <a:spAutoFit/>
          </a:bodyPr>
          <a:lstStyle/>
          <a:p>
            <a:r>
              <a:rPr lang="en-US" sz="2000" dirty="0">
                <a:solidFill>
                  <a:srgbClr val="0F24FD"/>
                </a:solidFill>
                <a:latin typeface="Times New Roman"/>
                <a:cs typeface="Times New Roman"/>
              </a:rPr>
              <a:t>⸪   </a:t>
            </a:r>
            <a:r>
              <a:rPr lang="en-US" sz="2000" dirty="0">
                <a:solidFill>
                  <a:srgbClr val="0F24FD"/>
                </a:solidFill>
                <a:latin typeface="Avenir Next LT Pro Medium Conde" panose="020B0606020202020204" pitchFamily="34" charset="77"/>
              </a:rPr>
              <a:t>Wt.  = Normality  x  Equivalent </a:t>
            </a:r>
            <a:r>
              <a:rPr lang="en-US" sz="2000" dirty="0" err="1">
                <a:solidFill>
                  <a:srgbClr val="0F24FD"/>
                </a:solidFill>
                <a:latin typeface="Avenir Next LT Pro Medium Conde" panose="020B0606020202020204" pitchFamily="34" charset="77"/>
              </a:rPr>
              <a:t>wt</a:t>
            </a:r>
            <a:r>
              <a:rPr lang="en-US" sz="2000" dirty="0">
                <a:solidFill>
                  <a:srgbClr val="0F24FD"/>
                </a:solidFill>
                <a:latin typeface="Avenir Next LT Pro Medium Conde" panose="020B0606020202020204" pitchFamily="34" charset="77"/>
              </a:rPr>
              <a:t> of the compound</a:t>
            </a:r>
          </a:p>
        </p:txBody>
      </p:sp>
      <p:sp>
        <p:nvSpPr>
          <p:cNvPr id="7" name="Rectangle 6">
            <a:extLst>
              <a:ext uri="{FF2B5EF4-FFF2-40B4-BE49-F238E27FC236}">
                <a16:creationId xmlns:a16="http://schemas.microsoft.com/office/drawing/2014/main" id="{782B2AC9-8413-0D4A-9067-E3036FB30F61}"/>
              </a:ext>
            </a:extLst>
          </p:cNvPr>
          <p:cNvSpPr/>
          <p:nvPr/>
        </p:nvSpPr>
        <p:spPr>
          <a:xfrm>
            <a:off x="5983508" y="479450"/>
            <a:ext cx="6096000" cy="1754326"/>
          </a:xfrm>
          <a:prstGeom prst="rect">
            <a:avLst/>
          </a:prstGeom>
        </p:spPr>
        <p:txBody>
          <a:bodyPr>
            <a:spAutoFit/>
          </a:bodyPr>
          <a:lstStyle/>
          <a:p>
            <a:pPr algn="just">
              <a:lnSpc>
                <a:spcPct val="150000"/>
              </a:lnSpc>
            </a:pPr>
            <a:r>
              <a:rPr lang="en-US" dirty="0">
                <a:latin typeface="Avenir Next LT Pro Medium Conde" panose="020B0606020202020204" pitchFamily="34" charset="77"/>
                <a:ea typeface="Calibri" panose="020F0502020204030204" pitchFamily="34" charset="0"/>
                <a:cs typeface="Times New Roman" panose="02020603050405020304" pitchFamily="18" charset="0"/>
              </a:rPr>
              <a:t>                             Volume of water sample taken = </a:t>
            </a:r>
            <a:r>
              <a:rPr lang="en-US" dirty="0">
                <a:solidFill>
                  <a:srgbClr val="FF0000"/>
                </a:solidFill>
                <a:latin typeface="Avenir Next LT Pro Medium Conde" panose="020B0606020202020204" pitchFamily="34" charset="77"/>
                <a:ea typeface="Calibri" panose="020F0502020204030204" pitchFamily="34" charset="0"/>
                <a:cs typeface="Times New Roman" panose="02020603050405020304" pitchFamily="18" charset="0"/>
              </a:rPr>
              <a:t>V</a:t>
            </a:r>
            <a:r>
              <a:rPr lang="en-US" baseline="-25000" dirty="0">
                <a:solidFill>
                  <a:srgbClr val="FF0000"/>
                </a:solidFill>
                <a:latin typeface="Avenir Next LT Pro Medium Conde" panose="020B0606020202020204" pitchFamily="34" charset="77"/>
                <a:ea typeface="Calibri" panose="020F0502020204030204" pitchFamily="34" charset="0"/>
                <a:cs typeface="Times New Roman" panose="02020603050405020304" pitchFamily="18" charset="0"/>
              </a:rPr>
              <a:t>2</a:t>
            </a:r>
            <a:r>
              <a:rPr lang="en-US" dirty="0">
                <a:solidFill>
                  <a:srgbClr val="FF0000"/>
                </a:solidFill>
                <a:latin typeface="Avenir Next LT Pro Medium Conde" panose="020B0606020202020204" pitchFamily="34" charset="77"/>
                <a:ea typeface="Calibri" panose="020F0502020204030204" pitchFamily="34" charset="0"/>
                <a:cs typeface="Times New Roman" panose="02020603050405020304" pitchFamily="18" charset="0"/>
              </a:rPr>
              <a:t> </a:t>
            </a:r>
            <a:r>
              <a:rPr lang="en-US" dirty="0">
                <a:latin typeface="Avenir Next LT Pro Medium Conde" panose="020B0606020202020204" pitchFamily="34" charset="77"/>
                <a:ea typeface="Calibri" panose="020F0502020204030204" pitchFamily="34" charset="0"/>
                <a:cs typeface="Times New Roman" panose="02020603050405020304" pitchFamily="18" charset="0"/>
              </a:rPr>
              <a:t>ml, </a:t>
            </a:r>
            <a:r>
              <a:rPr lang="en-US" b="1" dirty="0">
                <a:latin typeface="Avenir Next LT Pro Medium Conde" panose="020B0606020202020204" pitchFamily="34" charset="77"/>
                <a:ea typeface="Calibri" panose="020F0502020204030204" pitchFamily="34" charset="0"/>
                <a:cs typeface="Times New Roman" panose="02020603050405020304" pitchFamily="18" charset="0"/>
              </a:rPr>
              <a:t>  </a:t>
            </a:r>
            <a:endParaRPr lang="en-US" dirty="0">
              <a:latin typeface="Avenir Next LT Pro Medium Conde" panose="020B0606020202020204" pitchFamily="34" charset="77"/>
              <a:ea typeface="Calibri" panose="020F0502020204030204" pitchFamily="34" charset="0"/>
              <a:cs typeface="Times New Roman" panose="02020603050405020304" pitchFamily="18" charset="0"/>
            </a:endParaRPr>
          </a:p>
          <a:p>
            <a:pPr algn="just">
              <a:lnSpc>
                <a:spcPct val="150000"/>
              </a:lnSpc>
            </a:pPr>
            <a:r>
              <a:rPr lang="en-US" b="1" dirty="0">
                <a:latin typeface="Avenir Next LT Pro Medium Conde" panose="020B0606020202020204" pitchFamily="34" charset="77"/>
                <a:ea typeface="Calibri" panose="020F0502020204030204" pitchFamily="34" charset="0"/>
                <a:cs typeface="Times New Roman" panose="02020603050405020304" pitchFamily="18" charset="0"/>
              </a:rPr>
              <a:t>                                           </a:t>
            </a:r>
            <a:r>
              <a:rPr lang="en-US" dirty="0">
                <a:latin typeface="Avenir Next LT Pro Medium Conde" panose="020B0606020202020204" pitchFamily="34" charset="77"/>
                <a:ea typeface="Calibri" panose="020F0502020204030204" pitchFamily="34" charset="0"/>
                <a:cs typeface="Times New Roman" panose="02020603050405020304" pitchFamily="18" charset="0"/>
              </a:rPr>
              <a:t>Volume of Na</a:t>
            </a:r>
            <a:r>
              <a:rPr lang="en-US" baseline="-25000" dirty="0">
                <a:latin typeface="Avenir Next LT Pro Medium Conde" panose="020B0606020202020204" pitchFamily="34" charset="77"/>
                <a:ea typeface="Calibri" panose="020F0502020204030204" pitchFamily="34" charset="0"/>
                <a:cs typeface="Times New Roman" panose="02020603050405020304" pitchFamily="18" charset="0"/>
              </a:rPr>
              <a:t>2</a:t>
            </a:r>
            <a:r>
              <a:rPr lang="en-US" dirty="0">
                <a:latin typeface="Avenir Next LT Pro Medium Conde" panose="020B0606020202020204" pitchFamily="34" charset="77"/>
                <a:ea typeface="Calibri" panose="020F0502020204030204" pitchFamily="34" charset="0"/>
                <a:cs typeface="Times New Roman" panose="02020603050405020304" pitchFamily="18" charset="0"/>
              </a:rPr>
              <a:t>S</a:t>
            </a:r>
            <a:r>
              <a:rPr lang="en-US" baseline="-25000" dirty="0">
                <a:latin typeface="Avenir Next LT Pro Medium Conde" panose="020B0606020202020204" pitchFamily="34" charset="77"/>
                <a:ea typeface="Calibri" panose="020F0502020204030204" pitchFamily="34" charset="0"/>
                <a:cs typeface="Times New Roman" panose="02020603050405020304" pitchFamily="18" charset="0"/>
              </a:rPr>
              <a:t>2</a:t>
            </a:r>
            <a:r>
              <a:rPr lang="en-US" dirty="0">
                <a:latin typeface="Avenir Next LT Pro Medium Conde" panose="020B0606020202020204" pitchFamily="34" charset="77"/>
                <a:ea typeface="Calibri" panose="020F0502020204030204" pitchFamily="34" charset="0"/>
                <a:cs typeface="Times New Roman" panose="02020603050405020304" pitchFamily="18" charset="0"/>
              </a:rPr>
              <a:t>O</a:t>
            </a:r>
            <a:r>
              <a:rPr lang="en-US" baseline="-25000" dirty="0">
                <a:latin typeface="Avenir Next LT Pro Medium Conde" panose="020B0606020202020204" pitchFamily="34" charset="77"/>
                <a:ea typeface="Calibri" panose="020F0502020204030204" pitchFamily="34" charset="0"/>
                <a:cs typeface="Times New Roman" panose="02020603050405020304" pitchFamily="18" charset="0"/>
              </a:rPr>
              <a:t>3 </a:t>
            </a:r>
            <a:r>
              <a:rPr lang="en-US" dirty="0">
                <a:latin typeface="Avenir Next LT Pro Medium Conde" panose="020B0606020202020204" pitchFamily="34" charset="77"/>
                <a:ea typeface="Calibri" panose="020F0502020204030204" pitchFamily="34" charset="0"/>
                <a:cs typeface="Times New Roman" panose="02020603050405020304" pitchFamily="18" charset="0"/>
              </a:rPr>
              <a:t>= </a:t>
            </a:r>
            <a:r>
              <a:rPr lang="en-US" dirty="0">
                <a:solidFill>
                  <a:srgbClr val="FF0000"/>
                </a:solidFill>
                <a:latin typeface="Avenir Next LT Pro Medium Conde" panose="020B0606020202020204" pitchFamily="34" charset="77"/>
                <a:ea typeface="Calibri" panose="020F0502020204030204" pitchFamily="34" charset="0"/>
                <a:cs typeface="Times New Roman" panose="02020603050405020304" pitchFamily="18" charset="0"/>
              </a:rPr>
              <a:t>V</a:t>
            </a:r>
            <a:r>
              <a:rPr lang="en-US" baseline="-25000" dirty="0">
                <a:solidFill>
                  <a:srgbClr val="FF0000"/>
                </a:solidFill>
                <a:latin typeface="Avenir Next LT Pro Medium Conde" panose="020B0606020202020204" pitchFamily="34" charset="77"/>
                <a:ea typeface="Calibri" panose="020F0502020204030204" pitchFamily="34" charset="0"/>
                <a:cs typeface="Times New Roman" panose="02020603050405020304" pitchFamily="18" charset="0"/>
              </a:rPr>
              <a:t>1</a:t>
            </a:r>
            <a:r>
              <a:rPr lang="en-US" dirty="0">
                <a:solidFill>
                  <a:srgbClr val="FF0000"/>
                </a:solidFill>
                <a:latin typeface="Avenir Next LT Pro Medium Conde" panose="020B0606020202020204" pitchFamily="34" charset="77"/>
                <a:ea typeface="Calibri" panose="020F0502020204030204" pitchFamily="34" charset="0"/>
                <a:cs typeface="Times New Roman" panose="02020603050405020304" pitchFamily="18" charset="0"/>
              </a:rPr>
              <a:t> </a:t>
            </a:r>
            <a:r>
              <a:rPr lang="en-US" dirty="0">
                <a:latin typeface="Avenir Next LT Pro Medium Conde" panose="020B0606020202020204" pitchFamily="34" charset="77"/>
                <a:ea typeface="Calibri" panose="020F0502020204030204" pitchFamily="34" charset="0"/>
                <a:cs typeface="Times New Roman" panose="02020603050405020304" pitchFamily="18" charset="0"/>
              </a:rPr>
              <a:t>ml </a:t>
            </a:r>
          </a:p>
          <a:p>
            <a:pPr algn="just">
              <a:lnSpc>
                <a:spcPct val="150000"/>
              </a:lnSpc>
            </a:pPr>
            <a:r>
              <a:rPr lang="en-US" dirty="0">
                <a:latin typeface="Avenir Next LT Pro Medium Conde" panose="020B0606020202020204" pitchFamily="34" charset="77"/>
                <a:ea typeface="Calibri" panose="020F0502020204030204" pitchFamily="34" charset="0"/>
                <a:cs typeface="Times New Roman" panose="02020603050405020304" pitchFamily="18" charset="0"/>
              </a:rPr>
              <a:t>                                               Normality of Na</a:t>
            </a:r>
            <a:r>
              <a:rPr lang="en-US" baseline="-25000" dirty="0">
                <a:latin typeface="Avenir Next LT Pro Medium Conde" panose="020B0606020202020204" pitchFamily="34" charset="77"/>
                <a:ea typeface="Calibri" panose="020F0502020204030204" pitchFamily="34" charset="0"/>
                <a:cs typeface="Times New Roman" panose="02020603050405020304" pitchFamily="18" charset="0"/>
              </a:rPr>
              <a:t>2</a:t>
            </a:r>
            <a:r>
              <a:rPr lang="en-US" dirty="0">
                <a:latin typeface="Avenir Next LT Pro Medium Conde" panose="020B0606020202020204" pitchFamily="34" charset="77"/>
                <a:ea typeface="Calibri" panose="020F0502020204030204" pitchFamily="34" charset="0"/>
                <a:cs typeface="Times New Roman" panose="02020603050405020304" pitchFamily="18" charset="0"/>
              </a:rPr>
              <a:t>S</a:t>
            </a:r>
            <a:r>
              <a:rPr lang="en-US" baseline="-25000" dirty="0">
                <a:latin typeface="Avenir Next LT Pro Medium Conde" panose="020B0606020202020204" pitchFamily="34" charset="77"/>
                <a:ea typeface="Calibri" panose="020F0502020204030204" pitchFamily="34" charset="0"/>
                <a:cs typeface="Times New Roman" panose="02020603050405020304" pitchFamily="18" charset="0"/>
              </a:rPr>
              <a:t>2</a:t>
            </a:r>
            <a:r>
              <a:rPr lang="en-US" dirty="0">
                <a:latin typeface="Avenir Next LT Pro Medium Conde" panose="020B0606020202020204" pitchFamily="34" charset="77"/>
                <a:ea typeface="Calibri" panose="020F0502020204030204" pitchFamily="34" charset="0"/>
                <a:cs typeface="Times New Roman" panose="02020603050405020304" pitchFamily="18" charset="0"/>
              </a:rPr>
              <a:t>O</a:t>
            </a:r>
            <a:r>
              <a:rPr lang="en-US" baseline="-25000" dirty="0">
                <a:latin typeface="Avenir Next LT Pro Medium Conde" panose="020B0606020202020204" pitchFamily="34" charset="77"/>
                <a:ea typeface="Calibri" panose="020F0502020204030204" pitchFamily="34" charset="0"/>
                <a:cs typeface="Times New Roman" panose="02020603050405020304" pitchFamily="18" charset="0"/>
              </a:rPr>
              <a:t>3</a:t>
            </a:r>
            <a:r>
              <a:rPr lang="en-US" dirty="0">
                <a:latin typeface="Avenir Next LT Pro Medium Conde" panose="020B0606020202020204" pitchFamily="34" charset="77"/>
                <a:ea typeface="Calibri" panose="020F0502020204030204" pitchFamily="34" charset="0"/>
                <a:cs typeface="Times New Roman" panose="02020603050405020304" pitchFamily="18" charset="0"/>
              </a:rPr>
              <a:t> = </a:t>
            </a:r>
            <a:r>
              <a:rPr lang="en-US" dirty="0">
                <a:solidFill>
                  <a:srgbClr val="FF0000"/>
                </a:solidFill>
                <a:latin typeface="Avenir Next LT Pro Medium Conde" panose="020B0606020202020204" pitchFamily="34" charset="77"/>
                <a:ea typeface="Calibri" panose="020F0502020204030204" pitchFamily="34" charset="0"/>
                <a:cs typeface="Times New Roman" panose="02020603050405020304" pitchFamily="18" charset="0"/>
              </a:rPr>
              <a:t>N</a:t>
            </a:r>
            <a:r>
              <a:rPr lang="en-US" baseline="-25000" dirty="0">
                <a:solidFill>
                  <a:srgbClr val="FF0000"/>
                </a:solidFill>
                <a:latin typeface="Avenir Next LT Pro Medium Conde" panose="020B0606020202020204" pitchFamily="34" charset="77"/>
                <a:ea typeface="Calibri" panose="020F0502020204030204" pitchFamily="34" charset="0"/>
                <a:cs typeface="Times New Roman" panose="02020603050405020304" pitchFamily="18" charset="0"/>
              </a:rPr>
              <a:t>1</a:t>
            </a:r>
            <a:r>
              <a:rPr lang="en-US" dirty="0">
                <a:latin typeface="Avenir Next LT Pro Medium Conde" panose="020B0606020202020204" pitchFamily="34" charset="77"/>
                <a:ea typeface="Calibri" panose="020F0502020204030204" pitchFamily="34" charset="0"/>
                <a:cs typeface="Times New Roman" panose="02020603050405020304" pitchFamily="18" charset="0"/>
              </a:rPr>
              <a:t>   </a:t>
            </a:r>
          </a:p>
          <a:p>
            <a:pPr marL="457200" marR="0" algn="just">
              <a:lnSpc>
                <a:spcPct val="150000"/>
              </a:lnSpc>
              <a:spcBef>
                <a:spcPts val="0"/>
              </a:spcBef>
              <a:spcAft>
                <a:spcPts val="0"/>
              </a:spcAft>
            </a:pPr>
            <a:r>
              <a:rPr lang="en-US" dirty="0">
                <a:latin typeface="Avenir Next LT Pro Medium Conde" panose="020B0606020202020204" pitchFamily="34" charset="77"/>
                <a:ea typeface="Calibri" panose="020F0502020204030204" pitchFamily="34" charset="0"/>
                <a:cs typeface="Times New Roman" panose="02020603050405020304" pitchFamily="18" charset="0"/>
              </a:rPr>
              <a:t>                              Normality of D.O in water = </a:t>
            </a:r>
            <a:r>
              <a:rPr lang="en-US" dirty="0">
                <a:solidFill>
                  <a:srgbClr val="FF0000"/>
                </a:solidFill>
                <a:latin typeface="Avenir Next LT Pro Medium Conde" panose="020B0606020202020204" pitchFamily="34" charset="77"/>
                <a:ea typeface="Calibri" panose="020F0502020204030204" pitchFamily="34" charset="0"/>
                <a:cs typeface="Times New Roman" panose="02020603050405020304" pitchFamily="18" charset="0"/>
              </a:rPr>
              <a:t>N</a:t>
            </a:r>
            <a:r>
              <a:rPr lang="en-US" baseline="-25000" dirty="0">
                <a:solidFill>
                  <a:srgbClr val="FF0000"/>
                </a:solidFill>
                <a:latin typeface="Avenir Next LT Pro Medium Conde" panose="020B0606020202020204" pitchFamily="34" charset="77"/>
                <a:ea typeface="Calibri" panose="020F0502020204030204" pitchFamily="34" charset="0"/>
                <a:cs typeface="Times New Roman" panose="02020603050405020304" pitchFamily="18" charset="0"/>
              </a:rPr>
              <a:t>2</a:t>
            </a:r>
          </a:p>
        </p:txBody>
      </p:sp>
      <p:sp>
        <p:nvSpPr>
          <p:cNvPr id="9" name="TextBox 8">
            <a:extLst>
              <a:ext uri="{FF2B5EF4-FFF2-40B4-BE49-F238E27FC236}">
                <a16:creationId xmlns:a16="http://schemas.microsoft.com/office/drawing/2014/main" id="{794DB567-9E4C-8A44-819B-3DA443DF67E5}"/>
              </a:ext>
            </a:extLst>
          </p:cNvPr>
          <p:cNvSpPr txBox="1"/>
          <p:nvPr/>
        </p:nvSpPr>
        <p:spPr>
          <a:xfrm>
            <a:off x="1445042" y="2629023"/>
            <a:ext cx="1608133" cy="461665"/>
          </a:xfrm>
          <a:prstGeom prst="rect">
            <a:avLst/>
          </a:prstGeom>
          <a:noFill/>
        </p:spPr>
        <p:txBody>
          <a:bodyPr wrap="none" rtlCol="0">
            <a:spAutoFit/>
          </a:bodyPr>
          <a:lstStyle/>
          <a:p>
            <a:r>
              <a:rPr lang="en-US" sz="2400" dirty="0">
                <a:solidFill>
                  <a:srgbClr val="FF0000"/>
                </a:solidFill>
                <a:latin typeface="Avenir Next LT Pro Medium Conde" panose="020B0606020202020204" pitchFamily="34" charset="77"/>
              </a:rPr>
              <a:t>N</a:t>
            </a:r>
            <a:r>
              <a:rPr lang="en-US" sz="2400" baseline="-25000" dirty="0">
                <a:solidFill>
                  <a:srgbClr val="FF0000"/>
                </a:solidFill>
                <a:latin typeface="Avenir Next LT Pro Medium Conde" panose="020B0606020202020204" pitchFamily="34" charset="77"/>
              </a:rPr>
              <a:t>1</a:t>
            </a:r>
            <a:r>
              <a:rPr lang="en-US" sz="2400" dirty="0">
                <a:solidFill>
                  <a:srgbClr val="FF0000"/>
                </a:solidFill>
                <a:latin typeface="Avenir Next LT Pro Medium Conde" panose="020B0606020202020204" pitchFamily="34" charset="77"/>
              </a:rPr>
              <a:t>V</a:t>
            </a:r>
            <a:r>
              <a:rPr lang="en-US" sz="2400" baseline="-25000" dirty="0">
                <a:solidFill>
                  <a:srgbClr val="FF0000"/>
                </a:solidFill>
                <a:latin typeface="Avenir Next LT Pro Medium Conde" panose="020B0606020202020204" pitchFamily="34" charset="77"/>
              </a:rPr>
              <a:t>1</a:t>
            </a:r>
            <a:r>
              <a:rPr lang="en-US" sz="2400" dirty="0">
                <a:solidFill>
                  <a:srgbClr val="FF0000"/>
                </a:solidFill>
                <a:latin typeface="Avenir Next LT Pro Medium Conde" panose="020B0606020202020204" pitchFamily="34" charset="77"/>
              </a:rPr>
              <a:t> =  N</a:t>
            </a:r>
            <a:r>
              <a:rPr lang="en-US" sz="2400" baseline="-25000" dirty="0">
                <a:solidFill>
                  <a:srgbClr val="FF0000"/>
                </a:solidFill>
                <a:latin typeface="Avenir Next LT Pro Medium Conde" panose="020B0606020202020204" pitchFamily="34" charset="77"/>
              </a:rPr>
              <a:t>2</a:t>
            </a:r>
            <a:r>
              <a:rPr lang="en-US" sz="2400" dirty="0">
                <a:solidFill>
                  <a:srgbClr val="FF0000"/>
                </a:solidFill>
                <a:latin typeface="Avenir Next LT Pro Medium Conde" panose="020B0606020202020204" pitchFamily="34" charset="77"/>
              </a:rPr>
              <a:t>V</a:t>
            </a:r>
            <a:r>
              <a:rPr lang="en-US" sz="2400" baseline="-25000" dirty="0">
                <a:solidFill>
                  <a:srgbClr val="FF0000"/>
                </a:solidFill>
                <a:latin typeface="Avenir Next LT Pro Medium Conde" panose="020B0606020202020204" pitchFamily="34" charset="77"/>
              </a:rPr>
              <a:t>2</a:t>
            </a:r>
          </a:p>
        </p:txBody>
      </p:sp>
      <p:sp>
        <p:nvSpPr>
          <p:cNvPr id="10" name="TextBox 9">
            <a:extLst>
              <a:ext uri="{FF2B5EF4-FFF2-40B4-BE49-F238E27FC236}">
                <a16:creationId xmlns:a16="http://schemas.microsoft.com/office/drawing/2014/main" id="{1153A646-5A1F-4B44-A1A1-3A2D5DB94227}"/>
              </a:ext>
            </a:extLst>
          </p:cNvPr>
          <p:cNvSpPr txBox="1"/>
          <p:nvPr/>
        </p:nvSpPr>
        <p:spPr>
          <a:xfrm>
            <a:off x="2456731" y="2059637"/>
            <a:ext cx="1406411" cy="369332"/>
          </a:xfrm>
          <a:prstGeom prst="rect">
            <a:avLst/>
          </a:prstGeom>
          <a:noFill/>
        </p:spPr>
        <p:txBody>
          <a:bodyPr wrap="none" rtlCol="0">
            <a:spAutoFit/>
          </a:bodyPr>
          <a:lstStyle/>
          <a:p>
            <a:r>
              <a:rPr lang="en-US" dirty="0"/>
              <a:t>D. O in water</a:t>
            </a:r>
          </a:p>
        </p:txBody>
      </p:sp>
      <p:sp>
        <p:nvSpPr>
          <p:cNvPr id="11" name="Rectangle 10">
            <a:extLst>
              <a:ext uri="{FF2B5EF4-FFF2-40B4-BE49-F238E27FC236}">
                <a16:creationId xmlns:a16="http://schemas.microsoft.com/office/drawing/2014/main" id="{748523CF-1335-A743-BC35-82AD352E34EB}"/>
              </a:ext>
            </a:extLst>
          </p:cNvPr>
          <p:cNvSpPr/>
          <p:nvPr/>
        </p:nvSpPr>
        <p:spPr>
          <a:xfrm>
            <a:off x="1154439" y="2059637"/>
            <a:ext cx="869149" cy="369332"/>
          </a:xfrm>
          <a:prstGeom prst="rect">
            <a:avLst/>
          </a:prstGeom>
        </p:spPr>
        <p:txBody>
          <a:bodyPr wrap="none">
            <a:spAutoFit/>
          </a:bodyPr>
          <a:lstStyle/>
          <a:p>
            <a:r>
              <a:rPr lang="en-US" dirty="0">
                <a:latin typeface="Avenir Next LT Pro Medium Conde" panose="020B0606020202020204" pitchFamily="34" charset="77"/>
                <a:ea typeface="Calibri" panose="020F0502020204030204" pitchFamily="34" charset="0"/>
                <a:cs typeface="Times New Roman" panose="02020603050405020304" pitchFamily="18" charset="0"/>
              </a:rPr>
              <a:t>Na</a:t>
            </a:r>
            <a:r>
              <a:rPr lang="en-US" baseline="-25000" dirty="0">
                <a:latin typeface="Avenir Next LT Pro Medium Conde" panose="020B0606020202020204" pitchFamily="34" charset="77"/>
                <a:ea typeface="Calibri" panose="020F0502020204030204" pitchFamily="34" charset="0"/>
                <a:cs typeface="Times New Roman" panose="02020603050405020304" pitchFamily="18" charset="0"/>
              </a:rPr>
              <a:t>2</a:t>
            </a:r>
            <a:r>
              <a:rPr lang="en-US" dirty="0">
                <a:latin typeface="Avenir Next LT Pro Medium Conde" panose="020B0606020202020204" pitchFamily="34" charset="77"/>
                <a:ea typeface="Calibri" panose="020F0502020204030204" pitchFamily="34" charset="0"/>
                <a:cs typeface="Times New Roman" panose="02020603050405020304" pitchFamily="18" charset="0"/>
              </a:rPr>
              <a:t>S</a:t>
            </a:r>
            <a:r>
              <a:rPr lang="en-US" baseline="-25000" dirty="0">
                <a:latin typeface="Avenir Next LT Pro Medium Conde" panose="020B0606020202020204" pitchFamily="34" charset="77"/>
                <a:ea typeface="Calibri" panose="020F0502020204030204" pitchFamily="34" charset="0"/>
                <a:cs typeface="Times New Roman" panose="02020603050405020304" pitchFamily="18" charset="0"/>
              </a:rPr>
              <a:t>2</a:t>
            </a:r>
            <a:r>
              <a:rPr lang="en-US" dirty="0">
                <a:latin typeface="Avenir Next LT Pro Medium Conde" panose="020B0606020202020204" pitchFamily="34" charset="77"/>
                <a:ea typeface="Calibri" panose="020F0502020204030204" pitchFamily="34" charset="0"/>
                <a:cs typeface="Times New Roman" panose="02020603050405020304" pitchFamily="18" charset="0"/>
              </a:rPr>
              <a:t>O</a:t>
            </a:r>
            <a:r>
              <a:rPr lang="en-US" baseline="-25000" dirty="0">
                <a:latin typeface="Avenir Next LT Pro Medium Conde" panose="020B0606020202020204" pitchFamily="34" charset="77"/>
                <a:ea typeface="Calibri" panose="020F0502020204030204" pitchFamily="34" charset="0"/>
                <a:cs typeface="Times New Roman" panose="02020603050405020304" pitchFamily="18" charset="0"/>
              </a:rPr>
              <a:t>3</a:t>
            </a:r>
            <a:endParaRPr lang="en-US" dirty="0"/>
          </a:p>
        </p:txBody>
      </p:sp>
      <p:sp>
        <p:nvSpPr>
          <p:cNvPr id="12" name="Curved Right Arrow 11">
            <a:extLst>
              <a:ext uri="{FF2B5EF4-FFF2-40B4-BE49-F238E27FC236}">
                <a16:creationId xmlns:a16="http://schemas.microsoft.com/office/drawing/2014/main" id="{33990617-FDC5-4F4F-9ADE-88D59032589A}"/>
              </a:ext>
            </a:extLst>
          </p:cNvPr>
          <p:cNvSpPr/>
          <p:nvPr/>
        </p:nvSpPr>
        <p:spPr>
          <a:xfrm rot="20607521">
            <a:off x="755085" y="2292227"/>
            <a:ext cx="504723" cy="886006"/>
          </a:xfrm>
          <a:prstGeom prst="curved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Curved Right Arrow 12">
            <a:extLst>
              <a:ext uri="{FF2B5EF4-FFF2-40B4-BE49-F238E27FC236}">
                <a16:creationId xmlns:a16="http://schemas.microsoft.com/office/drawing/2014/main" id="{056D5652-E89D-954C-A603-48E072198036}"/>
              </a:ext>
            </a:extLst>
          </p:cNvPr>
          <p:cNvSpPr/>
          <p:nvPr/>
        </p:nvSpPr>
        <p:spPr>
          <a:xfrm rot="12876806" flipV="1">
            <a:off x="3131528" y="2453448"/>
            <a:ext cx="504723" cy="914577"/>
          </a:xfrm>
          <a:prstGeom prst="curved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Rectangle 14">
            <a:extLst>
              <a:ext uri="{FF2B5EF4-FFF2-40B4-BE49-F238E27FC236}">
                <a16:creationId xmlns:a16="http://schemas.microsoft.com/office/drawing/2014/main" id="{9CEB4374-856F-A144-A21C-DCD1F5117C66}"/>
              </a:ext>
            </a:extLst>
          </p:cNvPr>
          <p:cNvSpPr/>
          <p:nvPr/>
        </p:nvSpPr>
        <p:spPr>
          <a:xfrm>
            <a:off x="476225" y="4165600"/>
            <a:ext cx="9632976" cy="553998"/>
          </a:xfrm>
          <a:prstGeom prst="rect">
            <a:avLst/>
          </a:prstGeom>
        </p:spPr>
        <p:txBody>
          <a:bodyPr wrap="square">
            <a:spAutoFit/>
          </a:bodyPr>
          <a:lstStyle/>
          <a:p>
            <a:pPr marL="457200" marR="0" algn="just">
              <a:lnSpc>
                <a:spcPct val="150000"/>
              </a:lnSpc>
              <a:spcBef>
                <a:spcPts val="0"/>
              </a:spcBef>
              <a:spcAft>
                <a:spcPts val="0"/>
              </a:spcAft>
            </a:pPr>
            <a:r>
              <a:rPr lang="en-US" sz="2000" dirty="0">
                <a:latin typeface="Avenir Next LT Pro Medium Conde" panose="020B0606020202020204" pitchFamily="34" charset="77"/>
                <a:ea typeface="Calibri" panose="020F0502020204030204" pitchFamily="34" charset="0"/>
                <a:cs typeface="Times New Roman" panose="02020603050405020304" pitchFamily="18" charset="0"/>
              </a:rPr>
              <a:t>now, weight of D.O in mg </a:t>
            </a:r>
            <a:r>
              <a:rPr lang="en-US" sz="2000" dirty="0">
                <a:solidFill>
                  <a:srgbClr val="FF0000"/>
                </a:solidFill>
                <a:latin typeface="Avenir Next LT Pro Medium Conde" panose="020B0606020202020204" pitchFamily="34" charset="77"/>
                <a:ea typeface="Calibri" panose="020F0502020204030204" pitchFamily="34" charset="0"/>
                <a:cs typeface="Times New Roman" panose="02020603050405020304" pitchFamily="18" charset="0"/>
              </a:rPr>
              <a:t>= N</a:t>
            </a:r>
            <a:r>
              <a:rPr lang="en-US" sz="2000" baseline="-25000" dirty="0">
                <a:solidFill>
                  <a:srgbClr val="FF0000"/>
                </a:solidFill>
                <a:latin typeface="Avenir Next LT Pro Medium Conde" panose="020B0606020202020204" pitchFamily="34" charset="77"/>
                <a:ea typeface="Calibri" panose="020F0502020204030204" pitchFamily="34" charset="0"/>
                <a:cs typeface="Times New Roman" panose="02020603050405020304" pitchFamily="18" charset="0"/>
              </a:rPr>
              <a:t> B</a:t>
            </a:r>
            <a:r>
              <a:rPr lang="en-US" sz="2000" dirty="0">
                <a:solidFill>
                  <a:srgbClr val="FF0000"/>
                </a:solidFill>
                <a:latin typeface="Avenir Next LT Pro Medium Conde" panose="020B0606020202020204" pitchFamily="34" charset="77"/>
                <a:ea typeface="Calibri" panose="020F0502020204030204" pitchFamily="34" charset="0"/>
                <a:cs typeface="Times New Roman" panose="02020603050405020304" pitchFamily="18" charset="0"/>
              </a:rPr>
              <a:t> X Eq. wt of O</a:t>
            </a:r>
            <a:r>
              <a:rPr lang="en-US" sz="2000" baseline="-25000" dirty="0">
                <a:solidFill>
                  <a:srgbClr val="FF0000"/>
                </a:solidFill>
                <a:latin typeface="Avenir Next LT Pro Medium Conde" panose="020B0606020202020204" pitchFamily="34" charset="77"/>
                <a:ea typeface="Calibri" panose="020F0502020204030204" pitchFamily="34" charset="0"/>
                <a:cs typeface="Times New Roman" panose="02020603050405020304" pitchFamily="18" charset="0"/>
              </a:rPr>
              <a:t>2</a:t>
            </a:r>
            <a:r>
              <a:rPr lang="en-US" sz="2000" dirty="0">
                <a:solidFill>
                  <a:srgbClr val="FF0000"/>
                </a:solidFill>
                <a:latin typeface="Avenir Next LT Pro Medium Conde" panose="020B0606020202020204" pitchFamily="34" charset="77"/>
                <a:ea typeface="Calibri" panose="020F0502020204030204" pitchFamily="34" charset="0"/>
                <a:cs typeface="Times New Roman" panose="02020603050405020304" pitchFamily="18" charset="0"/>
              </a:rPr>
              <a:t> x1000 </a:t>
            </a:r>
            <a:r>
              <a:rPr lang="en-US" sz="2000" b="1" dirty="0">
                <a:latin typeface="Avenir Next LT Pro Medium Conde" panose="020B0606020202020204" pitchFamily="34" charset="77"/>
                <a:ea typeface="Calibri" panose="020F0502020204030204" pitchFamily="34" charset="0"/>
                <a:cs typeface="Times New Roman" panose="02020603050405020304" pitchFamily="18" charset="0"/>
              </a:rPr>
              <a:t>= D</a:t>
            </a:r>
            <a:r>
              <a:rPr lang="en-US" sz="2000" b="1" baseline="-25000" dirty="0">
                <a:latin typeface="Avenir Next LT Pro Medium Conde" panose="020B0606020202020204" pitchFamily="34" charset="77"/>
                <a:ea typeface="Calibri" panose="020F0502020204030204" pitchFamily="34" charset="0"/>
                <a:cs typeface="Times New Roman" panose="02020603050405020304" pitchFamily="18" charset="0"/>
              </a:rPr>
              <a:t>1 </a:t>
            </a:r>
            <a:r>
              <a:rPr lang="en-US" sz="2000" b="1" dirty="0">
                <a:latin typeface="Avenir Next LT Pro Medium Conde" panose="020B0606020202020204" pitchFamily="34" charset="77"/>
                <a:ea typeface="Calibri" panose="020F0502020204030204" pitchFamily="34" charset="0"/>
                <a:cs typeface="Times New Roman" panose="02020603050405020304" pitchFamily="18" charset="0"/>
              </a:rPr>
              <a:t>mg</a:t>
            </a:r>
            <a:r>
              <a:rPr lang="en-US" sz="2000" dirty="0">
                <a:solidFill>
                  <a:srgbClr val="FF0000"/>
                </a:solidFill>
                <a:latin typeface="Avenir Next LT Pro Medium Conde" panose="020B0606020202020204" pitchFamily="34" charset="77"/>
                <a:ea typeface="Calibri" panose="020F0502020204030204" pitchFamily="34" charset="0"/>
                <a:cs typeface="Times New Roman" panose="02020603050405020304" pitchFamily="18" charset="0"/>
              </a:rPr>
              <a:t> O</a:t>
            </a:r>
            <a:r>
              <a:rPr lang="en-US" sz="2000" baseline="-25000" dirty="0">
                <a:solidFill>
                  <a:srgbClr val="FF0000"/>
                </a:solidFill>
                <a:latin typeface="Avenir Next LT Pro Medium Conde" panose="020B0606020202020204" pitchFamily="34" charset="77"/>
                <a:ea typeface="Calibri" panose="020F0502020204030204" pitchFamily="34" charset="0"/>
                <a:cs typeface="Times New Roman" panose="02020603050405020304" pitchFamily="18" charset="0"/>
              </a:rPr>
              <a:t>2</a:t>
            </a:r>
            <a:r>
              <a:rPr lang="en-US" sz="2000" b="1" dirty="0">
                <a:latin typeface="Avenir Next LT Pro Medium Conde" panose="020B0606020202020204" pitchFamily="34" charset="77"/>
                <a:ea typeface="Calibri" panose="020F0502020204030204" pitchFamily="34" charset="0"/>
                <a:cs typeface="Times New Roman" panose="02020603050405020304" pitchFamily="18" charset="0"/>
              </a:rPr>
              <a:t> /dm</a:t>
            </a:r>
            <a:r>
              <a:rPr lang="en-US" sz="2000" b="1" baseline="30000" dirty="0">
                <a:latin typeface="Avenir Next LT Pro Medium Conde" panose="020B0606020202020204" pitchFamily="34" charset="77"/>
                <a:ea typeface="Calibri" panose="020F0502020204030204" pitchFamily="34" charset="0"/>
                <a:cs typeface="Times New Roman" panose="02020603050405020304" pitchFamily="18" charset="0"/>
              </a:rPr>
              <a:t>3</a:t>
            </a:r>
            <a:r>
              <a:rPr lang="en-US" sz="2000" b="1" baseline="-25000" dirty="0">
                <a:latin typeface="Avenir Next LT Pro Medium Conde" panose="020B0606020202020204" pitchFamily="34" charset="77"/>
                <a:ea typeface="Calibri" panose="020F0502020204030204" pitchFamily="34" charset="0"/>
                <a:cs typeface="Times New Roman" panose="02020603050405020304" pitchFamily="18" charset="0"/>
              </a:rPr>
              <a:t>   </a:t>
            </a:r>
            <a:r>
              <a:rPr lang="en-US" sz="2000" b="1" dirty="0">
                <a:latin typeface="Avenir Next LT Pro Medium Conde" panose="020B0606020202020204" pitchFamily="34" charset="77"/>
                <a:ea typeface="Calibri" panose="020F0502020204030204" pitchFamily="34" charset="0"/>
                <a:cs typeface="Times New Roman" panose="02020603050405020304" pitchFamily="18" charset="0"/>
              </a:rPr>
              <a:t> </a:t>
            </a:r>
            <a:endParaRPr lang="en-US" sz="2000" dirty="0">
              <a:effectLst/>
              <a:latin typeface="Avenir Next LT Pro Medium Conde" panose="020B0606020202020204" pitchFamily="34" charset="77"/>
              <a:ea typeface="Calibri" panose="020F0502020204030204" pitchFamily="34" charset="0"/>
              <a:cs typeface="Times New Roman" panose="02020603050405020304" pitchFamily="18" charset="0"/>
            </a:endParaRPr>
          </a:p>
        </p:txBody>
      </p:sp>
      <p:sp>
        <p:nvSpPr>
          <p:cNvPr id="16" name="Rectangle 15"/>
          <p:cNvSpPr/>
          <p:nvPr/>
        </p:nvSpPr>
        <p:spPr>
          <a:xfrm>
            <a:off x="965201" y="3594100"/>
            <a:ext cx="6127226" cy="369332"/>
          </a:xfrm>
          <a:prstGeom prst="rect">
            <a:avLst/>
          </a:prstGeom>
        </p:spPr>
        <p:txBody>
          <a:bodyPr wrap="square">
            <a:spAutoFit/>
          </a:bodyPr>
          <a:lstStyle/>
          <a:p>
            <a:r>
              <a:rPr lang="en-US" dirty="0">
                <a:solidFill>
                  <a:srgbClr val="FF0000"/>
                </a:solidFill>
                <a:latin typeface="Avenir Next LT Pro Medium Conde" panose="020B0606020202020204" pitchFamily="34" charset="77"/>
                <a:ea typeface="Calibri" panose="020F0502020204030204" pitchFamily="34" charset="0"/>
                <a:cs typeface="Times New Roman" panose="02020603050405020304" pitchFamily="18" charset="0"/>
              </a:rPr>
              <a:t>N</a:t>
            </a:r>
            <a:r>
              <a:rPr lang="en-US" baseline="-25000" dirty="0">
                <a:solidFill>
                  <a:srgbClr val="FF0000"/>
                </a:solidFill>
                <a:latin typeface="Avenir Next LT Pro Medium Conde" panose="020B0606020202020204" pitchFamily="34" charset="77"/>
                <a:ea typeface="Calibri" panose="020F0502020204030204" pitchFamily="34" charset="0"/>
                <a:cs typeface="Times New Roman" panose="02020603050405020304" pitchFamily="18" charset="0"/>
              </a:rPr>
              <a:t>2</a:t>
            </a:r>
            <a:r>
              <a:rPr lang="en-US" dirty="0">
                <a:latin typeface="Avenir Next LT Pro Medium Conde" panose="020B0606020202020204" pitchFamily="34" charset="77"/>
                <a:ea typeface="Calibri" panose="020F0502020204030204" pitchFamily="34" charset="0"/>
                <a:cs typeface="Times New Roman" panose="02020603050405020304" pitchFamily="18" charset="0"/>
              </a:rPr>
              <a:t> = (N</a:t>
            </a:r>
            <a:r>
              <a:rPr lang="en-US" baseline="-25000" dirty="0">
                <a:latin typeface="Avenir Next LT Pro Medium Conde" panose="020B0606020202020204" pitchFamily="34" charset="77"/>
                <a:ea typeface="Calibri" panose="020F0502020204030204" pitchFamily="34" charset="0"/>
                <a:cs typeface="Times New Roman" panose="02020603050405020304" pitchFamily="18" charset="0"/>
              </a:rPr>
              <a:t>1</a:t>
            </a:r>
            <a:r>
              <a:rPr lang="en-US" dirty="0">
                <a:latin typeface="Avenir Next LT Pro Medium Conde" panose="020B0606020202020204" pitchFamily="34" charset="77"/>
                <a:ea typeface="Calibri" panose="020F0502020204030204" pitchFamily="34" charset="0"/>
                <a:cs typeface="Times New Roman" panose="02020603050405020304" pitchFamily="18" charset="0"/>
              </a:rPr>
              <a:t> X V</a:t>
            </a:r>
            <a:r>
              <a:rPr lang="en-US" baseline="-25000" dirty="0">
                <a:latin typeface="Avenir Next LT Pro Medium Conde" panose="020B0606020202020204" pitchFamily="34" charset="77"/>
                <a:ea typeface="Calibri" panose="020F0502020204030204" pitchFamily="34" charset="0"/>
                <a:cs typeface="Times New Roman" panose="02020603050405020304" pitchFamily="18" charset="0"/>
              </a:rPr>
              <a:t>1</a:t>
            </a:r>
            <a:r>
              <a:rPr lang="en-US" dirty="0">
                <a:latin typeface="Avenir Next LT Pro Medium Conde" panose="020B0606020202020204" pitchFamily="34" charset="77"/>
                <a:ea typeface="Calibri" panose="020F0502020204030204" pitchFamily="34" charset="0"/>
                <a:cs typeface="Times New Roman" panose="02020603050405020304" pitchFamily="18" charset="0"/>
              </a:rPr>
              <a:t>)/ V</a:t>
            </a:r>
            <a:r>
              <a:rPr lang="en-US" baseline="-25000" dirty="0">
                <a:latin typeface="Avenir Next LT Pro Medium Conde" panose="020B0606020202020204" pitchFamily="34" charset="77"/>
                <a:ea typeface="Calibri" panose="020F0502020204030204" pitchFamily="34" charset="0"/>
                <a:cs typeface="Times New Roman" panose="02020603050405020304" pitchFamily="18" charset="0"/>
              </a:rPr>
              <a:t>2</a:t>
            </a:r>
            <a:endParaRPr lang="en-US" dirty="0"/>
          </a:p>
        </p:txBody>
      </p:sp>
    </p:spTree>
    <p:extLst>
      <p:ext uri="{BB962C8B-B14F-4D97-AF65-F5344CB8AC3E}">
        <p14:creationId xmlns:p14="http://schemas.microsoft.com/office/powerpoint/2010/main" val="3405097175"/>
      </p:ext>
    </p:extLst>
  </p:cSld>
  <p:clrMapOvr>
    <a:masterClrMapping/>
  </p:clrMapOvr>
  <p:transition spd="slow">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2"/>
                                        </p:tgtEl>
                                        <p:attrNameLst>
                                          <p:attrName>style.visibility</p:attrName>
                                        </p:attrNameLst>
                                      </p:cBhvr>
                                      <p:to>
                                        <p:strVal val="visible"/>
                                      </p:to>
                                    </p:set>
                                    <p:anim calcmode="lin" valueType="num">
                                      <p:cBhvr>
                                        <p:cTn id="14" dur="500" fill="hold"/>
                                        <p:tgtEl>
                                          <p:spTgt spid="2"/>
                                        </p:tgtEl>
                                        <p:attrNameLst>
                                          <p:attrName>ppt_w</p:attrName>
                                        </p:attrNameLst>
                                      </p:cBhvr>
                                      <p:tavLst>
                                        <p:tav tm="0">
                                          <p:val>
                                            <p:fltVal val="0"/>
                                          </p:val>
                                        </p:tav>
                                        <p:tav tm="100000">
                                          <p:val>
                                            <p:strVal val="#ppt_w"/>
                                          </p:val>
                                        </p:tav>
                                      </p:tavLst>
                                    </p:anim>
                                    <p:anim calcmode="lin" valueType="num">
                                      <p:cBhvr>
                                        <p:cTn id="15" dur="500" fill="hold"/>
                                        <p:tgtEl>
                                          <p:spTgt spid="2"/>
                                        </p:tgtEl>
                                        <p:attrNameLst>
                                          <p:attrName>ppt_h</p:attrName>
                                        </p:attrNameLst>
                                      </p:cBhvr>
                                      <p:tavLst>
                                        <p:tav tm="0">
                                          <p:val>
                                            <p:fltVal val="0"/>
                                          </p:val>
                                        </p:tav>
                                        <p:tav tm="100000">
                                          <p:val>
                                            <p:strVal val="#ppt_h"/>
                                          </p:val>
                                        </p:tav>
                                      </p:tavLst>
                                    </p:anim>
                                    <p:animEffect transition="in" filter="fade">
                                      <p:cBhvr>
                                        <p:cTn id="16" dur="500"/>
                                        <p:tgtEl>
                                          <p:spTgt spid="2"/>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anim calcmode="lin" valueType="num">
                                      <p:cBhvr>
                                        <p:cTn id="21" dur="500" fill="hold"/>
                                        <p:tgtEl>
                                          <p:spTgt spid="5"/>
                                        </p:tgtEl>
                                        <p:attrNameLst>
                                          <p:attrName>ppt_w</p:attrName>
                                        </p:attrNameLst>
                                      </p:cBhvr>
                                      <p:tavLst>
                                        <p:tav tm="0">
                                          <p:val>
                                            <p:fltVal val="0"/>
                                          </p:val>
                                        </p:tav>
                                        <p:tav tm="100000">
                                          <p:val>
                                            <p:strVal val="#ppt_w"/>
                                          </p:val>
                                        </p:tav>
                                      </p:tavLst>
                                    </p:anim>
                                    <p:anim calcmode="lin" valueType="num">
                                      <p:cBhvr>
                                        <p:cTn id="22" dur="500" fill="hold"/>
                                        <p:tgtEl>
                                          <p:spTgt spid="5"/>
                                        </p:tgtEl>
                                        <p:attrNameLst>
                                          <p:attrName>ppt_h</p:attrName>
                                        </p:attrNameLst>
                                      </p:cBhvr>
                                      <p:tavLst>
                                        <p:tav tm="0">
                                          <p:val>
                                            <p:fltVal val="0"/>
                                          </p:val>
                                        </p:tav>
                                        <p:tav tm="100000">
                                          <p:val>
                                            <p:strVal val="#ppt_h"/>
                                          </p:val>
                                        </p:tav>
                                      </p:tavLst>
                                    </p:anim>
                                    <p:animEffect transition="in" filter="fade">
                                      <p:cBhvr>
                                        <p:cTn id="23" dur="500"/>
                                        <p:tgtEl>
                                          <p:spTgt spid="5"/>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grpId="0" nodeType="clickEffect">
                                  <p:stCondLst>
                                    <p:cond delay="0"/>
                                  </p:stCondLst>
                                  <p:childTnLst>
                                    <p:set>
                                      <p:cBhvr>
                                        <p:cTn id="27" dur="1" fill="hold">
                                          <p:stCondLst>
                                            <p:cond delay="0"/>
                                          </p:stCondLst>
                                        </p:cTn>
                                        <p:tgtEl>
                                          <p:spTgt spid="12"/>
                                        </p:tgtEl>
                                        <p:attrNameLst>
                                          <p:attrName>style.visibility</p:attrName>
                                        </p:attrNameLst>
                                      </p:cBhvr>
                                      <p:to>
                                        <p:strVal val="visible"/>
                                      </p:to>
                                    </p:set>
                                    <p:anim calcmode="lin" valueType="num">
                                      <p:cBhvr>
                                        <p:cTn id="28" dur="500" fill="hold"/>
                                        <p:tgtEl>
                                          <p:spTgt spid="12"/>
                                        </p:tgtEl>
                                        <p:attrNameLst>
                                          <p:attrName>ppt_w</p:attrName>
                                        </p:attrNameLst>
                                      </p:cBhvr>
                                      <p:tavLst>
                                        <p:tav tm="0">
                                          <p:val>
                                            <p:fltVal val="0"/>
                                          </p:val>
                                        </p:tav>
                                        <p:tav tm="100000">
                                          <p:val>
                                            <p:strVal val="#ppt_w"/>
                                          </p:val>
                                        </p:tav>
                                      </p:tavLst>
                                    </p:anim>
                                    <p:anim calcmode="lin" valueType="num">
                                      <p:cBhvr>
                                        <p:cTn id="29" dur="500" fill="hold"/>
                                        <p:tgtEl>
                                          <p:spTgt spid="12"/>
                                        </p:tgtEl>
                                        <p:attrNameLst>
                                          <p:attrName>ppt_h</p:attrName>
                                        </p:attrNameLst>
                                      </p:cBhvr>
                                      <p:tavLst>
                                        <p:tav tm="0">
                                          <p:val>
                                            <p:fltVal val="0"/>
                                          </p:val>
                                        </p:tav>
                                        <p:tav tm="100000">
                                          <p:val>
                                            <p:strVal val="#ppt_h"/>
                                          </p:val>
                                        </p:tav>
                                      </p:tavLst>
                                    </p:anim>
                                    <p:animEffect transition="in" filter="fade">
                                      <p:cBhvr>
                                        <p:cTn id="30" dur="500"/>
                                        <p:tgtEl>
                                          <p:spTgt spid="12"/>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grpId="0" nodeType="clickEffect">
                                  <p:stCondLst>
                                    <p:cond delay="0"/>
                                  </p:stCondLst>
                                  <p:childTnLst>
                                    <p:set>
                                      <p:cBhvr>
                                        <p:cTn id="34" dur="1" fill="hold">
                                          <p:stCondLst>
                                            <p:cond delay="0"/>
                                          </p:stCondLst>
                                        </p:cTn>
                                        <p:tgtEl>
                                          <p:spTgt spid="13"/>
                                        </p:tgtEl>
                                        <p:attrNameLst>
                                          <p:attrName>style.visibility</p:attrName>
                                        </p:attrNameLst>
                                      </p:cBhvr>
                                      <p:to>
                                        <p:strVal val="visible"/>
                                      </p:to>
                                    </p:set>
                                    <p:anim calcmode="lin" valueType="num">
                                      <p:cBhvr>
                                        <p:cTn id="35" dur="500" fill="hold"/>
                                        <p:tgtEl>
                                          <p:spTgt spid="13"/>
                                        </p:tgtEl>
                                        <p:attrNameLst>
                                          <p:attrName>ppt_w</p:attrName>
                                        </p:attrNameLst>
                                      </p:cBhvr>
                                      <p:tavLst>
                                        <p:tav tm="0">
                                          <p:val>
                                            <p:fltVal val="0"/>
                                          </p:val>
                                        </p:tav>
                                        <p:tav tm="100000">
                                          <p:val>
                                            <p:strVal val="#ppt_w"/>
                                          </p:val>
                                        </p:tav>
                                      </p:tavLst>
                                    </p:anim>
                                    <p:anim calcmode="lin" valueType="num">
                                      <p:cBhvr>
                                        <p:cTn id="36" dur="500" fill="hold"/>
                                        <p:tgtEl>
                                          <p:spTgt spid="13"/>
                                        </p:tgtEl>
                                        <p:attrNameLst>
                                          <p:attrName>ppt_h</p:attrName>
                                        </p:attrNameLst>
                                      </p:cBhvr>
                                      <p:tavLst>
                                        <p:tav tm="0">
                                          <p:val>
                                            <p:fltVal val="0"/>
                                          </p:val>
                                        </p:tav>
                                        <p:tav tm="100000">
                                          <p:val>
                                            <p:strVal val="#ppt_h"/>
                                          </p:val>
                                        </p:tav>
                                      </p:tavLst>
                                    </p:anim>
                                    <p:animEffect transition="in" filter="fade">
                                      <p:cBhvr>
                                        <p:cTn id="37" dur="500"/>
                                        <p:tgtEl>
                                          <p:spTgt spid="13"/>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grpId="0" nodeType="clickEffect">
                                  <p:stCondLst>
                                    <p:cond delay="0"/>
                                  </p:stCondLst>
                                  <p:childTnLst>
                                    <p:set>
                                      <p:cBhvr>
                                        <p:cTn id="41" dur="1" fill="hold">
                                          <p:stCondLst>
                                            <p:cond delay="0"/>
                                          </p:stCondLst>
                                        </p:cTn>
                                        <p:tgtEl>
                                          <p:spTgt spid="15"/>
                                        </p:tgtEl>
                                        <p:attrNameLst>
                                          <p:attrName>style.visibility</p:attrName>
                                        </p:attrNameLst>
                                      </p:cBhvr>
                                      <p:to>
                                        <p:strVal val="visible"/>
                                      </p:to>
                                    </p:set>
                                    <p:anim calcmode="lin" valueType="num">
                                      <p:cBhvr>
                                        <p:cTn id="42" dur="500" fill="hold"/>
                                        <p:tgtEl>
                                          <p:spTgt spid="15"/>
                                        </p:tgtEl>
                                        <p:attrNameLst>
                                          <p:attrName>ppt_w</p:attrName>
                                        </p:attrNameLst>
                                      </p:cBhvr>
                                      <p:tavLst>
                                        <p:tav tm="0">
                                          <p:val>
                                            <p:fltVal val="0"/>
                                          </p:val>
                                        </p:tav>
                                        <p:tav tm="100000">
                                          <p:val>
                                            <p:strVal val="#ppt_w"/>
                                          </p:val>
                                        </p:tav>
                                      </p:tavLst>
                                    </p:anim>
                                    <p:anim calcmode="lin" valueType="num">
                                      <p:cBhvr>
                                        <p:cTn id="43" dur="500" fill="hold"/>
                                        <p:tgtEl>
                                          <p:spTgt spid="15"/>
                                        </p:tgtEl>
                                        <p:attrNameLst>
                                          <p:attrName>ppt_h</p:attrName>
                                        </p:attrNameLst>
                                      </p:cBhvr>
                                      <p:tavLst>
                                        <p:tav tm="0">
                                          <p:val>
                                            <p:fltVal val="0"/>
                                          </p:val>
                                        </p:tav>
                                        <p:tav tm="100000">
                                          <p:val>
                                            <p:strVal val="#ppt_h"/>
                                          </p:val>
                                        </p:tav>
                                      </p:tavLst>
                                    </p:anim>
                                    <p:animEffect transition="in" filter="fade">
                                      <p:cBhvr>
                                        <p:cTn id="44"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5" grpId="0"/>
      <p:bldP spid="12" grpId="0" animBg="1"/>
      <p:bldP spid="13" grpId="0" animBg="1"/>
      <p:bldP spid="1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1F1E221-546B-BF44-98D8-25145C922DBE}"/>
              </a:ext>
            </a:extLst>
          </p:cNvPr>
          <p:cNvSpPr txBox="1"/>
          <p:nvPr/>
        </p:nvSpPr>
        <p:spPr>
          <a:xfrm>
            <a:off x="1509239" y="2656703"/>
            <a:ext cx="3346965" cy="1938992"/>
          </a:xfrm>
          <a:prstGeom prst="rect">
            <a:avLst/>
          </a:prstGeom>
          <a:noFill/>
        </p:spPr>
        <p:txBody>
          <a:bodyPr wrap="square" rtlCol="0">
            <a:spAutoFit/>
          </a:bodyPr>
          <a:lstStyle/>
          <a:p>
            <a:pPr algn="ctr"/>
            <a:r>
              <a:rPr lang="en-US" sz="2400" dirty="0">
                <a:latin typeface="Avenir Next LT Pro Medium Conde" panose="020B0606020202020204" pitchFamily="34" charset="77"/>
              </a:rPr>
              <a:t>BOD is only measurement of consumed oxygen by aquatic microorganisms to decompose or </a:t>
            </a:r>
            <a:r>
              <a:rPr lang="en-US" sz="2400" dirty="0">
                <a:solidFill>
                  <a:srgbClr val="FF0000"/>
                </a:solidFill>
                <a:latin typeface="Avenir Next LT Pro Medium Conde" panose="020B0606020202020204" pitchFamily="34" charset="77"/>
              </a:rPr>
              <a:t>oxidize organic matter.</a:t>
            </a:r>
          </a:p>
        </p:txBody>
      </p:sp>
      <p:sp>
        <p:nvSpPr>
          <p:cNvPr id="4" name="TextBox 3">
            <a:extLst>
              <a:ext uri="{FF2B5EF4-FFF2-40B4-BE49-F238E27FC236}">
                <a16:creationId xmlns:a16="http://schemas.microsoft.com/office/drawing/2014/main" id="{D3B55A38-7FB4-1C45-BDA6-1DA715C17039}"/>
              </a:ext>
            </a:extLst>
          </p:cNvPr>
          <p:cNvSpPr txBox="1"/>
          <p:nvPr/>
        </p:nvSpPr>
        <p:spPr>
          <a:xfrm>
            <a:off x="6760863" y="2656703"/>
            <a:ext cx="3977158" cy="1569660"/>
          </a:xfrm>
          <a:prstGeom prst="rect">
            <a:avLst/>
          </a:prstGeom>
          <a:noFill/>
        </p:spPr>
        <p:txBody>
          <a:bodyPr wrap="square" rtlCol="0">
            <a:spAutoFit/>
          </a:bodyPr>
          <a:lstStyle/>
          <a:p>
            <a:pPr algn="ctr"/>
            <a:r>
              <a:rPr lang="en-US" sz="2400" dirty="0">
                <a:latin typeface="Avenir Next LT Pro Medium Conde" panose="020B0606020202020204" pitchFamily="34" charset="77"/>
              </a:rPr>
              <a:t>COD refers the requirement of dissolved oxygen for the oxidation of </a:t>
            </a:r>
            <a:r>
              <a:rPr lang="en-US" sz="2400" dirty="0">
                <a:solidFill>
                  <a:srgbClr val="FF0000"/>
                </a:solidFill>
                <a:latin typeface="Avenir Next LT Pro Medium Conde" panose="020B0606020202020204" pitchFamily="34" charset="77"/>
              </a:rPr>
              <a:t>both organic and inorganic </a:t>
            </a:r>
            <a:r>
              <a:rPr lang="en-US" sz="2400" dirty="0">
                <a:latin typeface="Avenir Next LT Pro Medium Conde" panose="020B0606020202020204" pitchFamily="34" charset="77"/>
              </a:rPr>
              <a:t>constituents</a:t>
            </a:r>
          </a:p>
        </p:txBody>
      </p:sp>
      <p:sp>
        <p:nvSpPr>
          <p:cNvPr id="5" name="TextBox 4">
            <a:extLst>
              <a:ext uri="{FF2B5EF4-FFF2-40B4-BE49-F238E27FC236}">
                <a16:creationId xmlns:a16="http://schemas.microsoft.com/office/drawing/2014/main" id="{97B88AF0-4887-9043-8C03-9BEDF56E7FF1}"/>
              </a:ext>
            </a:extLst>
          </p:cNvPr>
          <p:cNvSpPr txBox="1"/>
          <p:nvPr/>
        </p:nvSpPr>
        <p:spPr>
          <a:xfrm>
            <a:off x="2891481" y="1013254"/>
            <a:ext cx="878767" cy="584775"/>
          </a:xfrm>
          <a:prstGeom prst="rect">
            <a:avLst/>
          </a:prstGeom>
          <a:noFill/>
        </p:spPr>
        <p:txBody>
          <a:bodyPr wrap="none" rtlCol="0">
            <a:spAutoFit/>
          </a:bodyPr>
          <a:lstStyle/>
          <a:p>
            <a:r>
              <a:rPr lang="en-US" sz="3200" b="1" dirty="0">
                <a:solidFill>
                  <a:srgbClr val="C00000"/>
                </a:solidFill>
                <a:latin typeface="Avenir Next LT Pro Medium Conde" panose="020B0606020202020204" pitchFamily="34" charset="77"/>
              </a:rPr>
              <a:t>BOD</a:t>
            </a:r>
          </a:p>
        </p:txBody>
      </p:sp>
      <p:sp>
        <p:nvSpPr>
          <p:cNvPr id="6" name="TextBox 5">
            <a:extLst>
              <a:ext uri="{FF2B5EF4-FFF2-40B4-BE49-F238E27FC236}">
                <a16:creationId xmlns:a16="http://schemas.microsoft.com/office/drawing/2014/main" id="{4ABD75AB-D06B-8B4A-A779-0D3AAE576B6C}"/>
              </a:ext>
            </a:extLst>
          </p:cNvPr>
          <p:cNvSpPr txBox="1"/>
          <p:nvPr/>
        </p:nvSpPr>
        <p:spPr>
          <a:xfrm>
            <a:off x="8130748" y="1041974"/>
            <a:ext cx="873957" cy="584775"/>
          </a:xfrm>
          <a:prstGeom prst="rect">
            <a:avLst/>
          </a:prstGeom>
          <a:noFill/>
        </p:spPr>
        <p:txBody>
          <a:bodyPr wrap="none" rtlCol="0">
            <a:spAutoFit/>
          </a:bodyPr>
          <a:lstStyle/>
          <a:p>
            <a:r>
              <a:rPr lang="en-US" sz="3200" b="1" dirty="0">
                <a:solidFill>
                  <a:srgbClr val="0F24FD"/>
                </a:solidFill>
                <a:latin typeface="Avenir Next LT Pro Medium Conde" panose="020B0606020202020204" pitchFamily="34" charset="77"/>
              </a:rPr>
              <a:t>COD</a:t>
            </a:r>
          </a:p>
        </p:txBody>
      </p:sp>
      <p:cxnSp>
        <p:nvCxnSpPr>
          <p:cNvPr id="7" name="Straight Arrow Connector 6">
            <a:extLst>
              <a:ext uri="{FF2B5EF4-FFF2-40B4-BE49-F238E27FC236}">
                <a16:creationId xmlns:a16="http://schemas.microsoft.com/office/drawing/2014/main" id="{D68472E9-AD63-3B41-9202-B5AE6ED40969}"/>
              </a:ext>
            </a:extLst>
          </p:cNvPr>
          <p:cNvCxnSpPr>
            <a:cxnSpLocks/>
          </p:cNvCxnSpPr>
          <p:nvPr/>
        </p:nvCxnSpPr>
        <p:spPr>
          <a:xfrm>
            <a:off x="3315692" y="1598029"/>
            <a:ext cx="0" cy="945903"/>
          </a:xfrm>
          <a:prstGeom prst="straightConnector1">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C7D4CF73-25F9-E34D-A7AA-5E7BEA9586A7}"/>
              </a:ext>
            </a:extLst>
          </p:cNvPr>
          <p:cNvCxnSpPr>
            <a:cxnSpLocks/>
          </p:cNvCxnSpPr>
          <p:nvPr/>
        </p:nvCxnSpPr>
        <p:spPr>
          <a:xfrm>
            <a:off x="8585241" y="1598029"/>
            <a:ext cx="0" cy="945903"/>
          </a:xfrm>
          <a:prstGeom prst="straightConnector1">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31763447"/>
      </p:ext>
    </p:extLst>
  </p:cSld>
  <p:clrMapOvr>
    <a:masterClrMapping/>
  </p:clrMapOvr>
  <p:transition spd="slow">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 calcmode="lin" valueType="num">
                                      <p:cBhvr>
                                        <p:cTn id="14" dur="500" fill="hold"/>
                                        <p:tgtEl>
                                          <p:spTgt spid="6"/>
                                        </p:tgtEl>
                                        <p:attrNameLst>
                                          <p:attrName>ppt_w</p:attrName>
                                        </p:attrNameLst>
                                      </p:cBhvr>
                                      <p:tavLst>
                                        <p:tav tm="0">
                                          <p:val>
                                            <p:fltVal val="0"/>
                                          </p:val>
                                        </p:tav>
                                        <p:tav tm="100000">
                                          <p:val>
                                            <p:strVal val="#ppt_w"/>
                                          </p:val>
                                        </p:tav>
                                      </p:tavLst>
                                    </p:anim>
                                    <p:anim calcmode="lin" valueType="num">
                                      <p:cBhvr>
                                        <p:cTn id="15" dur="500" fill="hold"/>
                                        <p:tgtEl>
                                          <p:spTgt spid="6"/>
                                        </p:tgtEl>
                                        <p:attrNameLst>
                                          <p:attrName>ppt_h</p:attrName>
                                        </p:attrNameLst>
                                      </p:cBhvr>
                                      <p:tavLst>
                                        <p:tav tm="0">
                                          <p:val>
                                            <p:fltVal val="0"/>
                                          </p:val>
                                        </p:tav>
                                        <p:tav tm="100000">
                                          <p:val>
                                            <p:strVal val="#ppt_h"/>
                                          </p:val>
                                        </p:tav>
                                      </p:tavLst>
                                    </p:anim>
                                    <p:animEffect transition="in" filter="fade">
                                      <p:cBhvr>
                                        <p:cTn id="16" dur="5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p:cTn id="21" dur="500" fill="hold"/>
                                        <p:tgtEl>
                                          <p:spTgt spid="7"/>
                                        </p:tgtEl>
                                        <p:attrNameLst>
                                          <p:attrName>ppt_w</p:attrName>
                                        </p:attrNameLst>
                                      </p:cBhvr>
                                      <p:tavLst>
                                        <p:tav tm="0">
                                          <p:val>
                                            <p:fltVal val="0"/>
                                          </p:val>
                                        </p:tav>
                                        <p:tav tm="100000">
                                          <p:val>
                                            <p:strVal val="#ppt_w"/>
                                          </p:val>
                                        </p:tav>
                                      </p:tavLst>
                                    </p:anim>
                                    <p:anim calcmode="lin" valueType="num">
                                      <p:cBhvr>
                                        <p:cTn id="22" dur="500" fill="hold"/>
                                        <p:tgtEl>
                                          <p:spTgt spid="7"/>
                                        </p:tgtEl>
                                        <p:attrNameLst>
                                          <p:attrName>ppt_h</p:attrName>
                                        </p:attrNameLst>
                                      </p:cBhvr>
                                      <p:tavLst>
                                        <p:tav tm="0">
                                          <p:val>
                                            <p:fltVal val="0"/>
                                          </p:val>
                                        </p:tav>
                                        <p:tav tm="100000">
                                          <p:val>
                                            <p:strVal val="#ppt_h"/>
                                          </p:val>
                                        </p:tav>
                                      </p:tavLst>
                                    </p:anim>
                                    <p:animEffect transition="in" filter="fade">
                                      <p:cBhvr>
                                        <p:cTn id="23" dur="500"/>
                                        <p:tgtEl>
                                          <p:spTgt spid="7"/>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grpId="0" nodeType="clickEffect">
                                  <p:stCondLst>
                                    <p:cond delay="0"/>
                                  </p:stCondLst>
                                  <p:childTnLst>
                                    <p:set>
                                      <p:cBhvr>
                                        <p:cTn id="27" dur="1" fill="hold">
                                          <p:stCondLst>
                                            <p:cond delay="0"/>
                                          </p:stCondLst>
                                        </p:cTn>
                                        <p:tgtEl>
                                          <p:spTgt spid="3"/>
                                        </p:tgtEl>
                                        <p:attrNameLst>
                                          <p:attrName>style.visibility</p:attrName>
                                        </p:attrNameLst>
                                      </p:cBhvr>
                                      <p:to>
                                        <p:strVal val="visible"/>
                                      </p:to>
                                    </p:set>
                                    <p:anim calcmode="lin" valueType="num">
                                      <p:cBhvr>
                                        <p:cTn id="28" dur="500" fill="hold"/>
                                        <p:tgtEl>
                                          <p:spTgt spid="3"/>
                                        </p:tgtEl>
                                        <p:attrNameLst>
                                          <p:attrName>ppt_w</p:attrName>
                                        </p:attrNameLst>
                                      </p:cBhvr>
                                      <p:tavLst>
                                        <p:tav tm="0">
                                          <p:val>
                                            <p:fltVal val="0"/>
                                          </p:val>
                                        </p:tav>
                                        <p:tav tm="100000">
                                          <p:val>
                                            <p:strVal val="#ppt_w"/>
                                          </p:val>
                                        </p:tav>
                                      </p:tavLst>
                                    </p:anim>
                                    <p:anim calcmode="lin" valueType="num">
                                      <p:cBhvr>
                                        <p:cTn id="29" dur="500" fill="hold"/>
                                        <p:tgtEl>
                                          <p:spTgt spid="3"/>
                                        </p:tgtEl>
                                        <p:attrNameLst>
                                          <p:attrName>ppt_h</p:attrName>
                                        </p:attrNameLst>
                                      </p:cBhvr>
                                      <p:tavLst>
                                        <p:tav tm="0">
                                          <p:val>
                                            <p:fltVal val="0"/>
                                          </p:val>
                                        </p:tav>
                                        <p:tav tm="100000">
                                          <p:val>
                                            <p:strVal val="#ppt_h"/>
                                          </p:val>
                                        </p:tav>
                                      </p:tavLst>
                                    </p:anim>
                                    <p:animEffect transition="in" filter="fade">
                                      <p:cBhvr>
                                        <p:cTn id="30" dur="500"/>
                                        <p:tgtEl>
                                          <p:spTgt spid="3"/>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nodeType="clickEffect">
                                  <p:stCondLst>
                                    <p:cond delay="0"/>
                                  </p:stCondLst>
                                  <p:childTnLst>
                                    <p:set>
                                      <p:cBhvr>
                                        <p:cTn id="34" dur="1" fill="hold">
                                          <p:stCondLst>
                                            <p:cond delay="0"/>
                                          </p:stCondLst>
                                        </p:cTn>
                                        <p:tgtEl>
                                          <p:spTgt spid="10"/>
                                        </p:tgtEl>
                                        <p:attrNameLst>
                                          <p:attrName>style.visibility</p:attrName>
                                        </p:attrNameLst>
                                      </p:cBhvr>
                                      <p:to>
                                        <p:strVal val="visible"/>
                                      </p:to>
                                    </p:set>
                                    <p:anim calcmode="lin" valueType="num">
                                      <p:cBhvr>
                                        <p:cTn id="35" dur="500" fill="hold"/>
                                        <p:tgtEl>
                                          <p:spTgt spid="10"/>
                                        </p:tgtEl>
                                        <p:attrNameLst>
                                          <p:attrName>ppt_w</p:attrName>
                                        </p:attrNameLst>
                                      </p:cBhvr>
                                      <p:tavLst>
                                        <p:tav tm="0">
                                          <p:val>
                                            <p:fltVal val="0"/>
                                          </p:val>
                                        </p:tav>
                                        <p:tav tm="100000">
                                          <p:val>
                                            <p:strVal val="#ppt_w"/>
                                          </p:val>
                                        </p:tav>
                                      </p:tavLst>
                                    </p:anim>
                                    <p:anim calcmode="lin" valueType="num">
                                      <p:cBhvr>
                                        <p:cTn id="36" dur="500" fill="hold"/>
                                        <p:tgtEl>
                                          <p:spTgt spid="10"/>
                                        </p:tgtEl>
                                        <p:attrNameLst>
                                          <p:attrName>ppt_h</p:attrName>
                                        </p:attrNameLst>
                                      </p:cBhvr>
                                      <p:tavLst>
                                        <p:tav tm="0">
                                          <p:val>
                                            <p:fltVal val="0"/>
                                          </p:val>
                                        </p:tav>
                                        <p:tav tm="100000">
                                          <p:val>
                                            <p:strVal val="#ppt_h"/>
                                          </p:val>
                                        </p:tav>
                                      </p:tavLst>
                                    </p:anim>
                                    <p:animEffect transition="in" filter="fade">
                                      <p:cBhvr>
                                        <p:cTn id="37" dur="500"/>
                                        <p:tgtEl>
                                          <p:spTgt spid="10"/>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grpId="0" nodeType="clickEffect">
                                  <p:stCondLst>
                                    <p:cond delay="0"/>
                                  </p:stCondLst>
                                  <p:childTnLst>
                                    <p:set>
                                      <p:cBhvr>
                                        <p:cTn id="41" dur="1" fill="hold">
                                          <p:stCondLst>
                                            <p:cond delay="0"/>
                                          </p:stCondLst>
                                        </p:cTn>
                                        <p:tgtEl>
                                          <p:spTgt spid="4"/>
                                        </p:tgtEl>
                                        <p:attrNameLst>
                                          <p:attrName>style.visibility</p:attrName>
                                        </p:attrNameLst>
                                      </p:cBhvr>
                                      <p:to>
                                        <p:strVal val="visible"/>
                                      </p:to>
                                    </p:set>
                                    <p:anim calcmode="lin" valueType="num">
                                      <p:cBhvr>
                                        <p:cTn id="42" dur="500" fill="hold"/>
                                        <p:tgtEl>
                                          <p:spTgt spid="4"/>
                                        </p:tgtEl>
                                        <p:attrNameLst>
                                          <p:attrName>ppt_w</p:attrName>
                                        </p:attrNameLst>
                                      </p:cBhvr>
                                      <p:tavLst>
                                        <p:tav tm="0">
                                          <p:val>
                                            <p:fltVal val="0"/>
                                          </p:val>
                                        </p:tav>
                                        <p:tav tm="100000">
                                          <p:val>
                                            <p:strVal val="#ppt_w"/>
                                          </p:val>
                                        </p:tav>
                                      </p:tavLst>
                                    </p:anim>
                                    <p:anim calcmode="lin" valueType="num">
                                      <p:cBhvr>
                                        <p:cTn id="43" dur="500" fill="hold"/>
                                        <p:tgtEl>
                                          <p:spTgt spid="4"/>
                                        </p:tgtEl>
                                        <p:attrNameLst>
                                          <p:attrName>ppt_h</p:attrName>
                                        </p:attrNameLst>
                                      </p:cBhvr>
                                      <p:tavLst>
                                        <p:tav tm="0">
                                          <p:val>
                                            <p:fltVal val="0"/>
                                          </p:val>
                                        </p:tav>
                                        <p:tav tm="100000">
                                          <p:val>
                                            <p:strVal val="#ppt_h"/>
                                          </p:val>
                                        </p:tav>
                                      </p:tavLst>
                                    </p:anim>
                                    <p:animEffect transition="in" filter="fade">
                                      <p:cBhvr>
                                        <p:cTn id="4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149531" y="574766"/>
            <a:ext cx="9457509" cy="5632311"/>
          </a:xfrm>
          <a:prstGeom prst="rect">
            <a:avLst/>
          </a:prstGeom>
        </p:spPr>
        <p:txBody>
          <a:bodyPr wrap="square">
            <a:spAutoFit/>
          </a:bodyPr>
          <a:lstStyle/>
          <a:p>
            <a:r>
              <a:rPr lang="en-IN" sz="3600" dirty="0"/>
              <a:t>Types of water </a:t>
            </a:r>
          </a:p>
          <a:p>
            <a:r>
              <a:rPr lang="en-IN" sz="3600" dirty="0"/>
              <a:t> Soft water  : water that gives foam with the soap </a:t>
            </a:r>
          </a:p>
          <a:p>
            <a:r>
              <a:rPr lang="en-IN" sz="3600" dirty="0"/>
              <a:t>Hard water : water that gives precipitate with the soap.</a:t>
            </a:r>
          </a:p>
          <a:p>
            <a:r>
              <a:rPr lang="en-IN" sz="3600" dirty="0"/>
              <a:t>Hard water must be subjected for treatment to  remove hardness  by either physical method or chemical method</a:t>
            </a:r>
          </a:p>
          <a:p>
            <a:r>
              <a:rPr lang="en-IN" sz="3600" dirty="0"/>
              <a:t>Physical methods : Reverse osmosis, distillation, ion exchange methods</a:t>
            </a:r>
          </a:p>
          <a:p>
            <a:r>
              <a:rPr lang="en-IN" sz="3600" dirty="0"/>
              <a:t>Chemical Method: NaHCO</a:t>
            </a:r>
            <a:r>
              <a:rPr lang="en-IN" sz="3600" baseline="-25000" dirty="0"/>
              <a:t>3 </a:t>
            </a:r>
            <a:r>
              <a:rPr lang="en-IN" sz="3600" dirty="0"/>
              <a:t>method</a:t>
            </a:r>
          </a:p>
        </p:txBody>
      </p:sp>
    </p:spTree>
  </p:cSld>
  <p:clrMapOvr>
    <a:masterClrMapping/>
  </p:clrMapOvr>
  <p:transition spd="slow">
    <p:pull dir="d"/>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A5811D5-B1E7-1E46-9DEC-21FF3C88B405}"/>
              </a:ext>
            </a:extLst>
          </p:cNvPr>
          <p:cNvSpPr/>
          <p:nvPr/>
        </p:nvSpPr>
        <p:spPr>
          <a:xfrm>
            <a:off x="613034" y="1040359"/>
            <a:ext cx="10493187" cy="1015663"/>
          </a:xfrm>
          <a:prstGeom prst="rect">
            <a:avLst/>
          </a:prstGeom>
        </p:spPr>
        <p:txBody>
          <a:bodyPr wrap="square">
            <a:spAutoFit/>
          </a:bodyPr>
          <a:lstStyle/>
          <a:p>
            <a:pPr algn="just"/>
            <a:r>
              <a:rPr lang="en-US" sz="2000" dirty="0">
                <a:solidFill>
                  <a:srgbClr val="0F24FD"/>
                </a:solidFill>
                <a:latin typeface="Avenir Next LT Pro Medium Conde" panose="020B0606020202020204" pitchFamily="34" charset="77"/>
                <a:ea typeface="Calibri" panose="020F0502020204030204" pitchFamily="34" charset="0"/>
                <a:cs typeface="Times New Roman" panose="02020603050405020304" pitchFamily="18" charset="0"/>
              </a:rPr>
              <a:t> Dissolved oxygen cannot be directly estimated by volumetric titration since oxygen does not react with sodium </a:t>
            </a:r>
            <a:r>
              <a:rPr lang="en-US" sz="2000" dirty="0" err="1">
                <a:solidFill>
                  <a:srgbClr val="0F24FD"/>
                </a:solidFill>
                <a:latin typeface="Avenir Next LT Pro Medium Conde" panose="020B0606020202020204" pitchFamily="34" charset="77"/>
                <a:ea typeface="Calibri" panose="020F0502020204030204" pitchFamily="34" charset="0"/>
                <a:cs typeface="Times New Roman" panose="02020603050405020304" pitchFamily="18" charset="0"/>
              </a:rPr>
              <a:t>thiosulfite</a:t>
            </a:r>
            <a:r>
              <a:rPr lang="en-US" sz="2000" dirty="0">
                <a:solidFill>
                  <a:srgbClr val="0F24FD"/>
                </a:solidFill>
                <a:latin typeface="Avenir Next LT Pro Medium Conde" panose="020B0606020202020204" pitchFamily="34" charset="77"/>
                <a:ea typeface="Calibri" panose="020F0502020204030204" pitchFamily="34" charset="0"/>
                <a:cs typeface="Times New Roman" panose="02020603050405020304" pitchFamily="18" charset="0"/>
              </a:rPr>
              <a:t>. However, as oxygen being an oxidizing agent ,it must need  to be estimated in an indirect </a:t>
            </a:r>
            <a:r>
              <a:rPr lang="en-US" sz="2000" dirty="0" err="1">
                <a:solidFill>
                  <a:srgbClr val="0F24FD"/>
                </a:solidFill>
                <a:latin typeface="Avenir Next LT Pro Medium Conde" panose="020B0606020202020204" pitchFamily="34" charset="77"/>
                <a:ea typeface="Calibri" panose="020F0502020204030204" pitchFamily="34" charset="0"/>
                <a:cs typeface="Times New Roman" panose="02020603050405020304" pitchFamily="18" charset="0"/>
              </a:rPr>
              <a:t>way.i.e</a:t>
            </a:r>
            <a:r>
              <a:rPr lang="en-US" sz="2000" dirty="0">
                <a:solidFill>
                  <a:srgbClr val="0F24FD"/>
                </a:solidFill>
                <a:latin typeface="Avenir Next LT Pro Medium Conde" panose="020B0606020202020204" pitchFamily="34" charset="77"/>
                <a:ea typeface="Calibri" panose="020F0502020204030204" pitchFamily="34" charset="0"/>
                <a:cs typeface="Times New Roman" panose="02020603050405020304" pitchFamily="18" charset="0"/>
              </a:rPr>
              <a:t>  </a:t>
            </a:r>
            <a:r>
              <a:rPr lang="en-US" sz="2000" dirty="0" err="1">
                <a:solidFill>
                  <a:srgbClr val="0F24FD"/>
                </a:solidFill>
                <a:latin typeface="Avenir Next LT Pro Medium Conde" panose="020B0606020202020204" pitchFamily="34" charset="77"/>
                <a:ea typeface="Calibri" panose="020F0502020204030204" pitchFamily="34" charset="0"/>
                <a:cs typeface="Times New Roman" panose="02020603050405020304" pitchFamily="18" charset="0"/>
              </a:rPr>
              <a:t>winkler’s</a:t>
            </a:r>
            <a:r>
              <a:rPr lang="en-US" sz="2000" dirty="0">
                <a:solidFill>
                  <a:srgbClr val="0F24FD"/>
                </a:solidFill>
                <a:latin typeface="Avenir Next LT Pro Medium Conde" panose="020B0606020202020204" pitchFamily="34" charset="77"/>
                <a:ea typeface="Calibri" panose="020F0502020204030204" pitchFamily="34" charset="0"/>
                <a:cs typeface="Times New Roman" panose="02020603050405020304" pitchFamily="18" charset="0"/>
              </a:rPr>
              <a:t> method</a:t>
            </a:r>
            <a:endParaRPr lang="en-US" sz="2000" dirty="0">
              <a:solidFill>
                <a:srgbClr val="0F24FD"/>
              </a:solidFill>
              <a:effectLst/>
              <a:latin typeface="Avenir Next LT Pro Medium Conde" panose="020B0606020202020204" pitchFamily="34" charset="77"/>
              <a:ea typeface="Calibri" panose="020F0502020204030204" pitchFamily="34" charset="0"/>
              <a:cs typeface="Times New Roman" panose="02020603050405020304" pitchFamily="18" charset="0"/>
            </a:endParaRPr>
          </a:p>
        </p:txBody>
      </p:sp>
      <p:sp>
        <p:nvSpPr>
          <p:cNvPr id="5" name="Rectangle 4">
            <a:extLst>
              <a:ext uri="{FF2B5EF4-FFF2-40B4-BE49-F238E27FC236}">
                <a16:creationId xmlns:a16="http://schemas.microsoft.com/office/drawing/2014/main" id="{6120D60E-9CC0-E442-B3D3-BBBAA4846269}"/>
              </a:ext>
            </a:extLst>
          </p:cNvPr>
          <p:cNvSpPr/>
          <p:nvPr/>
        </p:nvSpPr>
        <p:spPr>
          <a:xfrm>
            <a:off x="425822" y="322293"/>
            <a:ext cx="9807389" cy="461665"/>
          </a:xfrm>
          <a:prstGeom prst="rect">
            <a:avLst/>
          </a:prstGeom>
        </p:spPr>
        <p:txBody>
          <a:bodyPr wrap="square">
            <a:spAutoFit/>
          </a:bodyPr>
          <a:lstStyle/>
          <a:p>
            <a:pPr algn="just"/>
            <a:r>
              <a:rPr lang="en-US" sz="2400" b="1" dirty="0">
                <a:solidFill>
                  <a:srgbClr val="C00000"/>
                </a:solidFill>
                <a:latin typeface="Avenir Next LT Pro Medium Conde" panose="020B0606020202020204" pitchFamily="34" charset="77"/>
                <a:ea typeface="Calibri" panose="020F0502020204030204" pitchFamily="34" charset="0"/>
                <a:cs typeface="Times New Roman" panose="02020603050405020304" pitchFamily="18" charset="0"/>
              </a:rPr>
              <a:t>Determination of  BOD  in  waste water (Winkler’s Method)</a:t>
            </a:r>
            <a:endParaRPr lang="en-US" sz="2400" dirty="0">
              <a:solidFill>
                <a:srgbClr val="C00000"/>
              </a:solidFill>
              <a:latin typeface="Avenir Next LT Pro Medium Conde" panose="020B0606020202020204" pitchFamily="34" charset="77"/>
              <a:ea typeface="Calibri" panose="020F0502020204030204" pitchFamily="34" charset="0"/>
              <a:cs typeface="Times New Roman" panose="02020603050405020304" pitchFamily="18" charset="0"/>
            </a:endParaRPr>
          </a:p>
        </p:txBody>
      </p:sp>
      <p:sp>
        <p:nvSpPr>
          <p:cNvPr id="6" name="Rectangle 5">
            <a:extLst>
              <a:ext uri="{FF2B5EF4-FFF2-40B4-BE49-F238E27FC236}">
                <a16:creationId xmlns:a16="http://schemas.microsoft.com/office/drawing/2014/main" id="{0765D818-BCAA-084E-A177-DB51FA0CD6EC}"/>
              </a:ext>
            </a:extLst>
          </p:cNvPr>
          <p:cNvSpPr/>
          <p:nvPr/>
        </p:nvSpPr>
        <p:spPr>
          <a:xfrm>
            <a:off x="613034" y="2336800"/>
            <a:ext cx="6003666" cy="400110"/>
          </a:xfrm>
          <a:prstGeom prst="rect">
            <a:avLst/>
          </a:prstGeom>
        </p:spPr>
        <p:txBody>
          <a:bodyPr wrap="square">
            <a:spAutoFit/>
          </a:bodyPr>
          <a:lstStyle/>
          <a:p>
            <a:pPr algn="just"/>
            <a:r>
              <a:rPr lang="en-US" sz="2000" b="1" dirty="0">
                <a:solidFill>
                  <a:srgbClr val="C00000"/>
                </a:solidFill>
                <a:latin typeface="Avenir Next LT Pro Medium Conde" panose="020B0606020202020204" pitchFamily="34" charset="77"/>
                <a:ea typeface="Calibri" panose="020F0502020204030204" pitchFamily="34" charset="0"/>
                <a:cs typeface="Times New Roman" panose="02020603050405020304" pitchFamily="18" charset="0"/>
              </a:rPr>
              <a:t>Biological Oxygen Demand (B.O.D) </a:t>
            </a:r>
            <a:endParaRPr lang="en-US" sz="2000" dirty="0">
              <a:solidFill>
                <a:srgbClr val="C00000"/>
              </a:solidFill>
              <a:effectLst/>
              <a:latin typeface="Avenir Next LT Pro Medium Conde" panose="020B0606020202020204" pitchFamily="34" charset="77"/>
              <a:ea typeface="Calibri" panose="020F0502020204030204" pitchFamily="34" charset="0"/>
              <a:cs typeface="Times New Roman" panose="02020603050405020304" pitchFamily="18" charset="0"/>
            </a:endParaRPr>
          </a:p>
        </p:txBody>
      </p:sp>
      <p:sp>
        <p:nvSpPr>
          <p:cNvPr id="7" name="Rectangle 6">
            <a:extLst>
              <a:ext uri="{FF2B5EF4-FFF2-40B4-BE49-F238E27FC236}">
                <a16:creationId xmlns:a16="http://schemas.microsoft.com/office/drawing/2014/main" id="{0917311D-B54C-BC48-B979-33E3B39E4C46}"/>
              </a:ext>
            </a:extLst>
          </p:cNvPr>
          <p:cNvSpPr/>
          <p:nvPr/>
        </p:nvSpPr>
        <p:spPr>
          <a:xfrm>
            <a:off x="613034" y="3071005"/>
            <a:ext cx="10124986" cy="707886"/>
          </a:xfrm>
          <a:prstGeom prst="rect">
            <a:avLst/>
          </a:prstGeom>
        </p:spPr>
        <p:txBody>
          <a:bodyPr wrap="square">
            <a:spAutoFit/>
          </a:bodyPr>
          <a:lstStyle/>
          <a:p>
            <a:r>
              <a:rPr lang="en-US" sz="2000" b="1" dirty="0">
                <a:solidFill>
                  <a:srgbClr val="0F24FD"/>
                </a:solidFill>
                <a:latin typeface="Avenir Next LT Pro Medium Conde" panose="020B0606020202020204" pitchFamily="34" charset="77"/>
                <a:ea typeface="Calibri" panose="020F0502020204030204" pitchFamily="34" charset="0"/>
                <a:cs typeface="Times New Roman" panose="02020603050405020304" pitchFamily="18" charset="0"/>
              </a:rPr>
              <a:t> </a:t>
            </a:r>
            <a:r>
              <a:rPr lang="en-US" sz="2000" dirty="0">
                <a:solidFill>
                  <a:srgbClr val="0F24FD"/>
                </a:solidFill>
                <a:latin typeface="Avenir Next LT Pro Medium Conde" panose="020B0606020202020204" pitchFamily="34" charset="77"/>
                <a:ea typeface="Calibri" panose="020F0502020204030204" pitchFamily="34" charset="0"/>
                <a:cs typeface="Times New Roman" panose="02020603050405020304" pitchFamily="18" charset="0"/>
              </a:rPr>
              <a:t>Sewage water contains a lot of organic pollutants which undergo anaerobic oxidation to give products with stinking smell. Such waste water requires oxygen for the oxidation.</a:t>
            </a:r>
            <a:endParaRPr lang="en-US" sz="2000" dirty="0">
              <a:solidFill>
                <a:srgbClr val="0F24FD"/>
              </a:solidFill>
              <a:latin typeface="Avenir Next LT Pro Medium Conde" panose="020B0606020202020204" pitchFamily="34" charset="77"/>
            </a:endParaRPr>
          </a:p>
        </p:txBody>
      </p:sp>
      <p:sp>
        <p:nvSpPr>
          <p:cNvPr id="8" name="Rectangle 7">
            <a:extLst>
              <a:ext uri="{FF2B5EF4-FFF2-40B4-BE49-F238E27FC236}">
                <a16:creationId xmlns:a16="http://schemas.microsoft.com/office/drawing/2014/main" id="{9EEF7686-58D1-0F4B-ADB4-C268B18183A6}"/>
              </a:ext>
            </a:extLst>
          </p:cNvPr>
          <p:cNvSpPr/>
          <p:nvPr/>
        </p:nvSpPr>
        <p:spPr>
          <a:xfrm>
            <a:off x="613034" y="3937000"/>
            <a:ext cx="10495689" cy="1015663"/>
          </a:xfrm>
          <a:prstGeom prst="rect">
            <a:avLst/>
          </a:prstGeom>
        </p:spPr>
        <p:txBody>
          <a:bodyPr wrap="square">
            <a:spAutoFit/>
          </a:bodyPr>
          <a:lstStyle/>
          <a:p>
            <a:pPr algn="just"/>
            <a:r>
              <a:rPr lang="en-US" sz="2000" b="1" dirty="0">
                <a:latin typeface="Avenir Next LT Pro Medium Conde" panose="020B0606020202020204" pitchFamily="34" charset="77"/>
                <a:ea typeface="Calibri" panose="020F0502020204030204" pitchFamily="34" charset="0"/>
                <a:cs typeface="Times New Roman" panose="02020603050405020304" pitchFamily="18" charset="0"/>
              </a:rPr>
              <a:t>Definition: </a:t>
            </a:r>
            <a:r>
              <a:rPr lang="en-US" sz="2000" dirty="0">
                <a:latin typeface="Avenir Next LT Pro Medium Conde" panose="020B0606020202020204" pitchFamily="34" charset="77"/>
                <a:ea typeface="Calibri" panose="020F0502020204030204" pitchFamily="34" charset="0"/>
                <a:cs typeface="Times New Roman" panose="02020603050405020304" pitchFamily="18" charset="0"/>
              </a:rPr>
              <a:t>“The amount of oxygen required in milligrams for the biological oxidation of organic matters under aerobic condition, present in one liter of waste water over an incubation period of </a:t>
            </a:r>
            <a:r>
              <a:rPr lang="en-US" sz="2000" dirty="0">
                <a:solidFill>
                  <a:srgbClr val="FF0000"/>
                </a:solidFill>
                <a:latin typeface="Avenir Next LT Pro Medium Conde" panose="020B0606020202020204" pitchFamily="34" charset="77"/>
                <a:ea typeface="Calibri" panose="020F0502020204030204" pitchFamily="34" charset="0"/>
                <a:cs typeface="Times New Roman" panose="02020603050405020304" pitchFamily="18" charset="0"/>
              </a:rPr>
              <a:t>five days at 20</a:t>
            </a:r>
            <a:r>
              <a:rPr lang="en-US" sz="2000" baseline="30000" dirty="0">
                <a:solidFill>
                  <a:srgbClr val="FF0000"/>
                </a:solidFill>
                <a:latin typeface="Avenir Next LT Pro Medium Conde" panose="020B0606020202020204" pitchFamily="34" charset="77"/>
                <a:ea typeface="Calibri" panose="020F0502020204030204" pitchFamily="34" charset="0"/>
                <a:cs typeface="Times New Roman" panose="02020603050405020304" pitchFamily="18" charset="0"/>
              </a:rPr>
              <a:t>o </a:t>
            </a:r>
            <a:r>
              <a:rPr lang="en-US" sz="2000" dirty="0">
                <a:solidFill>
                  <a:srgbClr val="FF0000"/>
                </a:solidFill>
                <a:latin typeface="Avenir Next LT Pro Medium Conde" panose="020B0606020202020204" pitchFamily="34" charset="77"/>
                <a:ea typeface="Calibri" panose="020F0502020204030204" pitchFamily="34" charset="0"/>
                <a:cs typeface="Times New Roman" panose="02020603050405020304" pitchFamily="18" charset="0"/>
              </a:rPr>
              <a:t>C</a:t>
            </a:r>
            <a:r>
              <a:rPr lang="en-US" sz="2000" dirty="0">
                <a:latin typeface="Avenir Next LT Pro Medium Conde" panose="020B0606020202020204" pitchFamily="34" charset="77"/>
                <a:ea typeface="Calibri" panose="020F0502020204030204" pitchFamily="34" charset="0"/>
                <a:cs typeface="Times New Roman" panose="02020603050405020304" pitchFamily="18" charset="0"/>
              </a:rPr>
              <a:t>, is called biological oxygen demand”.   </a:t>
            </a:r>
            <a:endParaRPr lang="en-US" sz="2000" dirty="0">
              <a:effectLst/>
              <a:latin typeface="Avenir Next LT Pro Medium Conde" panose="020B0606020202020204" pitchFamily="34" charset="77"/>
              <a:ea typeface="Calibri" panose="020F0502020204030204" pitchFamily="34" charset="0"/>
              <a:cs typeface="Times New Roman" panose="02020603050405020304" pitchFamily="18" charset="0"/>
            </a:endParaRPr>
          </a:p>
        </p:txBody>
      </p:sp>
      <p:sp>
        <p:nvSpPr>
          <p:cNvPr id="9" name="Rectangle 8">
            <a:extLst>
              <a:ext uri="{FF2B5EF4-FFF2-40B4-BE49-F238E27FC236}">
                <a16:creationId xmlns:a16="http://schemas.microsoft.com/office/drawing/2014/main" id="{7C4BD889-3DD4-5C45-AA47-364AB6767697}"/>
              </a:ext>
            </a:extLst>
          </p:cNvPr>
          <p:cNvSpPr/>
          <p:nvPr/>
        </p:nvSpPr>
        <p:spPr>
          <a:xfrm>
            <a:off x="613034" y="5219700"/>
            <a:ext cx="10168234" cy="707886"/>
          </a:xfrm>
          <a:prstGeom prst="rect">
            <a:avLst/>
          </a:prstGeom>
        </p:spPr>
        <p:txBody>
          <a:bodyPr wrap="square">
            <a:spAutoFit/>
          </a:bodyPr>
          <a:lstStyle/>
          <a:p>
            <a:pPr algn="just"/>
            <a:r>
              <a:rPr lang="en-US" sz="2000" dirty="0">
                <a:solidFill>
                  <a:srgbClr val="0F24FD"/>
                </a:solidFill>
                <a:latin typeface="Avenir Next LT Pro Medium Conde" panose="020B0606020202020204" pitchFamily="34" charset="77"/>
                <a:ea typeface="Calibri" panose="020F0502020204030204" pitchFamily="34" charset="0"/>
                <a:cs typeface="Times New Roman" panose="02020603050405020304" pitchFamily="18" charset="0"/>
              </a:rPr>
              <a:t>Oxygen present in water is capable of oxidizing the biologically oxidizable pollutants, with the help of bacteria and in this way the oxygen in water is consumed.</a:t>
            </a:r>
            <a:endParaRPr lang="en-US" sz="2000" dirty="0">
              <a:solidFill>
                <a:srgbClr val="0F24FD"/>
              </a:solidFill>
              <a:effectLst/>
              <a:latin typeface="Avenir Next LT Pro Medium Conde" panose="020B0606020202020204" pitchFamily="34" charset="77"/>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269770967"/>
      </p:ext>
    </p:extLst>
  </p:cSld>
  <p:clrMapOvr>
    <a:masterClrMapping/>
  </p:clrMapOvr>
  <p:transition spd="slow">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31" presetClass="entr" presetSubtype="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p:cTn id="13" dur="1000" fill="hold"/>
                                        <p:tgtEl>
                                          <p:spTgt spid="3"/>
                                        </p:tgtEl>
                                        <p:attrNameLst>
                                          <p:attrName>ppt_w</p:attrName>
                                        </p:attrNameLst>
                                      </p:cBhvr>
                                      <p:tavLst>
                                        <p:tav tm="0">
                                          <p:val>
                                            <p:fltVal val="0"/>
                                          </p:val>
                                        </p:tav>
                                        <p:tav tm="100000">
                                          <p:val>
                                            <p:strVal val="#ppt_w"/>
                                          </p:val>
                                        </p:tav>
                                      </p:tavLst>
                                    </p:anim>
                                    <p:anim calcmode="lin" valueType="num">
                                      <p:cBhvr>
                                        <p:cTn id="14" dur="1000" fill="hold"/>
                                        <p:tgtEl>
                                          <p:spTgt spid="3"/>
                                        </p:tgtEl>
                                        <p:attrNameLst>
                                          <p:attrName>ppt_h</p:attrName>
                                        </p:attrNameLst>
                                      </p:cBhvr>
                                      <p:tavLst>
                                        <p:tav tm="0">
                                          <p:val>
                                            <p:fltVal val="0"/>
                                          </p:val>
                                        </p:tav>
                                        <p:tav tm="100000">
                                          <p:val>
                                            <p:strVal val="#ppt_h"/>
                                          </p:val>
                                        </p:tav>
                                      </p:tavLst>
                                    </p:anim>
                                    <p:anim calcmode="lin" valueType="num">
                                      <p:cBhvr>
                                        <p:cTn id="15" dur="1000" fill="hold"/>
                                        <p:tgtEl>
                                          <p:spTgt spid="3"/>
                                        </p:tgtEl>
                                        <p:attrNameLst>
                                          <p:attrName>style.rotation</p:attrName>
                                        </p:attrNameLst>
                                      </p:cBhvr>
                                      <p:tavLst>
                                        <p:tav tm="0">
                                          <p:val>
                                            <p:fltVal val="90"/>
                                          </p:val>
                                        </p:tav>
                                        <p:tav tm="100000">
                                          <p:val>
                                            <p:fltVal val="0"/>
                                          </p:val>
                                        </p:tav>
                                      </p:tavLst>
                                    </p:anim>
                                    <p:animEffect transition="in" filter="fade">
                                      <p:cBhvr>
                                        <p:cTn id="16" dur="1000"/>
                                        <p:tgtEl>
                                          <p:spTgt spid="3"/>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anim calcmode="lin" valueType="num">
                                      <p:cBhvr>
                                        <p:cTn id="21" dur="500" fill="hold"/>
                                        <p:tgtEl>
                                          <p:spTgt spid="6"/>
                                        </p:tgtEl>
                                        <p:attrNameLst>
                                          <p:attrName>ppt_w</p:attrName>
                                        </p:attrNameLst>
                                      </p:cBhvr>
                                      <p:tavLst>
                                        <p:tav tm="0">
                                          <p:val>
                                            <p:fltVal val="0"/>
                                          </p:val>
                                        </p:tav>
                                        <p:tav tm="100000">
                                          <p:val>
                                            <p:strVal val="#ppt_w"/>
                                          </p:val>
                                        </p:tav>
                                      </p:tavLst>
                                    </p:anim>
                                    <p:anim calcmode="lin" valueType="num">
                                      <p:cBhvr>
                                        <p:cTn id="22" dur="500" fill="hold"/>
                                        <p:tgtEl>
                                          <p:spTgt spid="6"/>
                                        </p:tgtEl>
                                        <p:attrNameLst>
                                          <p:attrName>ppt_h</p:attrName>
                                        </p:attrNameLst>
                                      </p:cBhvr>
                                      <p:tavLst>
                                        <p:tav tm="0">
                                          <p:val>
                                            <p:fltVal val="0"/>
                                          </p:val>
                                        </p:tav>
                                        <p:tav tm="100000">
                                          <p:val>
                                            <p:strVal val="#ppt_h"/>
                                          </p:val>
                                        </p:tav>
                                      </p:tavLst>
                                    </p:anim>
                                    <p:animEffect transition="in" filter="fade">
                                      <p:cBhvr>
                                        <p:cTn id="23" dur="500"/>
                                        <p:tgtEl>
                                          <p:spTgt spid="6"/>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grpId="0" nodeType="clickEffect">
                                  <p:stCondLst>
                                    <p:cond delay="0"/>
                                  </p:stCondLst>
                                  <p:childTnLst>
                                    <p:set>
                                      <p:cBhvr>
                                        <p:cTn id="27" dur="1" fill="hold">
                                          <p:stCondLst>
                                            <p:cond delay="0"/>
                                          </p:stCondLst>
                                        </p:cTn>
                                        <p:tgtEl>
                                          <p:spTgt spid="7"/>
                                        </p:tgtEl>
                                        <p:attrNameLst>
                                          <p:attrName>style.visibility</p:attrName>
                                        </p:attrNameLst>
                                      </p:cBhvr>
                                      <p:to>
                                        <p:strVal val="visible"/>
                                      </p:to>
                                    </p:set>
                                    <p:anim calcmode="lin" valueType="num">
                                      <p:cBhvr>
                                        <p:cTn id="28" dur="500" fill="hold"/>
                                        <p:tgtEl>
                                          <p:spTgt spid="7"/>
                                        </p:tgtEl>
                                        <p:attrNameLst>
                                          <p:attrName>ppt_w</p:attrName>
                                        </p:attrNameLst>
                                      </p:cBhvr>
                                      <p:tavLst>
                                        <p:tav tm="0">
                                          <p:val>
                                            <p:fltVal val="0"/>
                                          </p:val>
                                        </p:tav>
                                        <p:tav tm="100000">
                                          <p:val>
                                            <p:strVal val="#ppt_w"/>
                                          </p:val>
                                        </p:tav>
                                      </p:tavLst>
                                    </p:anim>
                                    <p:anim calcmode="lin" valueType="num">
                                      <p:cBhvr>
                                        <p:cTn id="29" dur="500" fill="hold"/>
                                        <p:tgtEl>
                                          <p:spTgt spid="7"/>
                                        </p:tgtEl>
                                        <p:attrNameLst>
                                          <p:attrName>ppt_h</p:attrName>
                                        </p:attrNameLst>
                                      </p:cBhvr>
                                      <p:tavLst>
                                        <p:tav tm="0">
                                          <p:val>
                                            <p:fltVal val="0"/>
                                          </p:val>
                                        </p:tav>
                                        <p:tav tm="100000">
                                          <p:val>
                                            <p:strVal val="#ppt_h"/>
                                          </p:val>
                                        </p:tav>
                                      </p:tavLst>
                                    </p:anim>
                                    <p:animEffect transition="in" filter="fade">
                                      <p:cBhvr>
                                        <p:cTn id="30" dur="500"/>
                                        <p:tgtEl>
                                          <p:spTgt spid="7"/>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grpId="0" nodeType="clickEffect">
                                  <p:stCondLst>
                                    <p:cond delay="0"/>
                                  </p:stCondLst>
                                  <p:childTnLst>
                                    <p:set>
                                      <p:cBhvr>
                                        <p:cTn id="34" dur="1" fill="hold">
                                          <p:stCondLst>
                                            <p:cond delay="0"/>
                                          </p:stCondLst>
                                        </p:cTn>
                                        <p:tgtEl>
                                          <p:spTgt spid="8"/>
                                        </p:tgtEl>
                                        <p:attrNameLst>
                                          <p:attrName>style.visibility</p:attrName>
                                        </p:attrNameLst>
                                      </p:cBhvr>
                                      <p:to>
                                        <p:strVal val="visible"/>
                                      </p:to>
                                    </p:set>
                                    <p:anim calcmode="lin" valueType="num">
                                      <p:cBhvr>
                                        <p:cTn id="35" dur="500" fill="hold"/>
                                        <p:tgtEl>
                                          <p:spTgt spid="8"/>
                                        </p:tgtEl>
                                        <p:attrNameLst>
                                          <p:attrName>ppt_w</p:attrName>
                                        </p:attrNameLst>
                                      </p:cBhvr>
                                      <p:tavLst>
                                        <p:tav tm="0">
                                          <p:val>
                                            <p:fltVal val="0"/>
                                          </p:val>
                                        </p:tav>
                                        <p:tav tm="100000">
                                          <p:val>
                                            <p:strVal val="#ppt_w"/>
                                          </p:val>
                                        </p:tav>
                                      </p:tavLst>
                                    </p:anim>
                                    <p:anim calcmode="lin" valueType="num">
                                      <p:cBhvr>
                                        <p:cTn id="36" dur="500" fill="hold"/>
                                        <p:tgtEl>
                                          <p:spTgt spid="8"/>
                                        </p:tgtEl>
                                        <p:attrNameLst>
                                          <p:attrName>ppt_h</p:attrName>
                                        </p:attrNameLst>
                                      </p:cBhvr>
                                      <p:tavLst>
                                        <p:tav tm="0">
                                          <p:val>
                                            <p:fltVal val="0"/>
                                          </p:val>
                                        </p:tav>
                                        <p:tav tm="100000">
                                          <p:val>
                                            <p:strVal val="#ppt_h"/>
                                          </p:val>
                                        </p:tav>
                                      </p:tavLst>
                                    </p:anim>
                                    <p:animEffect transition="in" filter="fade">
                                      <p:cBhvr>
                                        <p:cTn id="37" dur="500"/>
                                        <p:tgtEl>
                                          <p:spTgt spid="8"/>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grpId="0" nodeType="clickEffect">
                                  <p:stCondLst>
                                    <p:cond delay="0"/>
                                  </p:stCondLst>
                                  <p:childTnLst>
                                    <p:set>
                                      <p:cBhvr>
                                        <p:cTn id="41" dur="1" fill="hold">
                                          <p:stCondLst>
                                            <p:cond delay="0"/>
                                          </p:stCondLst>
                                        </p:cTn>
                                        <p:tgtEl>
                                          <p:spTgt spid="9"/>
                                        </p:tgtEl>
                                        <p:attrNameLst>
                                          <p:attrName>style.visibility</p:attrName>
                                        </p:attrNameLst>
                                      </p:cBhvr>
                                      <p:to>
                                        <p:strVal val="visible"/>
                                      </p:to>
                                    </p:set>
                                    <p:anim calcmode="lin" valueType="num">
                                      <p:cBhvr>
                                        <p:cTn id="42" dur="500" fill="hold"/>
                                        <p:tgtEl>
                                          <p:spTgt spid="9"/>
                                        </p:tgtEl>
                                        <p:attrNameLst>
                                          <p:attrName>ppt_w</p:attrName>
                                        </p:attrNameLst>
                                      </p:cBhvr>
                                      <p:tavLst>
                                        <p:tav tm="0">
                                          <p:val>
                                            <p:fltVal val="0"/>
                                          </p:val>
                                        </p:tav>
                                        <p:tav tm="100000">
                                          <p:val>
                                            <p:strVal val="#ppt_w"/>
                                          </p:val>
                                        </p:tav>
                                      </p:tavLst>
                                    </p:anim>
                                    <p:anim calcmode="lin" valueType="num">
                                      <p:cBhvr>
                                        <p:cTn id="43" dur="500" fill="hold"/>
                                        <p:tgtEl>
                                          <p:spTgt spid="9"/>
                                        </p:tgtEl>
                                        <p:attrNameLst>
                                          <p:attrName>ppt_h</p:attrName>
                                        </p:attrNameLst>
                                      </p:cBhvr>
                                      <p:tavLst>
                                        <p:tav tm="0">
                                          <p:val>
                                            <p:fltVal val="0"/>
                                          </p:val>
                                        </p:tav>
                                        <p:tav tm="100000">
                                          <p:val>
                                            <p:strVal val="#ppt_h"/>
                                          </p:val>
                                        </p:tav>
                                      </p:tavLst>
                                    </p:anim>
                                    <p:animEffect transition="in" filter="fade">
                                      <p:cBhvr>
                                        <p:cTn id="4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p:bldP spid="7" grpId="0"/>
      <p:bldP spid="8" grpId="0"/>
      <p:bldP spid="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CCA0CB1-EB0E-4D41-AF5E-19F29E5FE530}"/>
              </a:ext>
            </a:extLst>
          </p:cNvPr>
          <p:cNvSpPr/>
          <p:nvPr/>
        </p:nvSpPr>
        <p:spPr>
          <a:xfrm>
            <a:off x="342361" y="237986"/>
            <a:ext cx="2536272" cy="400110"/>
          </a:xfrm>
          <a:prstGeom prst="rect">
            <a:avLst/>
          </a:prstGeom>
        </p:spPr>
        <p:txBody>
          <a:bodyPr wrap="none">
            <a:spAutoFit/>
          </a:bodyPr>
          <a:lstStyle/>
          <a:p>
            <a:pPr algn="just"/>
            <a:r>
              <a:rPr lang="en-US" sz="2000" b="1" dirty="0">
                <a:solidFill>
                  <a:srgbClr val="C00000"/>
                </a:solidFill>
                <a:latin typeface="Avenir Next LT Pro Medium Conde" panose="020B0606020202020204" pitchFamily="34" charset="77"/>
                <a:ea typeface="Calibri" panose="020F0502020204030204" pitchFamily="34" charset="0"/>
                <a:cs typeface="Times New Roman" panose="02020603050405020304" pitchFamily="18" charset="0"/>
              </a:rPr>
              <a:t>Determination of B.O.D:</a:t>
            </a:r>
            <a:endParaRPr lang="en-US" sz="2000" dirty="0">
              <a:solidFill>
                <a:srgbClr val="C00000"/>
              </a:solidFill>
              <a:effectLst/>
              <a:latin typeface="Avenir Next LT Pro Medium Conde" panose="020B0606020202020204" pitchFamily="34" charset="77"/>
              <a:ea typeface="Calibri" panose="020F0502020204030204" pitchFamily="34" charset="0"/>
              <a:cs typeface="Times New Roman" panose="02020603050405020304" pitchFamily="18" charset="0"/>
            </a:endParaRPr>
          </a:p>
        </p:txBody>
      </p:sp>
      <p:sp>
        <p:nvSpPr>
          <p:cNvPr id="3" name="Rectangle 2">
            <a:extLst>
              <a:ext uri="{FF2B5EF4-FFF2-40B4-BE49-F238E27FC236}">
                <a16:creationId xmlns:a16="http://schemas.microsoft.com/office/drawing/2014/main" id="{523A136A-2420-FC45-8AA5-7704AC0805CE}"/>
              </a:ext>
            </a:extLst>
          </p:cNvPr>
          <p:cNvSpPr/>
          <p:nvPr/>
        </p:nvSpPr>
        <p:spPr>
          <a:xfrm>
            <a:off x="848496" y="735393"/>
            <a:ext cx="10247871" cy="1323439"/>
          </a:xfrm>
          <a:prstGeom prst="rect">
            <a:avLst/>
          </a:prstGeom>
        </p:spPr>
        <p:txBody>
          <a:bodyPr wrap="square">
            <a:spAutoFit/>
          </a:bodyPr>
          <a:lstStyle/>
          <a:p>
            <a:pPr algn="just"/>
            <a:r>
              <a:rPr lang="en-US" sz="2000" b="1" dirty="0">
                <a:latin typeface="Avenir Next LT Pro Medium Conde" panose="020B0606020202020204" pitchFamily="34" charset="77"/>
                <a:ea typeface="Calibri" panose="020F0502020204030204" pitchFamily="34" charset="0"/>
                <a:cs typeface="Times New Roman" panose="02020603050405020304" pitchFamily="18" charset="0"/>
              </a:rPr>
              <a:t>Principle:</a:t>
            </a:r>
            <a:r>
              <a:rPr lang="en-US" sz="2000" dirty="0">
                <a:latin typeface="Avenir Next LT Pro Medium Conde" panose="020B0606020202020204" pitchFamily="34" charset="77"/>
                <a:ea typeface="Calibri" panose="020F0502020204030204" pitchFamily="34" charset="0"/>
                <a:cs typeface="Times New Roman" panose="02020603050405020304" pitchFamily="18" charset="0"/>
              </a:rPr>
              <a:t>    When a sample of water containing dissolved oxygen is treated with MnSO</a:t>
            </a:r>
            <a:r>
              <a:rPr lang="en-US" sz="2000" baseline="-25000" dirty="0">
                <a:latin typeface="Avenir Next LT Pro Medium Conde" panose="020B0606020202020204" pitchFamily="34" charset="77"/>
                <a:ea typeface="Calibri" panose="020F0502020204030204" pitchFamily="34" charset="0"/>
                <a:cs typeface="Times New Roman" panose="02020603050405020304" pitchFamily="18" charset="0"/>
              </a:rPr>
              <a:t>4  </a:t>
            </a:r>
            <a:r>
              <a:rPr lang="en-US" sz="2000" dirty="0">
                <a:latin typeface="Avenir Next LT Pro Medium Conde" panose="020B0606020202020204" pitchFamily="34" charset="77"/>
                <a:ea typeface="Calibri" panose="020F0502020204030204" pitchFamily="34" charset="0"/>
                <a:cs typeface="Times New Roman" panose="02020603050405020304" pitchFamily="18" charset="0"/>
              </a:rPr>
              <a:t> and alkaline KI solutions, dissolved oxygen oxidizes Mn</a:t>
            </a:r>
            <a:r>
              <a:rPr lang="en-US" sz="2000" baseline="30000" dirty="0">
                <a:latin typeface="Avenir Next LT Pro Medium Conde" panose="020B0606020202020204" pitchFamily="34" charset="77"/>
                <a:ea typeface="Calibri" panose="020F0502020204030204" pitchFamily="34" charset="0"/>
                <a:cs typeface="Times New Roman" panose="02020603050405020304" pitchFamily="18" charset="0"/>
              </a:rPr>
              <a:t>2+ </a:t>
            </a:r>
            <a:r>
              <a:rPr lang="en-US" sz="2000" dirty="0">
                <a:latin typeface="Avenir Next LT Pro Medium Conde" panose="020B0606020202020204" pitchFamily="34" charset="77"/>
                <a:ea typeface="Calibri" panose="020F0502020204030204" pitchFamily="34" charset="0"/>
                <a:cs typeface="Times New Roman" panose="02020603050405020304" pitchFamily="18" charset="0"/>
              </a:rPr>
              <a:t>to Mn</a:t>
            </a:r>
            <a:r>
              <a:rPr lang="en-US" sz="2000" baseline="30000" dirty="0">
                <a:latin typeface="Avenir Next LT Pro Medium Conde" panose="020B0606020202020204" pitchFamily="34" charset="77"/>
                <a:ea typeface="Calibri" panose="020F0502020204030204" pitchFamily="34" charset="0"/>
                <a:cs typeface="Times New Roman" panose="02020603050405020304" pitchFamily="18" charset="0"/>
              </a:rPr>
              <a:t>4+</a:t>
            </a:r>
            <a:r>
              <a:rPr lang="en-US" sz="2000" dirty="0">
                <a:latin typeface="Avenir Next LT Pro Medium Conde" panose="020B0606020202020204" pitchFamily="34" charset="77"/>
                <a:ea typeface="Calibri" panose="020F0502020204030204" pitchFamily="34" charset="0"/>
                <a:cs typeface="Times New Roman" panose="02020603050405020304" pitchFamily="18" charset="0"/>
              </a:rPr>
              <a:t>. On acidification Mn</a:t>
            </a:r>
            <a:r>
              <a:rPr lang="en-US" sz="2000" baseline="30000" dirty="0">
                <a:latin typeface="Avenir Next LT Pro Medium Conde" panose="020B0606020202020204" pitchFamily="34" charset="77"/>
                <a:ea typeface="Calibri" panose="020F0502020204030204" pitchFamily="34" charset="0"/>
                <a:cs typeface="Times New Roman" panose="02020603050405020304" pitchFamily="18" charset="0"/>
              </a:rPr>
              <a:t>4+</a:t>
            </a:r>
            <a:r>
              <a:rPr lang="en-US" sz="2000" dirty="0">
                <a:latin typeface="Avenir Next LT Pro Medium Conde" panose="020B0606020202020204" pitchFamily="34" charset="77"/>
                <a:ea typeface="Calibri" panose="020F0502020204030204" pitchFamily="34" charset="0"/>
                <a:cs typeface="Times New Roman" panose="02020603050405020304" pitchFamily="18" charset="0"/>
              </a:rPr>
              <a:t> liberates I</a:t>
            </a:r>
            <a:r>
              <a:rPr lang="en-US" sz="2000" baseline="-25000" dirty="0">
                <a:latin typeface="Avenir Next LT Pro Medium Conde" panose="020B0606020202020204" pitchFamily="34" charset="77"/>
                <a:ea typeface="Calibri" panose="020F0502020204030204" pitchFamily="34" charset="0"/>
                <a:cs typeface="Times New Roman" panose="02020603050405020304" pitchFamily="18" charset="0"/>
              </a:rPr>
              <a:t>2</a:t>
            </a:r>
            <a:r>
              <a:rPr lang="en-US" sz="2000" dirty="0">
                <a:latin typeface="Avenir Next LT Pro Medium Conde" panose="020B0606020202020204" pitchFamily="34" charset="77"/>
                <a:ea typeface="Calibri" panose="020F0502020204030204" pitchFamily="34" charset="0"/>
                <a:cs typeface="Times New Roman" panose="02020603050405020304" pitchFamily="18" charset="0"/>
              </a:rPr>
              <a:t> from KI which is estimated by standard Na</a:t>
            </a:r>
            <a:r>
              <a:rPr lang="en-US" sz="2000" baseline="-25000" dirty="0">
                <a:latin typeface="Avenir Next LT Pro Medium Conde" panose="020B0606020202020204" pitchFamily="34" charset="77"/>
                <a:ea typeface="Calibri" panose="020F0502020204030204" pitchFamily="34" charset="0"/>
                <a:cs typeface="Times New Roman" panose="02020603050405020304" pitchFamily="18" charset="0"/>
              </a:rPr>
              <a:t>s</a:t>
            </a:r>
            <a:r>
              <a:rPr lang="en-US" sz="2000" dirty="0">
                <a:latin typeface="Avenir Next LT Pro Medium Conde" panose="020B0606020202020204" pitchFamily="34" charset="77"/>
                <a:ea typeface="Calibri" panose="020F0502020204030204" pitchFamily="34" charset="0"/>
                <a:cs typeface="Times New Roman" panose="02020603050405020304" pitchFamily="18" charset="0"/>
              </a:rPr>
              <a:t>S</a:t>
            </a:r>
            <a:r>
              <a:rPr lang="en-US" sz="2000" baseline="-25000" dirty="0">
                <a:latin typeface="Avenir Next LT Pro Medium Conde" panose="020B0606020202020204" pitchFamily="34" charset="77"/>
                <a:ea typeface="Calibri" panose="020F0502020204030204" pitchFamily="34" charset="0"/>
                <a:cs typeface="Times New Roman" panose="02020603050405020304" pitchFamily="18" charset="0"/>
              </a:rPr>
              <a:t>2</a:t>
            </a:r>
            <a:r>
              <a:rPr lang="en-US" sz="2000" dirty="0">
                <a:latin typeface="Avenir Next LT Pro Medium Conde" panose="020B0606020202020204" pitchFamily="34" charset="77"/>
                <a:ea typeface="Calibri" panose="020F0502020204030204" pitchFamily="34" charset="0"/>
                <a:cs typeface="Times New Roman" panose="02020603050405020304" pitchFamily="18" charset="0"/>
              </a:rPr>
              <a:t>O</a:t>
            </a:r>
            <a:r>
              <a:rPr lang="en-US" sz="2000" baseline="-25000" dirty="0">
                <a:latin typeface="Avenir Next LT Pro Medium Conde" panose="020B0606020202020204" pitchFamily="34" charset="77"/>
                <a:ea typeface="Calibri" panose="020F0502020204030204" pitchFamily="34" charset="0"/>
                <a:cs typeface="Times New Roman" panose="02020603050405020304" pitchFamily="18" charset="0"/>
              </a:rPr>
              <a:t>3.</a:t>
            </a:r>
            <a:r>
              <a:rPr lang="en-US" sz="2000" dirty="0">
                <a:latin typeface="Avenir Next LT Pro Medium Conde" panose="020B0606020202020204" pitchFamily="34" charset="77"/>
                <a:ea typeface="Calibri" panose="020F0502020204030204" pitchFamily="34" charset="0"/>
                <a:cs typeface="Times New Roman" panose="02020603050405020304" pitchFamily="18" charset="0"/>
              </a:rPr>
              <a:t>  By determining the dissolved O</a:t>
            </a:r>
            <a:r>
              <a:rPr lang="en-US" sz="2000" baseline="-25000" dirty="0">
                <a:latin typeface="Avenir Next LT Pro Medium Conde" panose="020B0606020202020204" pitchFamily="34" charset="77"/>
                <a:ea typeface="Calibri" panose="020F0502020204030204" pitchFamily="34" charset="0"/>
                <a:cs typeface="Times New Roman" panose="02020603050405020304" pitchFamily="18" charset="0"/>
              </a:rPr>
              <a:t>2 </a:t>
            </a:r>
            <a:r>
              <a:rPr lang="en-US" sz="2000" dirty="0">
                <a:latin typeface="Avenir Next LT Pro Medium Conde" panose="020B0606020202020204" pitchFamily="34" charset="77"/>
                <a:ea typeface="Calibri" panose="020F0502020204030204" pitchFamily="34" charset="0"/>
                <a:cs typeface="Times New Roman" panose="02020603050405020304" pitchFamily="18" charset="0"/>
              </a:rPr>
              <a:t>content in water before and after incubation period it is possible to find B.O.D</a:t>
            </a:r>
            <a:endParaRPr lang="en-US" sz="2000" dirty="0">
              <a:effectLst/>
              <a:latin typeface="Avenir Next LT Pro Medium Conde" panose="020B0606020202020204" pitchFamily="34" charset="77"/>
              <a:ea typeface="Calibri" panose="020F0502020204030204" pitchFamily="34" charset="0"/>
              <a:cs typeface="Times New Roman" panose="02020603050405020304" pitchFamily="18" charset="0"/>
            </a:endParaRPr>
          </a:p>
        </p:txBody>
      </p:sp>
      <p:sp>
        <p:nvSpPr>
          <p:cNvPr id="4" name="Rectangle 3">
            <a:extLst>
              <a:ext uri="{FF2B5EF4-FFF2-40B4-BE49-F238E27FC236}">
                <a16:creationId xmlns:a16="http://schemas.microsoft.com/office/drawing/2014/main" id="{FAD3A5AF-1846-904E-892D-88DE176C4A01}"/>
              </a:ext>
            </a:extLst>
          </p:cNvPr>
          <p:cNvSpPr/>
          <p:nvPr/>
        </p:nvSpPr>
        <p:spPr>
          <a:xfrm>
            <a:off x="342361" y="2399868"/>
            <a:ext cx="1301959" cy="400110"/>
          </a:xfrm>
          <a:prstGeom prst="rect">
            <a:avLst/>
          </a:prstGeom>
        </p:spPr>
        <p:txBody>
          <a:bodyPr wrap="none">
            <a:spAutoFit/>
          </a:bodyPr>
          <a:lstStyle/>
          <a:p>
            <a:r>
              <a:rPr lang="en-US" sz="2000" b="1" dirty="0">
                <a:solidFill>
                  <a:srgbClr val="C00000"/>
                </a:solidFill>
                <a:latin typeface="Avenir Next LT Pro Medium Conde" panose="020B0606020202020204" pitchFamily="34" charset="77"/>
                <a:ea typeface="Calibri" panose="020F0502020204030204" pitchFamily="34" charset="0"/>
                <a:cs typeface="Times New Roman" panose="02020603050405020304" pitchFamily="18" charset="0"/>
              </a:rPr>
              <a:t>Procedure: </a:t>
            </a:r>
            <a:endParaRPr lang="en-US" sz="2000" dirty="0">
              <a:solidFill>
                <a:srgbClr val="C00000"/>
              </a:solidFill>
              <a:latin typeface="Avenir Next LT Pro Medium Conde" panose="020B0606020202020204" pitchFamily="34" charset="77"/>
            </a:endParaRPr>
          </a:p>
        </p:txBody>
      </p:sp>
      <p:sp>
        <p:nvSpPr>
          <p:cNvPr id="5" name="Rectangle 4">
            <a:extLst>
              <a:ext uri="{FF2B5EF4-FFF2-40B4-BE49-F238E27FC236}">
                <a16:creationId xmlns:a16="http://schemas.microsoft.com/office/drawing/2014/main" id="{3C5814E1-81FF-B747-9919-6BE65770319A}"/>
              </a:ext>
            </a:extLst>
          </p:cNvPr>
          <p:cNvSpPr/>
          <p:nvPr/>
        </p:nvSpPr>
        <p:spPr>
          <a:xfrm>
            <a:off x="626073" y="2833239"/>
            <a:ext cx="10915137" cy="1015663"/>
          </a:xfrm>
          <a:prstGeom prst="rect">
            <a:avLst/>
          </a:prstGeom>
        </p:spPr>
        <p:txBody>
          <a:bodyPr wrap="square">
            <a:spAutoFit/>
          </a:bodyPr>
          <a:lstStyle/>
          <a:p>
            <a:r>
              <a:rPr lang="en-US" sz="2000" b="1" dirty="0">
                <a:latin typeface="Avenir Next LT Pro Medium Conde" panose="020B0606020202020204" pitchFamily="34" charset="77"/>
                <a:ea typeface="Calibri" panose="020F0502020204030204" pitchFamily="34" charset="0"/>
                <a:cs typeface="Times New Roman" panose="02020603050405020304" pitchFamily="18" charset="0"/>
              </a:rPr>
              <a:t> a)   Preparation of Two separate diluted waste water sample:</a:t>
            </a:r>
            <a:r>
              <a:rPr lang="en-US" sz="2000" dirty="0">
                <a:latin typeface="Avenir Next LT Pro Medium Conde" panose="020B0606020202020204" pitchFamily="34" charset="77"/>
                <a:ea typeface="Calibri" panose="020F0502020204030204" pitchFamily="34" charset="0"/>
                <a:cs typeface="Times New Roman" panose="02020603050405020304" pitchFamily="18" charset="0"/>
              </a:rPr>
              <a:t> Pipette out a known volume of sewage water sample (‘A’ ml) and dilute it to a known volume (‘B’ ml) by adding dilution water containing free oxygen and nutrients. Fill in two bottles.</a:t>
            </a:r>
            <a:endParaRPr lang="en-US" sz="2000" dirty="0">
              <a:latin typeface="Avenir Next LT Pro Medium Conde" panose="020B0606020202020204" pitchFamily="34" charset="77"/>
            </a:endParaRPr>
          </a:p>
        </p:txBody>
      </p:sp>
      <p:pic>
        <p:nvPicPr>
          <p:cNvPr id="7" name="Picture 6">
            <a:extLst>
              <a:ext uri="{FF2B5EF4-FFF2-40B4-BE49-F238E27FC236}">
                <a16:creationId xmlns:a16="http://schemas.microsoft.com/office/drawing/2014/main" id="{D32E1456-3D49-DB4F-9C6B-73B615D85B31}"/>
              </a:ext>
            </a:extLst>
          </p:cNvPr>
          <p:cNvPicPr>
            <a:picLocks noChangeAspect="1"/>
          </p:cNvPicPr>
          <p:nvPr/>
        </p:nvPicPr>
        <p:blipFill>
          <a:blip r:embed="rId2"/>
          <a:stretch>
            <a:fillRect/>
          </a:stretch>
        </p:blipFill>
        <p:spPr>
          <a:xfrm>
            <a:off x="4914898" y="4623309"/>
            <a:ext cx="1609470" cy="1609470"/>
          </a:xfrm>
          <a:prstGeom prst="rect">
            <a:avLst/>
          </a:prstGeom>
        </p:spPr>
      </p:pic>
      <p:pic>
        <p:nvPicPr>
          <p:cNvPr id="8" name="Picture 7">
            <a:extLst>
              <a:ext uri="{FF2B5EF4-FFF2-40B4-BE49-F238E27FC236}">
                <a16:creationId xmlns:a16="http://schemas.microsoft.com/office/drawing/2014/main" id="{E5557558-2371-7D44-91FB-9A5FFAB59038}"/>
              </a:ext>
            </a:extLst>
          </p:cNvPr>
          <p:cNvPicPr>
            <a:picLocks noChangeAspect="1"/>
          </p:cNvPicPr>
          <p:nvPr/>
        </p:nvPicPr>
        <p:blipFill>
          <a:blip r:embed="rId2"/>
          <a:stretch>
            <a:fillRect/>
          </a:stretch>
        </p:blipFill>
        <p:spPr>
          <a:xfrm>
            <a:off x="7365655" y="4623309"/>
            <a:ext cx="1609470" cy="1609470"/>
          </a:xfrm>
          <a:prstGeom prst="rect">
            <a:avLst/>
          </a:prstGeom>
        </p:spPr>
      </p:pic>
      <p:sp>
        <p:nvSpPr>
          <p:cNvPr id="9" name="TextBox 8">
            <a:extLst>
              <a:ext uri="{FF2B5EF4-FFF2-40B4-BE49-F238E27FC236}">
                <a16:creationId xmlns:a16="http://schemas.microsoft.com/office/drawing/2014/main" id="{55EE78AA-EA18-AE4C-AF1D-C7BAF3222089}"/>
              </a:ext>
            </a:extLst>
          </p:cNvPr>
          <p:cNvSpPr txBox="1"/>
          <p:nvPr/>
        </p:nvSpPr>
        <p:spPr>
          <a:xfrm>
            <a:off x="626073" y="4933773"/>
            <a:ext cx="819455" cy="461665"/>
          </a:xfrm>
          <a:prstGeom prst="rect">
            <a:avLst/>
          </a:prstGeom>
          <a:noFill/>
        </p:spPr>
        <p:txBody>
          <a:bodyPr wrap="none" rtlCol="0">
            <a:spAutoFit/>
          </a:bodyPr>
          <a:lstStyle/>
          <a:p>
            <a:r>
              <a:rPr lang="en-US" sz="2400" dirty="0">
                <a:latin typeface="Avenir Next LT Pro Medium Conde" panose="020B0606020202020204" pitchFamily="34" charset="77"/>
              </a:rPr>
              <a:t>‘A’ ml</a:t>
            </a:r>
          </a:p>
        </p:txBody>
      </p:sp>
      <p:sp>
        <p:nvSpPr>
          <p:cNvPr id="10" name="TextBox 9">
            <a:extLst>
              <a:ext uri="{FF2B5EF4-FFF2-40B4-BE49-F238E27FC236}">
                <a16:creationId xmlns:a16="http://schemas.microsoft.com/office/drawing/2014/main" id="{1610E82B-0902-3C48-A8DC-4C6795CF244B}"/>
              </a:ext>
            </a:extLst>
          </p:cNvPr>
          <p:cNvSpPr txBox="1"/>
          <p:nvPr/>
        </p:nvSpPr>
        <p:spPr>
          <a:xfrm>
            <a:off x="2467302" y="4933773"/>
            <a:ext cx="822661" cy="461665"/>
          </a:xfrm>
          <a:prstGeom prst="rect">
            <a:avLst/>
          </a:prstGeom>
          <a:noFill/>
        </p:spPr>
        <p:txBody>
          <a:bodyPr wrap="none" rtlCol="0">
            <a:spAutoFit/>
          </a:bodyPr>
          <a:lstStyle/>
          <a:p>
            <a:r>
              <a:rPr lang="en-US" sz="2400" dirty="0">
                <a:latin typeface="Avenir Next LT Pro Medium Conde" panose="020B0606020202020204" pitchFamily="34" charset="77"/>
              </a:rPr>
              <a:t>‘B’ ml</a:t>
            </a:r>
          </a:p>
        </p:txBody>
      </p:sp>
      <p:cxnSp>
        <p:nvCxnSpPr>
          <p:cNvPr id="11" name="Straight Arrow Connector 10">
            <a:extLst>
              <a:ext uri="{FF2B5EF4-FFF2-40B4-BE49-F238E27FC236}">
                <a16:creationId xmlns:a16="http://schemas.microsoft.com/office/drawing/2014/main" id="{B27FA214-E553-3249-8AF3-604F20B42B3E}"/>
              </a:ext>
            </a:extLst>
          </p:cNvPr>
          <p:cNvCxnSpPr>
            <a:cxnSpLocks/>
          </p:cNvCxnSpPr>
          <p:nvPr/>
        </p:nvCxnSpPr>
        <p:spPr>
          <a:xfrm>
            <a:off x="1445528" y="5184298"/>
            <a:ext cx="822982" cy="0"/>
          </a:xfrm>
          <a:prstGeom prst="straightConnector1">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21445C0E-4AA7-E944-B56C-93B35B8E5B19}"/>
              </a:ext>
            </a:extLst>
          </p:cNvPr>
          <p:cNvPicPr>
            <a:picLocks noChangeAspect="1"/>
          </p:cNvPicPr>
          <p:nvPr/>
        </p:nvPicPr>
        <p:blipFill>
          <a:blip r:embed="rId3"/>
          <a:stretch>
            <a:fillRect/>
          </a:stretch>
        </p:blipFill>
        <p:spPr>
          <a:xfrm rot="21218125">
            <a:off x="2878632" y="3975609"/>
            <a:ext cx="5004979" cy="647700"/>
          </a:xfrm>
          <a:prstGeom prst="rect">
            <a:avLst/>
          </a:prstGeom>
        </p:spPr>
      </p:pic>
      <p:pic>
        <p:nvPicPr>
          <p:cNvPr id="16" name="Picture 15">
            <a:extLst>
              <a:ext uri="{FF2B5EF4-FFF2-40B4-BE49-F238E27FC236}">
                <a16:creationId xmlns:a16="http://schemas.microsoft.com/office/drawing/2014/main" id="{7F1497A5-69EF-364F-88B5-4ABB00A10B1E}"/>
              </a:ext>
            </a:extLst>
          </p:cNvPr>
          <p:cNvPicPr>
            <a:picLocks noChangeAspect="1"/>
          </p:cNvPicPr>
          <p:nvPr/>
        </p:nvPicPr>
        <p:blipFill>
          <a:blip r:embed="rId3"/>
          <a:stretch>
            <a:fillRect/>
          </a:stretch>
        </p:blipFill>
        <p:spPr>
          <a:xfrm rot="21218125">
            <a:off x="2999568" y="4067486"/>
            <a:ext cx="2669983" cy="647700"/>
          </a:xfrm>
          <a:prstGeom prst="rect">
            <a:avLst/>
          </a:prstGeom>
        </p:spPr>
      </p:pic>
      <p:sp>
        <p:nvSpPr>
          <p:cNvPr id="17" name="TextBox 16">
            <a:extLst>
              <a:ext uri="{FF2B5EF4-FFF2-40B4-BE49-F238E27FC236}">
                <a16:creationId xmlns:a16="http://schemas.microsoft.com/office/drawing/2014/main" id="{95673A35-7B4C-F945-A9E5-036F71703AA2}"/>
              </a:ext>
            </a:extLst>
          </p:cNvPr>
          <p:cNvSpPr txBox="1"/>
          <p:nvPr/>
        </p:nvSpPr>
        <p:spPr>
          <a:xfrm>
            <a:off x="5546381" y="6327344"/>
            <a:ext cx="301686" cy="369332"/>
          </a:xfrm>
          <a:prstGeom prst="rect">
            <a:avLst/>
          </a:prstGeom>
          <a:noFill/>
        </p:spPr>
        <p:txBody>
          <a:bodyPr wrap="none" rtlCol="0">
            <a:spAutoFit/>
          </a:bodyPr>
          <a:lstStyle/>
          <a:p>
            <a:r>
              <a:rPr lang="en-US" b="1" dirty="0">
                <a:solidFill>
                  <a:srgbClr val="FF0000"/>
                </a:solidFill>
              </a:rPr>
              <a:t>1</a:t>
            </a:r>
          </a:p>
        </p:txBody>
      </p:sp>
      <p:sp>
        <p:nvSpPr>
          <p:cNvPr id="18" name="TextBox 17">
            <a:extLst>
              <a:ext uri="{FF2B5EF4-FFF2-40B4-BE49-F238E27FC236}">
                <a16:creationId xmlns:a16="http://schemas.microsoft.com/office/drawing/2014/main" id="{13B98A8C-8FF7-8840-805B-B3D81AC64956}"/>
              </a:ext>
            </a:extLst>
          </p:cNvPr>
          <p:cNvSpPr txBox="1"/>
          <p:nvPr/>
        </p:nvSpPr>
        <p:spPr>
          <a:xfrm>
            <a:off x="8019547" y="6327344"/>
            <a:ext cx="301686" cy="369332"/>
          </a:xfrm>
          <a:prstGeom prst="rect">
            <a:avLst/>
          </a:prstGeom>
          <a:noFill/>
        </p:spPr>
        <p:txBody>
          <a:bodyPr wrap="none" rtlCol="0">
            <a:spAutoFit/>
          </a:bodyPr>
          <a:lstStyle/>
          <a:p>
            <a:r>
              <a:rPr lang="en-US" b="1" dirty="0">
                <a:solidFill>
                  <a:srgbClr val="FF0000"/>
                </a:solidFill>
              </a:rPr>
              <a:t>2</a:t>
            </a:r>
          </a:p>
        </p:txBody>
      </p:sp>
    </p:spTree>
    <p:extLst>
      <p:ext uri="{BB962C8B-B14F-4D97-AF65-F5344CB8AC3E}">
        <p14:creationId xmlns:p14="http://schemas.microsoft.com/office/powerpoint/2010/main" val="2379031260"/>
      </p:ext>
    </p:extLst>
  </p:cSld>
  <p:clrMapOvr>
    <a:masterClrMapping/>
  </p:clrMapOvr>
  <p:transition spd="slow">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p:cTn id="14" dur="500" fill="hold"/>
                                        <p:tgtEl>
                                          <p:spTgt spid="3"/>
                                        </p:tgtEl>
                                        <p:attrNameLst>
                                          <p:attrName>ppt_w</p:attrName>
                                        </p:attrNameLst>
                                      </p:cBhvr>
                                      <p:tavLst>
                                        <p:tav tm="0">
                                          <p:val>
                                            <p:fltVal val="0"/>
                                          </p:val>
                                        </p:tav>
                                        <p:tav tm="100000">
                                          <p:val>
                                            <p:strVal val="#ppt_w"/>
                                          </p:val>
                                        </p:tav>
                                      </p:tavLst>
                                    </p:anim>
                                    <p:anim calcmode="lin" valueType="num">
                                      <p:cBhvr>
                                        <p:cTn id="15" dur="500" fill="hold"/>
                                        <p:tgtEl>
                                          <p:spTgt spid="3"/>
                                        </p:tgtEl>
                                        <p:attrNameLst>
                                          <p:attrName>ppt_h</p:attrName>
                                        </p:attrNameLst>
                                      </p:cBhvr>
                                      <p:tavLst>
                                        <p:tav tm="0">
                                          <p:val>
                                            <p:fltVal val="0"/>
                                          </p:val>
                                        </p:tav>
                                        <p:tav tm="100000">
                                          <p:val>
                                            <p:strVal val="#ppt_h"/>
                                          </p:val>
                                        </p:tav>
                                      </p:tavLst>
                                    </p:anim>
                                    <p:animEffect transition="in" filter="fade">
                                      <p:cBhvr>
                                        <p:cTn id="16" dur="500"/>
                                        <p:tgtEl>
                                          <p:spTgt spid="3"/>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anim calcmode="lin" valueType="num">
                                      <p:cBhvr>
                                        <p:cTn id="21" dur="500" fill="hold"/>
                                        <p:tgtEl>
                                          <p:spTgt spid="4"/>
                                        </p:tgtEl>
                                        <p:attrNameLst>
                                          <p:attrName>ppt_w</p:attrName>
                                        </p:attrNameLst>
                                      </p:cBhvr>
                                      <p:tavLst>
                                        <p:tav tm="0">
                                          <p:val>
                                            <p:fltVal val="0"/>
                                          </p:val>
                                        </p:tav>
                                        <p:tav tm="100000">
                                          <p:val>
                                            <p:strVal val="#ppt_w"/>
                                          </p:val>
                                        </p:tav>
                                      </p:tavLst>
                                    </p:anim>
                                    <p:anim calcmode="lin" valueType="num">
                                      <p:cBhvr>
                                        <p:cTn id="22" dur="500" fill="hold"/>
                                        <p:tgtEl>
                                          <p:spTgt spid="4"/>
                                        </p:tgtEl>
                                        <p:attrNameLst>
                                          <p:attrName>ppt_h</p:attrName>
                                        </p:attrNameLst>
                                      </p:cBhvr>
                                      <p:tavLst>
                                        <p:tav tm="0">
                                          <p:val>
                                            <p:fltVal val="0"/>
                                          </p:val>
                                        </p:tav>
                                        <p:tav tm="100000">
                                          <p:val>
                                            <p:strVal val="#ppt_h"/>
                                          </p:val>
                                        </p:tav>
                                      </p:tavLst>
                                    </p:anim>
                                    <p:animEffect transition="in" filter="fade">
                                      <p:cBhvr>
                                        <p:cTn id="23" dur="500"/>
                                        <p:tgtEl>
                                          <p:spTgt spid="4"/>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grpId="0" nodeType="clickEffect">
                                  <p:stCondLst>
                                    <p:cond delay="0"/>
                                  </p:stCondLst>
                                  <p:childTnLst>
                                    <p:set>
                                      <p:cBhvr>
                                        <p:cTn id="27" dur="1" fill="hold">
                                          <p:stCondLst>
                                            <p:cond delay="0"/>
                                          </p:stCondLst>
                                        </p:cTn>
                                        <p:tgtEl>
                                          <p:spTgt spid="5"/>
                                        </p:tgtEl>
                                        <p:attrNameLst>
                                          <p:attrName>style.visibility</p:attrName>
                                        </p:attrNameLst>
                                      </p:cBhvr>
                                      <p:to>
                                        <p:strVal val="visible"/>
                                      </p:to>
                                    </p:set>
                                    <p:anim calcmode="lin" valueType="num">
                                      <p:cBhvr>
                                        <p:cTn id="28" dur="500" fill="hold"/>
                                        <p:tgtEl>
                                          <p:spTgt spid="5"/>
                                        </p:tgtEl>
                                        <p:attrNameLst>
                                          <p:attrName>ppt_w</p:attrName>
                                        </p:attrNameLst>
                                      </p:cBhvr>
                                      <p:tavLst>
                                        <p:tav tm="0">
                                          <p:val>
                                            <p:fltVal val="0"/>
                                          </p:val>
                                        </p:tav>
                                        <p:tav tm="100000">
                                          <p:val>
                                            <p:strVal val="#ppt_w"/>
                                          </p:val>
                                        </p:tav>
                                      </p:tavLst>
                                    </p:anim>
                                    <p:anim calcmode="lin" valueType="num">
                                      <p:cBhvr>
                                        <p:cTn id="29" dur="500" fill="hold"/>
                                        <p:tgtEl>
                                          <p:spTgt spid="5"/>
                                        </p:tgtEl>
                                        <p:attrNameLst>
                                          <p:attrName>ppt_h</p:attrName>
                                        </p:attrNameLst>
                                      </p:cBhvr>
                                      <p:tavLst>
                                        <p:tav tm="0">
                                          <p:val>
                                            <p:fltVal val="0"/>
                                          </p:val>
                                        </p:tav>
                                        <p:tav tm="100000">
                                          <p:val>
                                            <p:strVal val="#ppt_h"/>
                                          </p:val>
                                        </p:tav>
                                      </p:tavLst>
                                    </p:anim>
                                    <p:animEffect transition="in" filter="fade">
                                      <p:cBhvr>
                                        <p:cTn id="30" dur="500"/>
                                        <p:tgtEl>
                                          <p:spTgt spid="5"/>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grpId="0" nodeType="clickEffect">
                                  <p:stCondLst>
                                    <p:cond delay="0"/>
                                  </p:stCondLst>
                                  <p:childTnLst>
                                    <p:set>
                                      <p:cBhvr>
                                        <p:cTn id="34" dur="1" fill="hold">
                                          <p:stCondLst>
                                            <p:cond delay="0"/>
                                          </p:stCondLst>
                                        </p:cTn>
                                        <p:tgtEl>
                                          <p:spTgt spid="9"/>
                                        </p:tgtEl>
                                        <p:attrNameLst>
                                          <p:attrName>style.visibility</p:attrName>
                                        </p:attrNameLst>
                                      </p:cBhvr>
                                      <p:to>
                                        <p:strVal val="visible"/>
                                      </p:to>
                                    </p:set>
                                    <p:anim calcmode="lin" valueType="num">
                                      <p:cBhvr>
                                        <p:cTn id="35" dur="500" fill="hold"/>
                                        <p:tgtEl>
                                          <p:spTgt spid="9"/>
                                        </p:tgtEl>
                                        <p:attrNameLst>
                                          <p:attrName>ppt_w</p:attrName>
                                        </p:attrNameLst>
                                      </p:cBhvr>
                                      <p:tavLst>
                                        <p:tav tm="0">
                                          <p:val>
                                            <p:fltVal val="0"/>
                                          </p:val>
                                        </p:tav>
                                        <p:tav tm="100000">
                                          <p:val>
                                            <p:strVal val="#ppt_w"/>
                                          </p:val>
                                        </p:tav>
                                      </p:tavLst>
                                    </p:anim>
                                    <p:anim calcmode="lin" valueType="num">
                                      <p:cBhvr>
                                        <p:cTn id="36" dur="500" fill="hold"/>
                                        <p:tgtEl>
                                          <p:spTgt spid="9"/>
                                        </p:tgtEl>
                                        <p:attrNameLst>
                                          <p:attrName>ppt_h</p:attrName>
                                        </p:attrNameLst>
                                      </p:cBhvr>
                                      <p:tavLst>
                                        <p:tav tm="0">
                                          <p:val>
                                            <p:fltVal val="0"/>
                                          </p:val>
                                        </p:tav>
                                        <p:tav tm="100000">
                                          <p:val>
                                            <p:strVal val="#ppt_h"/>
                                          </p:val>
                                        </p:tav>
                                      </p:tavLst>
                                    </p:anim>
                                    <p:animEffect transition="in" filter="fade">
                                      <p:cBhvr>
                                        <p:cTn id="37" dur="500"/>
                                        <p:tgtEl>
                                          <p:spTgt spid="9"/>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nodeType="clickEffect">
                                  <p:stCondLst>
                                    <p:cond delay="0"/>
                                  </p:stCondLst>
                                  <p:childTnLst>
                                    <p:set>
                                      <p:cBhvr>
                                        <p:cTn id="41" dur="1" fill="hold">
                                          <p:stCondLst>
                                            <p:cond delay="0"/>
                                          </p:stCondLst>
                                        </p:cTn>
                                        <p:tgtEl>
                                          <p:spTgt spid="11"/>
                                        </p:tgtEl>
                                        <p:attrNameLst>
                                          <p:attrName>style.visibility</p:attrName>
                                        </p:attrNameLst>
                                      </p:cBhvr>
                                      <p:to>
                                        <p:strVal val="visible"/>
                                      </p:to>
                                    </p:set>
                                    <p:anim calcmode="lin" valueType="num">
                                      <p:cBhvr>
                                        <p:cTn id="42" dur="500" fill="hold"/>
                                        <p:tgtEl>
                                          <p:spTgt spid="11"/>
                                        </p:tgtEl>
                                        <p:attrNameLst>
                                          <p:attrName>ppt_w</p:attrName>
                                        </p:attrNameLst>
                                      </p:cBhvr>
                                      <p:tavLst>
                                        <p:tav tm="0">
                                          <p:val>
                                            <p:fltVal val="0"/>
                                          </p:val>
                                        </p:tav>
                                        <p:tav tm="100000">
                                          <p:val>
                                            <p:strVal val="#ppt_w"/>
                                          </p:val>
                                        </p:tav>
                                      </p:tavLst>
                                    </p:anim>
                                    <p:anim calcmode="lin" valueType="num">
                                      <p:cBhvr>
                                        <p:cTn id="43" dur="500" fill="hold"/>
                                        <p:tgtEl>
                                          <p:spTgt spid="11"/>
                                        </p:tgtEl>
                                        <p:attrNameLst>
                                          <p:attrName>ppt_h</p:attrName>
                                        </p:attrNameLst>
                                      </p:cBhvr>
                                      <p:tavLst>
                                        <p:tav tm="0">
                                          <p:val>
                                            <p:fltVal val="0"/>
                                          </p:val>
                                        </p:tav>
                                        <p:tav tm="100000">
                                          <p:val>
                                            <p:strVal val="#ppt_h"/>
                                          </p:val>
                                        </p:tav>
                                      </p:tavLst>
                                    </p:anim>
                                    <p:animEffect transition="in" filter="fade">
                                      <p:cBhvr>
                                        <p:cTn id="44" dur="500"/>
                                        <p:tgtEl>
                                          <p:spTgt spid="11"/>
                                        </p:tgtEl>
                                      </p:cBhvr>
                                    </p:animEffect>
                                  </p:childTnLst>
                                </p:cTn>
                              </p:par>
                            </p:childTnLst>
                          </p:cTn>
                        </p:par>
                      </p:childTnLst>
                    </p:cTn>
                  </p:par>
                  <p:par>
                    <p:cTn id="45" fill="hold">
                      <p:stCondLst>
                        <p:cond delay="indefinite"/>
                      </p:stCondLst>
                      <p:childTnLst>
                        <p:par>
                          <p:cTn id="46" fill="hold">
                            <p:stCondLst>
                              <p:cond delay="0"/>
                            </p:stCondLst>
                            <p:childTnLst>
                              <p:par>
                                <p:cTn id="47" presetID="53" presetClass="entr" presetSubtype="16" fill="hold" grpId="0" nodeType="clickEffect">
                                  <p:stCondLst>
                                    <p:cond delay="0"/>
                                  </p:stCondLst>
                                  <p:childTnLst>
                                    <p:set>
                                      <p:cBhvr>
                                        <p:cTn id="48" dur="1" fill="hold">
                                          <p:stCondLst>
                                            <p:cond delay="0"/>
                                          </p:stCondLst>
                                        </p:cTn>
                                        <p:tgtEl>
                                          <p:spTgt spid="10"/>
                                        </p:tgtEl>
                                        <p:attrNameLst>
                                          <p:attrName>style.visibility</p:attrName>
                                        </p:attrNameLst>
                                      </p:cBhvr>
                                      <p:to>
                                        <p:strVal val="visible"/>
                                      </p:to>
                                    </p:set>
                                    <p:anim calcmode="lin" valueType="num">
                                      <p:cBhvr>
                                        <p:cTn id="49" dur="500" fill="hold"/>
                                        <p:tgtEl>
                                          <p:spTgt spid="10"/>
                                        </p:tgtEl>
                                        <p:attrNameLst>
                                          <p:attrName>ppt_w</p:attrName>
                                        </p:attrNameLst>
                                      </p:cBhvr>
                                      <p:tavLst>
                                        <p:tav tm="0">
                                          <p:val>
                                            <p:fltVal val="0"/>
                                          </p:val>
                                        </p:tav>
                                        <p:tav tm="100000">
                                          <p:val>
                                            <p:strVal val="#ppt_w"/>
                                          </p:val>
                                        </p:tav>
                                      </p:tavLst>
                                    </p:anim>
                                    <p:anim calcmode="lin" valueType="num">
                                      <p:cBhvr>
                                        <p:cTn id="50" dur="500" fill="hold"/>
                                        <p:tgtEl>
                                          <p:spTgt spid="10"/>
                                        </p:tgtEl>
                                        <p:attrNameLst>
                                          <p:attrName>ppt_h</p:attrName>
                                        </p:attrNameLst>
                                      </p:cBhvr>
                                      <p:tavLst>
                                        <p:tav tm="0">
                                          <p:val>
                                            <p:fltVal val="0"/>
                                          </p:val>
                                        </p:tav>
                                        <p:tav tm="100000">
                                          <p:val>
                                            <p:strVal val="#ppt_h"/>
                                          </p:val>
                                        </p:tav>
                                      </p:tavLst>
                                    </p:anim>
                                    <p:animEffect transition="in" filter="fade">
                                      <p:cBhvr>
                                        <p:cTn id="51" dur="500"/>
                                        <p:tgtEl>
                                          <p:spTgt spid="10"/>
                                        </p:tgtEl>
                                      </p:cBhvr>
                                    </p:animEffect>
                                  </p:childTnLst>
                                </p:cTn>
                              </p:par>
                            </p:childTnLst>
                          </p:cTn>
                        </p:par>
                      </p:childTnLst>
                    </p:cTn>
                  </p:par>
                  <p:par>
                    <p:cTn id="52" fill="hold">
                      <p:stCondLst>
                        <p:cond delay="indefinite"/>
                      </p:stCondLst>
                      <p:childTnLst>
                        <p:par>
                          <p:cTn id="53" fill="hold">
                            <p:stCondLst>
                              <p:cond delay="0"/>
                            </p:stCondLst>
                            <p:childTnLst>
                              <p:par>
                                <p:cTn id="54" presetID="23" presetClass="entr" presetSubtype="16" fill="hold" nodeType="clickEffect">
                                  <p:stCondLst>
                                    <p:cond delay="0"/>
                                  </p:stCondLst>
                                  <p:childTnLst>
                                    <p:set>
                                      <p:cBhvr>
                                        <p:cTn id="55" dur="1" fill="hold">
                                          <p:stCondLst>
                                            <p:cond delay="0"/>
                                          </p:stCondLst>
                                        </p:cTn>
                                        <p:tgtEl>
                                          <p:spTgt spid="7"/>
                                        </p:tgtEl>
                                        <p:attrNameLst>
                                          <p:attrName>style.visibility</p:attrName>
                                        </p:attrNameLst>
                                      </p:cBhvr>
                                      <p:to>
                                        <p:strVal val="visible"/>
                                      </p:to>
                                    </p:set>
                                    <p:anim calcmode="lin" valueType="num">
                                      <p:cBhvr>
                                        <p:cTn id="56" dur="500" fill="hold"/>
                                        <p:tgtEl>
                                          <p:spTgt spid="7"/>
                                        </p:tgtEl>
                                        <p:attrNameLst>
                                          <p:attrName>ppt_w</p:attrName>
                                        </p:attrNameLst>
                                      </p:cBhvr>
                                      <p:tavLst>
                                        <p:tav tm="0">
                                          <p:val>
                                            <p:fltVal val="0"/>
                                          </p:val>
                                        </p:tav>
                                        <p:tav tm="100000">
                                          <p:val>
                                            <p:strVal val="#ppt_w"/>
                                          </p:val>
                                        </p:tav>
                                      </p:tavLst>
                                    </p:anim>
                                    <p:anim calcmode="lin" valueType="num">
                                      <p:cBhvr>
                                        <p:cTn id="57" dur="500" fill="hold"/>
                                        <p:tgtEl>
                                          <p:spTgt spid="7"/>
                                        </p:tgtEl>
                                        <p:attrNameLst>
                                          <p:attrName>ppt_h</p:attrName>
                                        </p:attrNameLst>
                                      </p:cBhvr>
                                      <p:tavLst>
                                        <p:tav tm="0">
                                          <p:val>
                                            <p:fltVal val="0"/>
                                          </p:val>
                                        </p:tav>
                                        <p:tav tm="100000">
                                          <p:val>
                                            <p:strVal val="#ppt_h"/>
                                          </p:val>
                                        </p:tav>
                                      </p:tavLst>
                                    </p:anim>
                                  </p:childTnLst>
                                </p:cTn>
                              </p:par>
                              <p:par>
                                <p:cTn id="58" presetID="23" presetClass="entr" presetSubtype="16" fill="hold" grpId="0" nodeType="withEffect">
                                  <p:stCondLst>
                                    <p:cond delay="0"/>
                                  </p:stCondLst>
                                  <p:childTnLst>
                                    <p:set>
                                      <p:cBhvr>
                                        <p:cTn id="59" dur="1" fill="hold">
                                          <p:stCondLst>
                                            <p:cond delay="0"/>
                                          </p:stCondLst>
                                        </p:cTn>
                                        <p:tgtEl>
                                          <p:spTgt spid="17"/>
                                        </p:tgtEl>
                                        <p:attrNameLst>
                                          <p:attrName>style.visibility</p:attrName>
                                        </p:attrNameLst>
                                      </p:cBhvr>
                                      <p:to>
                                        <p:strVal val="visible"/>
                                      </p:to>
                                    </p:set>
                                    <p:anim calcmode="lin" valueType="num">
                                      <p:cBhvr>
                                        <p:cTn id="60" dur="500" fill="hold"/>
                                        <p:tgtEl>
                                          <p:spTgt spid="17"/>
                                        </p:tgtEl>
                                        <p:attrNameLst>
                                          <p:attrName>ppt_w</p:attrName>
                                        </p:attrNameLst>
                                      </p:cBhvr>
                                      <p:tavLst>
                                        <p:tav tm="0">
                                          <p:val>
                                            <p:fltVal val="0"/>
                                          </p:val>
                                        </p:tav>
                                        <p:tav tm="100000">
                                          <p:val>
                                            <p:strVal val="#ppt_w"/>
                                          </p:val>
                                        </p:tav>
                                      </p:tavLst>
                                    </p:anim>
                                    <p:anim calcmode="lin" valueType="num">
                                      <p:cBhvr>
                                        <p:cTn id="61" dur="500" fill="hold"/>
                                        <p:tgtEl>
                                          <p:spTgt spid="17"/>
                                        </p:tgtEl>
                                        <p:attrNameLst>
                                          <p:attrName>ppt_h</p:attrName>
                                        </p:attrNameLst>
                                      </p:cBhvr>
                                      <p:tavLst>
                                        <p:tav tm="0">
                                          <p:val>
                                            <p:fltVal val="0"/>
                                          </p:val>
                                        </p:tav>
                                        <p:tav tm="100000">
                                          <p:val>
                                            <p:strVal val="#ppt_h"/>
                                          </p:val>
                                        </p:tav>
                                      </p:tavLst>
                                    </p:anim>
                                  </p:childTnLst>
                                </p:cTn>
                              </p:par>
                              <p:par>
                                <p:cTn id="62" presetID="23" presetClass="entr" presetSubtype="16" fill="hold" nodeType="withEffect">
                                  <p:stCondLst>
                                    <p:cond delay="0"/>
                                  </p:stCondLst>
                                  <p:childTnLst>
                                    <p:set>
                                      <p:cBhvr>
                                        <p:cTn id="63" dur="1" fill="hold">
                                          <p:stCondLst>
                                            <p:cond delay="0"/>
                                          </p:stCondLst>
                                        </p:cTn>
                                        <p:tgtEl>
                                          <p:spTgt spid="16"/>
                                        </p:tgtEl>
                                        <p:attrNameLst>
                                          <p:attrName>style.visibility</p:attrName>
                                        </p:attrNameLst>
                                      </p:cBhvr>
                                      <p:to>
                                        <p:strVal val="visible"/>
                                      </p:to>
                                    </p:set>
                                    <p:anim calcmode="lin" valueType="num">
                                      <p:cBhvr>
                                        <p:cTn id="64" dur="500" fill="hold"/>
                                        <p:tgtEl>
                                          <p:spTgt spid="16"/>
                                        </p:tgtEl>
                                        <p:attrNameLst>
                                          <p:attrName>ppt_w</p:attrName>
                                        </p:attrNameLst>
                                      </p:cBhvr>
                                      <p:tavLst>
                                        <p:tav tm="0">
                                          <p:val>
                                            <p:fltVal val="0"/>
                                          </p:val>
                                        </p:tav>
                                        <p:tav tm="100000">
                                          <p:val>
                                            <p:strVal val="#ppt_w"/>
                                          </p:val>
                                        </p:tav>
                                      </p:tavLst>
                                    </p:anim>
                                    <p:anim calcmode="lin" valueType="num">
                                      <p:cBhvr>
                                        <p:cTn id="65" dur="500" fill="hold"/>
                                        <p:tgtEl>
                                          <p:spTgt spid="16"/>
                                        </p:tgtEl>
                                        <p:attrNameLst>
                                          <p:attrName>ppt_h</p:attrName>
                                        </p:attrNameLst>
                                      </p:cBhvr>
                                      <p:tavLst>
                                        <p:tav tm="0">
                                          <p:val>
                                            <p:fltVal val="0"/>
                                          </p:val>
                                        </p:tav>
                                        <p:tav tm="100000">
                                          <p:val>
                                            <p:strVal val="#ppt_h"/>
                                          </p:val>
                                        </p:tav>
                                      </p:tavLst>
                                    </p:anim>
                                  </p:childTnLst>
                                </p:cTn>
                              </p:par>
                            </p:childTnLst>
                          </p:cTn>
                        </p:par>
                      </p:childTnLst>
                    </p:cTn>
                  </p:par>
                  <p:par>
                    <p:cTn id="66" fill="hold">
                      <p:stCondLst>
                        <p:cond delay="indefinite"/>
                      </p:stCondLst>
                      <p:childTnLst>
                        <p:par>
                          <p:cTn id="67" fill="hold">
                            <p:stCondLst>
                              <p:cond delay="0"/>
                            </p:stCondLst>
                            <p:childTnLst>
                              <p:par>
                                <p:cTn id="68" presetID="23" presetClass="entr" presetSubtype="16" fill="hold" nodeType="clickEffect">
                                  <p:stCondLst>
                                    <p:cond delay="0"/>
                                  </p:stCondLst>
                                  <p:childTnLst>
                                    <p:set>
                                      <p:cBhvr>
                                        <p:cTn id="69" dur="1" fill="hold">
                                          <p:stCondLst>
                                            <p:cond delay="0"/>
                                          </p:stCondLst>
                                        </p:cTn>
                                        <p:tgtEl>
                                          <p:spTgt spid="8"/>
                                        </p:tgtEl>
                                        <p:attrNameLst>
                                          <p:attrName>style.visibility</p:attrName>
                                        </p:attrNameLst>
                                      </p:cBhvr>
                                      <p:to>
                                        <p:strVal val="visible"/>
                                      </p:to>
                                    </p:set>
                                    <p:anim calcmode="lin" valueType="num">
                                      <p:cBhvr>
                                        <p:cTn id="70" dur="500" fill="hold"/>
                                        <p:tgtEl>
                                          <p:spTgt spid="8"/>
                                        </p:tgtEl>
                                        <p:attrNameLst>
                                          <p:attrName>ppt_w</p:attrName>
                                        </p:attrNameLst>
                                      </p:cBhvr>
                                      <p:tavLst>
                                        <p:tav tm="0">
                                          <p:val>
                                            <p:fltVal val="0"/>
                                          </p:val>
                                        </p:tav>
                                        <p:tav tm="100000">
                                          <p:val>
                                            <p:strVal val="#ppt_w"/>
                                          </p:val>
                                        </p:tav>
                                      </p:tavLst>
                                    </p:anim>
                                    <p:anim calcmode="lin" valueType="num">
                                      <p:cBhvr>
                                        <p:cTn id="71" dur="500" fill="hold"/>
                                        <p:tgtEl>
                                          <p:spTgt spid="8"/>
                                        </p:tgtEl>
                                        <p:attrNameLst>
                                          <p:attrName>ppt_h</p:attrName>
                                        </p:attrNameLst>
                                      </p:cBhvr>
                                      <p:tavLst>
                                        <p:tav tm="0">
                                          <p:val>
                                            <p:fltVal val="0"/>
                                          </p:val>
                                        </p:tav>
                                        <p:tav tm="100000">
                                          <p:val>
                                            <p:strVal val="#ppt_h"/>
                                          </p:val>
                                        </p:tav>
                                      </p:tavLst>
                                    </p:anim>
                                  </p:childTnLst>
                                </p:cTn>
                              </p:par>
                              <p:par>
                                <p:cTn id="72" presetID="23" presetClass="entr" presetSubtype="16" fill="hold" grpId="0" nodeType="withEffect">
                                  <p:stCondLst>
                                    <p:cond delay="0"/>
                                  </p:stCondLst>
                                  <p:childTnLst>
                                    <p:set>
                                      <p:cBhvr>
                                        <p:cTn id="73" dur="1" fill="hold">
                                          <p:stCondLst>
                                            <p:cond delay="0"/>
                                          </p:stCondLst>
                                        </p:cTn>
                                        <p:tgtEl>
                                          <p:spTgt spid="18"/>
                                        </p:tgtEl>
                                        <p:attrNameLst>
                                          <p:attrName>style.visibility</p:attrName>
                                        </p:attrNameLst>
                                      </p:cBhvr>
                                      <p:to>
                                        <p:strVal val="visible"/>
                                      </p:to>
                                    </p:set>
                                    <p:anim calcmode="lin" valueType="num">
                                      <p:cBhvr>
                                        <p:cTn id="74" dur="500" fill="hold"/>
                                        <p:tgtEl>
                                          <p:spTgt spid="18"/>
                                        </p:tgtEl>
                                        <p:attrNameLst>
                                          <p:attrName>ppt_w</p:attrName>
                                        </p:attrNameLst>
                                      </p:cBhvr>
                                      <p:tavLst>
                                        <p:tav tm="0">
                                          <p:val>
                                            <p:fltVal val="0"/>
                                          </p:val>
                                        </p:tav>
                                        <p:tav tm="100000">
                                          <p:val>
                                            <p:strVal val="#ppt_w"/>
                                          </p:val>
                                        </p:tav>
                                      </p:tavLst>
                                    </p:anim>
                                    <p:anim calcmode="lin" valueType="num">
                                      <p:cBhvr>
                                        <p:cTn id="75" dur="500" fill="hold"/>
                                        <p:tgtEl>
                                          <p:spTgt spid="18"/>
                                        </p:tgtEl>
                                        <p:attrNameLst>
                                          <p:attrName>ppt_h</p:attrName>
                                        </p:attrNameLst>
                                      </p:cBhvr>
                                      <p:tavLst>
                                        <p:tav tm="0">
                                          <p:val>
                                            <p:fltVal val="0"/>
                                          </p:val>
                                        </p:tav>
                                        <p:tav tm="100000">
                                          <p:val>
                                            <p:strVal val="#ppt_h"/>
                                          </p:val>
                                        </p:tav>
                                      </p:tavLst>
                                    </p:anim>
                                  </p:childTnLst>
                                </p:cTn>
                              </p:par>
                              <p:par>
                                <p:cTn id="76" presetID="23" presetClass="entr" presetSubtype="16" fill="hold" nodeType="withEffect">
                                  <p:stCondLst>
                                    <p:cond delay="0"/>
                                  </p:stCondLst>
                                  <p:childTnLst>
                                    <p:set>
                                      <p:cBhvr>
                                        <p:cTn id="77" dur="1" fill="hold">
                                          <p:stCondLst>
                                            <p:cond delay="0"/>
                                          </p:stCondLst>
                                        </p:cTn>
                                        <p:tgtEl>
                                          <p:spTgt spid="15"/>
                                        </p:tgtEl>
                                        <p:attrNameLst>
                                          <p:attrName>style.visibility</p:attrName>
                                        </p:attrNameLst>
                                      </p:cBhvr>
                                      <p:to>
                                        <p:strVal val="visible"/>
                                      </p:to>
                                    </p:set>
                                    <p:anim calcmode="lin" valueType="num">
                                      <p:cBhvr>
                                        <p:cTn id="78" dur="500" fill="hold"/>
                                        <p:tgtEl>
                                          <p:spTgt spid="15"/>
                                        </p:tgtEl>
                                        <p:attrNameLst>
                                          <p:attrName>ppt_w</p:attrName>
                                        </p:attrNameLst>
                                      </p:cBhvr>
                                      <p:tavLst>
                                        <p:tav tm="0">
                                          <p:val>
                                            <p:fltVal val="0"/>
                                          </p:val>
                                        </p:tav>
                                        <p:tav tm="100000">
                                          <p:val>
                                            <p:strVal val="#ppt_w"/>
                                          </p:val>
                                        </p:tav>
                                      </p:tavLst>
                                    </p:anim>
                                    <p:anim calcmode="lin" valueType="num">
                                      <p:cBhvr>
                                        <p:cTn id="79" dur="500" fill="hold"/>
                                        <p:tgtEl>
                                          <p:spTgt spid="15"/>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5" grpId="0"/>
      <p:bldP spid="9" grpId="0"/>
      <p:bldP spid="10" grpId="0"/>
      <p:bldP spid="17" grpId="0"/>
      <p:bldP spid="1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9610DE9-29E0-AC45-A264-AADE0E336A20}"/>
              </a:ext>
            </a:extLst>
          </p:cNvPr>
          <p:cNvSpPr/>
          <p:nvPr/>
        </p:nvSpPr>
        <p:spPr>
          <a:xfrm>
            <a:off x="539577" y="373953"/>
            <a:ext cx="6120715" cy="2862322"/>
          </a:xfrm>
          <a:prstGeom prst="rect">
            <a:avLst/>
          </a:prstGeom>
        </p:spPr>
        <p:txBody>
          <a:bodyPr wrap="square">
            <a:spAutoFit/>
          </a:bodyPr>
          <a:lstStyle/>
          <a:p>
            <a:pPr algn="just"/>
            <a:r>
              <a:rPr lang="en-US" sz="2000" b="1" dirty="0">
                <a:latin typeface="Avenir Next LT Pro Medium Conde" panose="020B0606020202020204" pitchFamily="34" charset="77"/>
                <a:ea typeface="Calibri" panose="020F0502020204030204" pitchFamily="34" charset="0"/>
                <a:cs typeface="Times New Roman" panose="02020603050405020304" pitchFamily="18" charset="0"/>
              </a:rPr>
              <a:t>b)  Blank titration:  </a:t>
            </a:r>
            <a:r>
              <a:rPr lang="en-US" sz="2000" dirty="0">
                <a:latin typeface="Avenir Next LT Pro Medium Conde" panose="020B0606020202020204" pitchFamily="34" charset="77"/>
                <a:ea typeface="Calibri" panose="020F0502020204030204" pitchFamily="34" charset="0"/>
                <a:cs typeface="Times New Roman" panose="02020603050405020304" pitchFamily="18" charset="0"/>
              </a:rPr>
              <a:t>In bottle -1 find D.O immediately as follows:  Add 3 ml MnSO</a:t>
            </a:r>
            <a:r>
              <a:rPr lang="en-US" sz="2000" baseline="-25000" dirty="0">
                <a:latin typeface="Avenir Next LT Pro Medium Conde" panose="020B0606020202020204" pitchFamily="34" charset="77"/>
                <a:ea typeface="Calibri" panose="020F0502020204030204" pitchFamily="34" charset="0"/>
                <a:cs typeface="Times New Roman" panose="02020603050405020304" pitchFamily="18" charset="0"/>
              </a:rPr>
              <a:t>4 </a:t>
            </a:r>
            <a:r>
              <a:rPr lang="en-US" sz="2000" dirty="0">
                <a:latin typeface="Avenir Next LT Pro Medium Conde" panose="020B0606020202020204" pitchFamily="34" charset="77"/>
                <a:ea typeface="Calibri" panose="020F0502020204030204" pitchFamily="34" charset="0"/>
                <a:cs typeface="Times New Roman" panose="02020603050405020304" pitchFamily="18" charset="0"/>
              </a:rPr>
              <a:t>+ 3 ml alkaline KI. Stopper the bottle and mix well for 10-15 minutes. Wait for 2 minutes and then add 1 ml conc. H</a:t>
            </a:r>
            <a:r>
              <a:rPr lang="en-US" sz="2000" baseline="-25000" dirty="0">
                <a:latin typeface="Avenir Next LT Pro Medium Conde" panose="020B0606020202020204" pitchFamily="34" charset="77"/>
                <a:ea typeface="Calibri" panose="020F0502020204030204" pitchFamily="34" charset="0"/>
                <a:cs typeface="Times New Roman" panose="02020603050405020304" pitchFamily="18" charset="0"/>
              </a:rPr>
              <a:t>2</a:t>
            </a:r>
            <a:r>
              <a:rPr lang="en-US" sz="2000" dirty="0">
                <a:latin typeface="Avenir Next LT Pro Medium Conde" panose="020B0606020202020204" pitchFamily="34" charset="77"/>
                <a:ea typeface="Calibri" panose="020F0502020204030204" pitchFamily="34" charset="0"/>
                <a:cs typeface="Times New Roman" panose="02020603050405020304" pitchFamily="18" charset="0"/>
              </a:rPr>
              <a:t>SO</a:t>
            </a:r>
            <a:r>
              <a:rPr lang="en-US" sz="2000" baseline="-25000" dirty="0">
                <a:latin typeface="Avenir Next LT Pro Medium Conde" panose="020B0606020202020204" pitchFamily="34" charset="77"/>
                <a:ea typeface="Calibri" panose="020F0502020204030204" pitchFamily="34" charset="0"/>
                <a:cs typeface="Times New Roman" panose="02020603050405020304" pitchFamily="18" charset="0"/>
              </a:rPr>
              <a:t>4</a:t>
            </a:r>
            <a:r>
              <a:rPr lang="en-US" sz="2000" dirty="0">
                <a:latin typeface="Avenir Next LT Pro Medium Conde" panose="020B0606020202020204" pitchFamily="34" charset="77"/>
                <a:ea typeface="Calibri" panose="020F0502020204030204" pitchFamily="34" charset="0"/>
                <a:cs typeface="Times New Roman" panose="02020603050405020304" pitchFamily="18" charset="0"/>
              </a:rPr>
              <a:t> to dissolve MnO</a:t>
            </a:r>
            <a:r>
              <a:rPr lang="en-US" sz="2000" baseline="-25000" dirty="0">
                <a:latin typeface="Avenir Next LT Pro Medium Conde" panose="020B0606020202020204" pitchFamily="34" charset="77"/>
                <a:ea typeface="Calibri" panose="020F0502020204030204" pitchFamily="34" charset="0"/>
                <a:cs typeface="Times New Roman" panose="02020603050405020304" pitchFamily="18" charset="0"/>
              </a:rPr>
              <a:t>2</a:t>
            </a:r>
            <a:r>
              <a:rPr lang="en-US" sz="2000" dirty="0">
                <a:latin typeface="Avenir Next LT Pro Medium Conde" panose="020B0606020202020204" pitchFamily="34" charset="77"/>
                <a:ea typeface="Calibri" panose="020F0502020204030204" pitchFamily="34" charset="0"/>
                <a:cs typeface="Times New Roman" panose="02020603050405020304" pitchFamily="18" charset="0"/>
              </a:rPr>
              <a:t> ppt and to liberate I</a:t>
            </a:r>
            <a:r>
              <a:rPr lang="en-US" sz="2000" baseline="-25000" dirty="0">
                <a:latin typeface="Avenir Next LT Pro Medium Conde" panose="020B0606020202020204" pitchFamily="34" charset="77"/>
                <a:ea typeface="Calibri" panose="020F0502020204030204" pitchFamily="34" charset="0"/>
                <a:cs typeface="Times New Roman" panose="02020603050405020304" pitchFamily="18" charset="0"/>
              </a:rPr>
              <a:t>2</a:t>
            </a:r>
            <a:r>
              <a:rPr lang="en-US" sz="2000" dirty="0">
                <a:latin typeface="Avenir Next LT Pro Medium Conde" panose="020B0606020202020204" pitchFamily="34" charset="77"/>
                <a:ea typeface="Calibri" panose="020F0502020204030204" pitchFamily="34" charset="0"/>
                <a:cs typeface="Times New Roman" panose="02020603050405020304" pitchFamily="18" charset="0"/>
              </a:rPr>
              <a:t>.   A known volume of this solution (‘V’ ml) is titrated against std. Na</a:t>
            </a:r>
            <a:r>
              <a:rPr lang="en-US" sz="2000" baseline="-25000" dirty="0">
                <a:latin typeface="Avenir Next LT Pro Medium Conde" panose="020B0606020202020204" pitchFamily="34" charset="77"/>
                <a:ea typeface="Calibri" panose="020F0502020204030204" pitchFamily="34" charset="0"/>
                <a:cs typeface="Times New Roman" panose="02020603050405020304" pitchFamily="18" charset="0"/>
              </a:rPr>
              <a:t>2</a:t>
            </a:r>
            <a:r>
              <a:rPr lang="en-US" sz="2000" dirty="0">
                <a:latin typeface="Avenir Next LT Pro Medium Conde" panose="020B0606020202020204" pitchFamily="34" charset="77"/>
                <a:ea typeface="Calibri" panose="020F0502020204030204" pitchFamily="34" charset="0"/>
                <a:cs typeface="Times New Roman" panose="02020603050405020304" pitchFamily="18" charset="0"/>
              </a:rPr>
              <a:t>S</a:t>
            </a:r>
            <a:r>
              <a:rPr lang="en-US" sz="2000" baseline="-25000" dirty="0">
                <a:latin typeface="Avenir Next LT Pro Medium Conde" panose="020B0606020202020204" pitchFamily="34" charset="77"/>
                <a:ea typeface="Calibri" panose="020F0502020204030204" pitchFamily="34" charset="0"/>
                <a:cs typeface="Times New Roman" panose="02020603050405020304" pitchFamily="18" charset="0"/>
              </a:rPr>
              <a:t>2</a:t>
            </a:r>
            <a:r>
              <a:rPr lang="en-US" sz="2000" dirty="0">
                <a:latin typeface="Avenir Next LT Pro Medium Conde" panose="020B0606020202020204" pitchFamily="34" charset="77"/>
                <a:ea typeface="Calibri" panose="020F0502020204030204" pitchFamily="34" charset="0"/>
                <a:cs typeface="Times New Roman" panose="02020603050405020304" pitchFamily="18" charset="0"/>
              </a:rPr>
              <a:t>O</a:t>
            </a:r>
            <a:r>
              <a:rPr lang="en-US" sz="2000" baseline="-25000" dirty="0">
                <a:latin typeface="Avenir Next LT Pro Medium Conde" panose="020B0606020202020204" pitchFamily="34" charset="77"/>
                <a:ea typeface="Calibri" panose="020F0502020204030204" pitchFamily="34" charset="0"/>
                <a:cs typeface="Times New Roman" panose="02020603050405020304" pitchFamily="18" charset="0"/>
              </a:rPr>
              <a:t>3 </a:t>
            </a:r>
            <a:r>
              <a:rPr lang="en-US" sz="2000" dirty="0">
                <a:latin typeface="Avenir Next LT Pro Medium Conde" panose="020B0606020202020204" pitchFamily="34" charset="77"/>
                <a:ea typeface="Calibri" panose="020F0502020204030204" pitchFamily="34" charset="0"/>
                <a:cs typeface="Times New Roman" panose="02020603050405020304" pitchFamily="18" charset="0"/>
              </a:rPr>
              <a:t>using   2 ml of starch as indicator near the end point. Note the volume of Na</a:t>
            </a:r>
            <a:r>
              <a:rPr lang="en-US" sz="2000" baseline="-25000" dirty="0">
                <a:latin typeface="Avenir Next LT Pro Medium Conde" panose="020B0606020202020204" pitchFamily="34" charset="77"/>
                <a:ea typeface="Calibri" panose="020F0502020204030204" pitchFamily="34" charset="0"/>
                <a:cs typeface="Times New Roman" panose="02020603050405020304" pitchFamily="18" charset="0"/>
              </a:rPr>
              <a:t>2 </a:t>
            </a:r>
            <a:r>
              <a:rPr lang="en-US" sz="2000" dirty="0">
                <a:latin typeface="Avenir Next LT Pro Medium Conde" panose="020B0606020202020204" pitchFamily="34" charset="77"/>
                <a:ea typeface="Calibri" panose="020F0502020204030204" pitchFamily="34" charset="0"/>
                <a:cs typeface="Times New Roman" panose="02020603050405020304" pitchFamily="18" charset="0"/>
              </a:rPr>
              <a:t>S</a:t>
            </a:r>
            <a:r>
              <a:rPr lang="en-US" sz="2000" baseline="-25000" dirty="0">
                <a:latin typeface="Avenir Next LT Pro Medium Conde" panose="020B0606020202020204" pitchFamily="34" charset="77"/>
                <a:ea typeface="Calibri" panose="020F0502020204030204" pitchFamily="34" charset="0"/>
                <a:cs typeface="Times New Roman" panose="02020603050405020304" pitchFamily="18" charset="0"/>
              </a:rPr>
              <a:t>2</a:t>
            </a:r>
            <a:r>
              <a:rPr lang="en-US" sz="2000" dirty="0">
                <a:latin typeface="Avenir Next LT Pro Medium Conde" panose="020B0606020202020204" pitchFamily="34" charset="77"/>
                <a:ea typeface="Calibri" panose="020F0502020204030204" pitchFamily="34" charset="0"/>
                <a:cs typeface="Times New Roman" panose="02020603050405020304" pitchFamily="18" charset="0"/>
              </a:rPr>
              <a:t>O</a:t>
            </a:r>
            <a:r>
              <a:rPr lang="en-US" sz="2000" baseline="-25000" dirty="0">
                <a:latin typeface="Avenir Next LT Pro Medium Conde" panose="020B0606020202020204" pitchFamily="34" charset="77"/>
                <a:ea typeface="Calibri" panose="020F0502020204030204" pitchFamily="34" charset="0"/>
                <a:cs typeface="Times New Roman" panose="02020603050405020304" pitchFamily="18" charset="0"/>
              </a:rPr>
              <a:t>3</a:t>
            </a:r>
            <a:r>
              <a:rPr lang="en-US" sz="2000" dirty="0">
                <a:latin typeface="Avenir Next LT Pro Medium Conde" panose="020B0606020202020204" pitchFamily="34" charset="77"/>
                <a:ea typeface="Calibri" panose="020F0502020204030204" pitchFamily="34" charset="0"/>
                <a:cs typeface="Times New Roman" panose="02020603050405020304" pitchFamily="18" charset="0"/>
              </a:rPr>
              <a:t> required (say V</a:t>
            </a:r>
            <a:r>
              <a:rPr lang="en-US" sz="2000" baseline="-25000" dirty="0">
                <a:latin typeface="Avenir Next LT Pro Medium Conde" panose="020B0606020202020204" pitchFamily="34" charset="77"/>
                <a:ea typeface="Calibri" panose="020F0502020204030204" pitchFamily="34" charset="0"/>
                <a:cs typeface="Times New Roman" panose="02020603050405020304" pitchFamily="18" charset="0"/>
              </a:rPr>
              <a:t>1 </a:t>
            </a:r>
            <a:r>
              <a:rPr lang="en-US" sz="2000" dirty="0">
                <a:latin typeface="Avenir Next LT Pro Medium Conde" panose="020B0606020202020204" pitchFamily="34" charset="77"/>
                <a:ea typeface="Calibri" panose="020F0502020204030204" pitchFamily="34" charset="0"/>
                <a:cs typeface="Times New Roman" panose="02020603050405020304" pitchFamily="18" charset="0"/>
              </a:rPr>
              <a:t>ml).   </a:t>
            </a:r>
            <a:endParaRPr lang="en-US" sz="2000" dirty="0">
              <a:effectLst/>
              <a:latin typeface="Avenir Next LT Pro Medium Conde" panose="020B0606020202020204" pitchFamily="34" charset="77"/>
              <a:ea typeface="Calibri" panose="020F0502020204030204" pitchFamily="34" charset="0"/>
              <a:cs typeface="Times New Roman" panose="02020603050405020304" pitchFamily="18" charset="0"/>
            </a:endParaRPr>
          </a:p>
        </p:txBody>
      </p:sp>
      <p:grpSp>
        <p:nvGrpSpPr>
          <p:cNvPr id="4" name="Group 3">
            <a:extLst>
              <a:ext uri="{FF2B5EF4-FFF2-40B4-BE49-F238E27FC236}">
                <a16:creationId xmlns:a16="http://schemas.microsoft.com/office/drawing/2014/main" id="{CF610486-8EBF-DB4B-BAEF-CFC8D30CC702}"/>
              </a:ext>
            </a:extLst>
          </p:cNvPr>
          <p:cNvGrpSpPr/>
          <p:nvPr/>
        </p:nvGrpSpPr>
        <p:grpSpPr>
          <a:xfrm>
            <a:off x="7558612" y="2675589"/>
            <a:ext cx="1631358" cy="400110"/>
            <a:chOff x="9297765" y="2597749"/>
            <a:chExt cx="1631358" cy="400110"/>
          </a:xfrm>
        </p:grpSpPr>
        <p:cxnSp>
          <p:nvCxnSpPr>
            <p:cNvPr id="5" name="Straight Connector 4">
              <a:extLst>
                <a:ext uri="{FF2B5EF4-FFF2-40B4-BE49-F238E27FC236}">
                  <a16:creationId xmlns:a16="http://schemas.microsoft.com/office/drawing/2014/main" id="{6641EBFF-F024-A04E-8E21-511B105D880E}"/>
                </a:ext>
              </a:extLst>
            </p:cNvPr>
            <p:cNvCxnSpPr>
              <a:cxnSpLocks/>
            </p:cNvCxnSpPr>
            <p:nvPr/>
          </p:nvCxnSpPr>
          <p:spPr>
            <a:xfrm flipH="1">
              <a:off x="10171964" y="2799936"/>
              <a:ext cx="757159" cy="0"/>
            </a:xfrm>
            <a:prstGeom prst="line">
              <a:avLst/>
            </a:prstGeom>
            <a:ln w="31750">
              <a:solidFill>
                <a:srgbClr val="FFC000"/>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nvGrpSpPr>
            <p:cNvPr id="6" name="Group 5">
              <a:extLst>
                <a:ext uri="{FF2B5EF4-FFF2-40B4-BE49-F238E27FC236}">
                  <a16:creationId xmlns:a16="http://schemas.microsoft.com/office/drawing/2014/main" id="{56905EDB-9027-3843-B17B-84CC7A79ABE8}"/>
                </a:ext>
              </a:extLst>
            </p:cNvPr>
            <p:cNvGrpSpPr/>
            <p:nvPr/>
          </p:nvGrpSpPr>
          <p:grpSpPr>
            <a:xfrm>
              <a:off x="9297765" y="2597749"/>
              <a:ext cx="1474198" cy="400110"/>
              <a:chOff x="9079969" y="2607563"/>
              <a:chExt cx="1474198" cy="400110"/>
            </a:xfrm>
          </p:grpSpPr>
          <p:sp>
            <p:nvSpPr>
              <p:cNvPr id="7" name="Rounded Rectangle 6">
                <a:extLst>
                  <a:ext uri="{FF2B5EF4-FFF2-40B4-BE49-F238E27FC236}">
                    <a16:creationId xmlns:a16="http://schemas.microsoft.com/office/drawing/2014/main" id="{26AB6ACA-39A6-F944-9630-4817A0ECA72A}"/>
                  </a:ext>
                </a:extLst>
              </p:cNvPr>
              <p:cNvSpPr/>
              <p:nvPr/>
            </p:nvSpPr>
            <p:spPr>
              <a:xfrm>
                <a:off x="9079969" y="2607563"/>
                <a:ext cx="1474198" cy="400110"/>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latin typeface="Avenir Next LT Pro Medium Conde" panose="020B0606020202020204" pitchFamily="34" charset="77"/>
                </a:endParaRPr>
              </a:p>
            </p:txBody>
          </p:sp>
          <p:sp>
            <p:nvSpPr>
              <p:cNvPr id="8" name="TextBox 7">
                <a:extLst>
                  <a:ext uri="{FF2B5EF4-FFF2-40B4-BE49-F238E27FC236}">
                    <a16:creationId xmlns:a16="http://schemas.microsoft.com/office/drawing/2014/main" id="{9BA7868F-0C01-D94E-A8C0-C275816B3652}"/>
                  </a:ext>
                </a:extLst>
              </p:cNvPr>
              <p:cNvSpPr txBox="1"/>
              <p:nvPr/>
            </p:nvSpPr>
            <p:spPr>
              <a:xfrm>
                <a:off x="9152821" y="2607563"/>
                <a:ext cx="1401346" cy="400110"/>
              </a:xfrm>
              <a:prstGeom prst="rect">
                <a:avLst/>
              </a:prstGeom>
              <a:noFill/>
            </p:spPr>
            <p:txBody>
              <a:bodyPr wrap="none" rtlCol="0">
                <a:spAutoFit/>
              </a:bodyPr>
              <a:lstStyle/>
              <a:p>
                <a:r>
                  <a:rPr lang="en-US" sz="2000" dirty="0">
                    <a:latin typeface="Avenir Next LT Pro Medium Conde" panose="020B0606020202020204" pitchFamily="34" charset="77"/>
                  </a:rPr>
                  <a:t>Std. </a:t>
                </a:r>
                <a:r>
                  <a:rPr lang="en-US" sz="2000" dirty="0">
                    <a:latin typeface="Avenir Next LT Pro Medium Conde" panose="020B0606020202020204" pitchFamily="34" charset="77"/>
                    <a:ea typeface="Calibri" panose="020F0502020204030204" pitchFamily="34" charset="0"/>
                    <a:cs typeface="Times New Roman" panose="02020603050405020304" pitchFamily="18" charset="0"/>
                  </a:rPr>
                  <a:t>Na</a:t>
                </a:r>
                <a:r>
                  <a:rPr lang="en-US" sz="2000" baseline="-25000" dirty="0">
                    <a:latin typeface="Avenir Next LT Pro Medium Conde" panose="020B0606020202020204" pitchFamily="34" charset="77"/>
                    <a:ea typeface="Calibri" panose="020F0502020204030204" pitchFamily="34" charset="0"/>
                    <a:cs typeface="Times New Roman" panose="02020603050405020304" pitchFamily="18" charset="0"/>
                  </a:rPr>
                  <a:t>2</a:t>
                </a:r>
                <a:r>
                  <a:rPr lang="en-US" sz="2000" dirty="0">
                    <a:latin typeface="Avenir Next LT Pro Medium Conde" panose="020B0606020202020204" pitchFamily="34" charset="77"/>
                    <a:ea typeface="Calibri" panose="020F0502020204030204" pitchFamily="34" charset="0"/>
                    <a:cs typeface="Times New Roman" panose="02020603050405020304" pitchFamily="18" charset="0"/>
                  </a:rPr>
                  <a:t>S</a:t>
                </a:r>
                <a:r>
                  <a:rPr lang="en-US" sz="2000" baseline="-25000" dirty="0">
                    <a:latin typeface="Avenir Next LT Pro Medium Conde" panose="020B0606020202020204" pitchFamily="34" charset="77"/>
                    <a:ea typeface="Calibri" panose="020F0502020204030204" pitchFamily="34" charset="0"/>
                    <a:cs typeface="Times New Roman" panose="02020603050405020304" pitchFamily="18" charset="0"/>
                  </a:rPr>
                  <a:t>2</a:t>
                </a:r>
                <a:r>
                  <a:rPr lang="en-US" sz="2000" dirty="0">
                    <a:latin typeface="Avenir Next LT Pro Medium Conde" panose="020B0606020202020204" pitchFamily="34" charset="77"/>
                    <a:ea typeface="Calibri" panose="020F0502020204030204" pitchFamily="34" charset="0"/>
                    <a:cs typeface="Times New Roman" panose="02020603050405020304" pitchFamily="18" charset="0"/>
                  </a:rPr>
                  <a:t>O</a:t>
                </a:r>
                <a:r>
                  <a:rPr lang="en-US" sz="2000" baseline="-25000" dirty="0">
                    <a:latin typeface="Avenir Next LT Pro Medium Conde" panose="020B0606020202020204" pitchFamily="34" charset="77"/>
                    <a:ea typeface="Calibri" panose="020F0502020204030204" pitchFamily="34" charset="0"/>
                    <a:cs typeface="Times New Roman" panose="02020603050405020304" pitchFamily="18" charset="0"/>
                  </a:rPr>
                  <a:t>3</a:t>
                </a:r>
                <a:r>
                  <a:rPr lang="en-US" sz="2000" dirty="0">
                    <a:latin typeface="Avenir Next LT Pro Medium Conde" panose="020B0606020202020204" pitchFamily="34" charset="77"/>
                    <a:ea typeface="Calibri" panose="020F0502020204030204" pitchFamily="34" charset="0"/>
                    <a:cs typeface="Times New Roman" panose="02020603050405020304" pitchFamily="18" charset="0"/>
                  </a:rPr>
                  <a:t> </a:t>
                </a:r>
                <a:endParaRPr lang="en-US" sz="2000" baseline="-25000" dirty="0">
                  <a:latin typeface="Avenir Next LT Pro Medium Conde" panose="020B0606020202020204" pitchFamily="34" charset="77"/>
                </a:endParaRPr>
              </a:p>
            </p:txBody>
          </p:sp>
        </p:grpSp>
      </p:grpSp>
      <p:grpSp>
        <p:nvGrpSpPr>
          <p:cNvPr id="9" name="Group 8">
            <a:extLst>
              <a:ext uri="{FF2B5EF4-FFF2-40B4-BE49-F238E27FC236}">
                <a16:creationId xmlns:a16="http://schemas.microsoft.com/office/drawing/2014/main" id="{34A7CBAD-0A62-AA43-B067-3EDF5E7C5D08}"/>
              </a:ext>
            </a:extLst>
          </p:cNvPr>
          <p:cNvGrpSpPr/>
          <p:nvPr/>
        </p:nvGrpSpPr>
        <p:grpSpPr>
          <a:xfrm>
            <a:off x="7592898" y="5381613"/>
            <a:ext cx="1610676" cy="782503"/>
            <a:chOff x="9432998" y="5031776"/>
            <a:chExt cx="1316486" cy="623957"/>
          </a:xfrm>
        </p:grpSpPr>
        <p:cxnSp>
          <p:nvCxnSpPr>
            <p:cNvPr id="10" name="Straight Connector 9">
              <a:extLst>
                <a:ext uri="{FF2B5EF4-FFF2-40B4-BE49-F238E27FC236}">
                  <a16:creationId xmlns:a16="http://schemas.microsoft.com/office/drawing/2014/main" id="{DDB4CFC8-5B6A-804D-A86A-7A3613D47CB0}"/>
                </a:ext>
              </a:extLst>
            </p:cNvPr>
            <p:cNvCxnSpPr>
              <a:cxnSpLocks/>
            </p:cNvCxnSpPr>
            <p:nvPr/>
          </p:nvCxnSpPr>
          <p:spPr>
            <a:xfrm flipH="1" flipV="1">
              <a:off x="9983097" y="5420424"/>
              <a:ext cx="766387" cy="235309"/>
            </a:xfrm>
            <a:prstGeom prst="line">
              <a:avLst/>
            </a:prstGeom>
            <a:ln w="19050">
              <a:solidFill>
                <a:srgbClr val="FFC000"/>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CC23F678-C23B-2E41-AFA6-AED82BCB26F4}"/>
                </a:ext>
              </a:extLst>
            </p:cNvPr>
            <p:cNvGrpSpPr/>
            <p:nvPr/>
          </p:nvGrpSpPr>
          <p:grpSpPr>
            <a:xfrm>
              <a:off x="9432998" y="5031776"/>
              <a:ext cx="655646" cy="468711"/>
              <a:chOff x="9144771" y="5019969"/>
              <a:chExt cx="655646" cy="468711"/>
            </a:xfrm>
          </p:grpSpPr>
          <p:sp>
            <p:nvSpPr>
              <p:cNvPr id="12" name="Rounded Rectangle 11">
                <a:extLst>
                  <a:ext uri="{FF2B5EF4-FFF2-40B4-BE49-F238E27FC236}">
                    <a16:creationId xmlns:a16="http://schemas.microsoft.com/office/drawing/2014/main" id="{FED4D604-62A2-1A47-B50A-CE05429E944E}"/>
                  </a:ext>
                </a:extLst>
              </p:cNvPr>
              <p:cNvSpPr/>
              <p:nvPr/>
            </p:nvSpPr>
            <p:spPr>
              <a:xfrm>
                <a:off x="9144771" y="5019969"/>
                <a:ext cx="655646" cy="468711"/>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latin typeface="Avenir Next LT Pro Medium Conde" panose="020B0606020202020204" pitchFamily="34" charset="77"/>
                </a:endParaRPr>
              </a:p>
            </p:txBody>
          </p:sp>
          <p:sp>
            <p:nvSpPr>
              <p:cNvPr id="13" name="TextBox 12">
                <a:extLst>
                  <a:ext uri="{FF2B5EF4-FFF2-40B4-BE49-F238E27FC236}">
                    <a16:creationId xmlns:a16="http://schemas.microsoft.com/office/drawing/2014/main" id="{9CF4EBCB-F3D7-394A-AD67-B66906B6A235}"/>
                  </a:ext>
                </a:extLst>
              </p:cNvPr>
              <p:cNvSpPr txBox="1"/>
              <p:nvPr/>
            </p:nvSpPr>
            <p:spPr>
              <a:xfrm>
                <a:off x="9338166" y="5087740"/>
                <a:ext cx="268856" cy="319042"/>
              </a:xfrm>
              <a:prstGeom prst="rect">
                <a:avLst/>
              </a:prstGeom>
              <a:noFill/>
            </p:spPr>
            <p:txBody>
              <a:bodyPr wrap="none" rtlCol="0">
                <a:spAutoFit/>
              </a:bodyPr>
              <a:lstStyle/>
              <a:p>
                <a:r>
                  <a:rPr lang="en-US" sz="2000" dirty="0">
                    <a:latin typeface="Avenir Next LT Pro Medium Conde" panose="020B0606020202020204" pitchFamily="34" charset="77"/>
                  </a:rPr>
                  <a:t>I</a:t>
                </a:r>
                <a:r>
                  <a:rPr lang="en-US" sz="2000" baseline="-25000" dirty="0">
                    <a:latin typeface="Avenir Next LT Pro Medium Conde" panose="020B0606020202020204" pitchFamily="34" charset="77"/>
                  </a:rPr>
                  <a:t>2</a:t>
                </a:r>
              </a:p>
            </p:txBody>
          </p:sp>
        </p:grpSp>
      </p:grpSp>
      <p:grpSp>
        <p:nvGrpSpPr>
          <p:cNvPr id="14" name="Group 13">
            <a:extLst>
              <a:ext uri="{FF2B5EF4-FFF2-40B4-BE49-F238E27FC236}">
                <a16:creationId xmlns:a16="http://schemas.microsoft.com/office/drawing/2014/main" id="{626A036D-5E5B-1140-8A98-FD3773895BAC}"/>
              </a:ext>
            </a:extLst>
          </p:cNvPr>
          <p:cNvGrpSpPr/>
          <p:nvPr/>
        </p:nvGrpSpPr>
        <p:grpSpPr>
          <a:xfrm>
            <a:off x="8764222" y="148284"/>
            <a:ext cx="1587367" cy="6640717"/>
            <a:chOff x="10518174" y="435507"/>
            <a:chExt cx="897515" cy="5660703"/>
          </a:xfrm>
        </p:grpSpPr>
        <p:pic>
          <p:nvPicPr>
            <p:cNvPr id="15" name="Picture 14">
              <a:extLst>
                <a:ext uri="{FF2B5EF4-FFF2-40B4-BE49-F238E27FC236}">
                  <a16:creationId xmlns:a16="http://schemas.microsoft.com/office/drawing/2014/main" id="{43797439-B63C-E245-A9EB-6DA6800944D5}"/>
                </a:ext>
              </a:extLst>
            </p:cNvPr>
            <p:cNvPicPr>
              <a:picLocks noChangeAspect="1"/>
            </p:cNvPicPr>
            <p:nvPr/>
          </p:nvPicPr>
          <p:blipFill>
            <a:blip r:embed="rId2"/>
            <a:stretch>
              <a:fillRect/>
            </a:stretch>
          </p:blipFill>
          <p:spPr>
            <a:xfrm>
              <a:off x="10749484" y="435507"/>
              <a:ext cx="457475" cy="4546600"/>
            </a:xfrm>
            <a:prstGeom prst="rect">
              <a:avLst/>
            </a:prstGeom>
            <a:effectLst>
              <a:outerShdw blurRad="50800" dist="38100" dir="2700000" algn="tl" rotWithShape="0">
                <a:prstClr val="black">
                  <a:alpha val="40000"/>
                </a:prstClr>
              </a:outerShdw>
            </a:effectLst>
          </p:spPr>
        </p:pic>
        <p:pic>
          <p:nvPicPr>
            <p:cNvPr id="16" name="Picture 15">
              <a:extLst>
                <a:ext uri="{FF2B5EF4-FFF2-40B4-BE49-F238E27FC236}">
                  <a16:creationId xmlns:a16="http://schemas.microsoft.com/office/drawing/2014/main" id="{0683E8CE-3167-0440-BCAA-7624CF720C8F}"/>
                </a:ext>
              </a:extLst>
            </p:cNvPr>
            <p:cNvPicPr>
              <a:picLocks noChangeAspect="1"/>
            </p:cNvPicPr>
            <p:nvPr/>
          </p:nvPicPr>
          <p:blipFill>
            <a:blip r:embed="rId3"/>
            <a:stretch>
              <a:fillRect/>
            </a:stretch>
          </p:blipFill>
          <p:spPr>
            <a:xfrm>
              <a:off x="10518174" y="4982107"/>
              <a:ext cx="897515" cy="1114103"/>
            </a:xfrm>
            <a:prstGeom prst="rect">
              <a:avLst/>
            </a:prstGeom>
          </p:spPr>
        </p:pic>
      </p:grpSp>
      <p:sp>
        <p:nvSpPr>
          <p:cNvPr id="17" name="Rectangle 16">
            <a:extLst>
              <a:ext uri="{FF2B5EF4-FFF2-40B4-BE49-F238E27FC236}">
                <a16:creationId xmlns:a16="http://schemas.microsoft.com/office/drawing/2014/main" id="{27A00171-5D36-A848-9737-EA4ABC464F74}"/>
              </a:ext>
            </a:extLst>
          </p:cNvPr>
          <p:cNvSpPr/>
          <p:nvPr/>
        </p:nvSpPr>
        <p:spPr>
          <a:xfrm>
            <a:off x="2127954" y="5600090"/>
            <a:ext cx="4541628" cy="400110"/>
          </a:xfrm>
          <a:prstGeom prst="rect">
            <a:avLst/>
          </a:prstGeom>
        </p:spPr>
        <p:txBody>
          <a:bodyPr wrap="none">
            <a:spAutoFit/>
          </a:bodyPr>
          <a:lstStyle/>
          <a:p>
            <a:r>
              <a:rPr lang="en-US" sz="2000" dirty="0">
                <a:solidFill>
                  <a:srgbClr val="FF0000"/>
                </a:solidFill>
                <a:latin typeface="Avenir Next LT Pro Medium Conde" panose="020B0606020202020204" pitchFamily="34" charset="77"/>
                <a:ea typeface="Calibri" panose="020F0502020204030204" pitchFamily="34" charset="0"/>
                <a:cs typeface="Times New Roman" panose="02020603050405020304" pitchFamily="18" charset="0"/>
              </a:rPr>
              <a:t> I</a:t>
            </a:r>
            <a:r>
              <a:rPr lang="en-US" sz="2000" baseline="-25000" dirty="0">
                <a:solidFill>
                  <a:srgbClr val="FF0000"/>
                </a:solidFill>
                <a:latin typeface="Avenir Next LT Pro Medium Conde" panose="020B0606020202020204" pitchFamily="34" charset="77"/>
                <a:ea typeface="Calibri" panose="020F0502020204030204" pitchFamily="34" charset="0"/>
                <a:cs typeface="Times New Roman" panose="02020603050405020304" pitchFamily="18" charset="0"/>
              </a:rPr>
              <a:t>2</a:t>
            </a:r>
            <a:r>
              <a:rPr lang="en-US" sz="2000" dirty="0">
                <a:solidFill>
                  <a:srgbClr val="FF0000"/>
                </a:solidFill>
                <a:latin typeface="Avenir Next LT Pro Medium Conde" panose="020B0606020202020204" pitchFamily="34" charset="77"/>
                <a:ea typeface="Calibri" panose="020F0502020204030204" pitchFamily="34" charset="0"/>
                <a:cs typeface="Times New Roman" panose="02020603050405020304" pitchFamily="18" charset="0"/>
              </a:rPr>
              <a:t>  + 2 Na</a:t>
            </a:r>
            <a:r>
              <a:rPr lang="en-US" sz="2000" baseline="-25000" dirty="0">
                <a:solidFill>
                  <a:srgbClr val="FF0000"/>
                </a:solidFill>
                <a:latin typeface="Avenir Next LT Pro Medium Conde" panose="020B0606020202020204" pitchFamily="34" charset="77"/>
                <a:ea typeface="Calibri" panose="020F0502020204030204" pitchFamily="34" charset="0"/>
                <a:cs typeface="Times New Roman" panose="02020603050405020304" pitchFamily="18" charset="0"/>
              </a:rPr>
              <a:t>2</a:t>
            </a:r>
            <a:r>
              <a:rPr lang="en-US" sz="2000" dirty="0">
                <a:solidFill>
                  <a:srgbClr val="FF0000"/>
                </a:solidFill>
                <a:latin typeface="Avenir Next LT Pro Medium Conde" panose="020B0606020202020204" pitchFamily="34" charset="77"/>
                <a:ea typeface="Calibri" panose="020F0502020204030204" pitchFamily="34" charset="0"/>
                <a:cs typeface="Times New Roman" panose="02020603050405020304" pitchFamily="18" charset="0"/>
              </a:rPr>
              <a:t>S</a:t>
            </a:r>
            <a:r>
              <a:rPr lang="en-US" sz="2000" baseline="-25000" dirty="0">
                <a:solidFill>
                  <a:srgbClr val="FF0000"/>
                </a:solidFill>
                <a:latin typeface="Avenir Next LT Pro Medium Conde" panose="020B0606020202020204" pitchFamily="34" charset="77"/>
                <a:ea typeface="Calibri" panose="020F0502020204030204" pitchFamily="34" charset="0"/>
                <a:cs typeface="Times New Roman" panose="02020603050405020304" pitchFamily="18" charset="0"/>
              </a:rPr>
              <a:t>2</a:t>
            </a:r>
            <a:r>
              <a:rPr lang="en-US" sz="2000" dirty="0">
                <a:solidFill>
                  <a:srgbClr val="FF0000"/>
                </a:solidFill>
                <a:latin typeface="Avenir Next LT Pro Medium Conde" panose="020B0606020202020204" pitchFamily="34" charset="77"/>
                <a:ea typeface="Calibri" panose="020F0502020204030204" pitchFamily="34" charset="0"/>
                <a:cs typeface="Times New Roman" panose="02020603050405020304" pitchFamily="18" charset="0"/>
              </a:rPr>
              <a:t>O</a:t>
            </a:r>
            <a:r>
              <a:rPr lang="en-US" sz="2000" baseline="-25000" dirty="0">
                <a:solidFill>
                  <a:srgbClr val="FF0000"/>
                </a:solidFill>
                <a:latin typeface="Avenir Next LT Pro Medium Conde" panose="020B0606020202020204" pitchFamily="34" charset="77"/>
                <a:ea typeface="Calibri" panose="020F0502020204030204" pitchFamily="34" charset="0"/>
                <a:cs typeface="Times New Roman" panose="02020603050405020304" pitchFamily="18" charset="0"/>
              </a:rPr>
              <a:t>3</a:t>
            </a:r>
            <a:r>
              <a:rPr lang="en-US" sz="2000" dirty="0">
                <a:solidFill>
                  <a:srgbClr val="FF0000"/>
                </a:solidFill>
                <a:latin typeface="Avenir Next LT Pro Medium Conde" panose="020B0606020202020204" pitchFamily="34" charset="77"/>
                <a:ea typeface="Calibri" panose="020F0502020204030204" pitchFamily="34" charset="0"/>
                <a:cs typeface="Times New Roman" panose="02020603050405020304" pitchFamily="18" charset="0"/>
              </a:rPr>
              <a:t>  -------------- &gt;  2  </a:t>
            </a:r>
            <a:r>
              <a:rPr lang="en-US" sz="2000" dirty="0" err="1">
                <a:solidFill>
                  <a:srgbClr val="FF0000"/>
                </a:solidFill>
                <a:latin typeface="Avenir Next LT Pro Medium Conde" panose="020B0606020202020204" pitchFamily="34" charset="77"/>
                <a:ea typeface="Calibri" panose="020F0502020204030204" pitchFamily="34" charset="0"/>
                <a:cs typeface="Times New Roman" panose="02020603050405020304" pitchFamily="18" charset="0"/>
              </a:rPr>
              <a:t>NaI</a:t>
            </a:r>
            <a:r>
              <a:rPr lang="en-US" sz="2000" dirty="0">
                <a:solidFill>
                  <a:srgbClr val="FF0000"/>
                </a:solidFill>
                <a:latin typeface="Avenir Next LT Pro Medium Conde" panose="020B0606020202020204" pitchFamily="34" charset="77"/>
                <a:ea typeface="Calibri" panose="020F0502020204030204" pitchFamily="34" charset="0"/>
                <a:cs typeface="Times New Roman" panose="02020603050405020304" pitchFamily="18" charset="0"/>
              </a:rPr>
              <a:t>  + Na</a:t>
            </a:r>
            <a:r>
              <a:rPr lang="en-US" sz="2000" baseline="-25000" dirty="0">
                <a:solidFill>
                  <a:srgbClr val="FF0000"/>
                </a:solidFill>
                <a:latin typeface="Avenir Next LT Pro Medium Conde" panose="020B0606020202020204" pitchFamily="34" charset="77"/>
                <a:ea typeface="Calibri" panose="020F0502020204030204" pitchFamily="34" charset="0"/>
                <a:cs typeface="Times New Roman" panose="02020603050405020304" pitchFamily="18" charset="0"/>
              </a:rPr>
              <a:t>2 </a:t>
            </a:r>
            <a:r>
              <a:rPr lang="en-US" sz="2000" dirty="0">
                <a:solidFill>
                  <a:srgbClr val="FF0000"/>
                </a:solidFill>
                <a:latin typeface="Avenir Next LT Pro Medium Conde" panose="020B0606020202020204" pitchFamily="34" charset="77"/>
                <a:ea typeface="Calibri" panose="020F0502020204030204" pitchFamily="34" charset="0"/>
                <a:cs typeface="Times New Roman" panose="02020603050405020304" pitchFamily="18" charset="0"/>
              </a:rPr>
              <a:t>S</a:t>
            </a:r>
            <a:r>
              <a:rPr lang="en-US" sz="2000" baseline="-25000" dirty="0">
                <a:solidFill>
                  <a:srgbClr val="FF0000"/>
                </a:solidFill>
                <a:latin typeface="Avenir Next LT Pro Medium Conde" panose="020B0606020202020204" pitchFamily="34" charset="77"/>
                <a:ea typeface="Calibri" panose="020F0502020204030204" pitchFamily="34" charset="0"/>
                <a:cs typeface="Times New Roman" panose="02020603050405020304" pitchFamily="18" charset="0"/>
              </a:rPr>
              <a:t>2 </a:t>
            </a:r>
            <a:r>
              <a:rPr lang="en-US" sz="2000" dirty="0">
                <a:solidFill>
                  <a:srgbClr val="FF0000"/>
                </a:solidFill>
                <a:latin typeface="Avenir Next LT Pro Medium Conde" panose="020B0606020202020204" pitchFamily="34" charset="77"/>
                <a:ea typeface="Calibri" panose="020F0502020204030204" pitchFamily="34" charset="0"/>
                <a:cs typeface="Times New Roman" panose="02020603050405020304" pitchFamily="18" charset="0"/>
              </a:rPr>
              <a:t>O</a:t>
            </a:r>
            <a:r>
              <a:rPr lang="en-US" sz="2000" baseline="-25000" dirty="0">
                <a:solidFill>
                  <a:srgbClr val="FF0000"/>
                </a:solidFill>
                <a:latin typeface="Avenir Next LT Pro Medium Conde" panose="020B0606020202020204" pitchFamily="34" charset="77"/>
                <a:ea typeface="Calibri" panose="020F0502020204030204" pitchFamily="34" charset="0"/>
                <a:cs typeface="Times New Roman" panose="02020603050405020304" pitchFamily="18" charset="0"/>
              </a:rPr>
              <a:t>4</a:t>
            </a:r>
            <a:endParaRPr lang="en-US" sz="2000" dirty="0">
              <a:solidFill>
                <a:srgbClr val="FF0000"/>
              </a:solidFill>
            </a:endParaRPr>
          </a:p>
        </p:txBody>
      </p:sp>
      <p:sp>
        <p:nvSpPr>
          <p:cNvPr id="18" name="Rectangle 17">
            <a:extLst>
              <a:ext uri="{FF2B5EF4-FFF2-40B4-BE49-F238E27FC236}">
                <a16:creationId xmlns:a16="http://schemas.microsoft.com/office/drawing/2014/main" id="{D3577363-90BD-AE46-91CF-D77F17511DDB}"/>
              </a:ext>
            </a:extLst>
          </p:cNvPr>
          <p:cNvSpPr/>
          <p:nvPr/>
        </p:nvSpPr>
        <p:spPr>
          <a:xfrm>
            <a:off x="5853349" y="6167434"/>
            <a:ext cx="1005403" cy="646331"/>
          </a:xfrm>
          <a:prstGeom prst="rect">
            <a:avLst/>
          </a:prstGeom>
        </p:spPr>
        <p:txBody>
          <a:bodyPr wrap="none">
            <a:spAutoFit/>
          </a:bodyPr>
          <a:lstStyle/>
          <a:p>
            <a:r>
              <a:rPr lang="en-US" dirty="0">
                <a:solidFill>
                  <a:srgbClr val="0F24FD"/>
                </a:solidFill>
                <a:latin typeface="Avenir Next LT Pro Medium Conde" panose="020B0606020202020204" pitchFamily="34" charset="77"/>
              </a:rPr>
              <a:t>Sodium </a:t>
            </a:r>
          </a:p>
          <a:p>
            <a:r>
              <a:rPr lang="en-US" dirty="0">
                <a:solidFill>
                  <a:srgbClr val="0F24FD"/>
                </a:solidFill>
                <a:latin typeface="Avenir Next LT Pro Medium Conde" panose="020B0606020202020204" pitchFamily="34" charset="77"/>
              </a:rPr>
              <a:t>dithionite</a:t>
            </a:r>
          </a:p>
        </p:txBody>
      </p:sp>
      <p:sp>
        <p:nvSpPr>
          <p:cNvPr id="19" name="TextBox 18">
            <a:extLst>
              <a:ext uri="{FF2B5EF4-FFF2-40B4-BE49-F238E27FC236}">
                <a16:creationId xmlns:a16="http://schemas.microsoft.com/office/drawing/2014/main" id="{C399AFD0-3BE9-9149-B087-FD2EAECD5BCC}"/>
              </a:ext>
            </a:extLst>
          </p:cNvPr>
          <p:cNvSpPr txBox="1"/>
          <p:nvPr/>
        </p:nvSpPr>
        <p:spPr>
          <a:xfrm>
            <a:off x="4754463" y="6113319"/>
            <a:ext cx="835485" cy="646331"/>
          </a:xfrm>
          <a:prstGeom prst="rect">
            <a:avLst/>
          </a:prstGeom>
          <a:noFill/>
        </p:spPr>
        <p:txBody>
          <a:bodyPr wrap="none" rtlCol="0">
            <a:spAutoFit/>
          </a:bodyPr>
          <a:lstStyle/>
          <a:p>
            <a:r>
              <a:rPr lang="en-US" dirty="0">
                <a:solidFill>
                  <a:srgbClr val="0F24FD"/>
                </a:solidFill>
                <a:latin typeface="Avenir Next LT Pro Medium Conde" panose="020B0606020202020204" pitchFamily="34" charset="77"/>
              </a:rPr>
              <a:t>Sodium</a:t>
            </a:r>
          </a:p>
          <a:p>
            <a:r>
              <a:rPr lang="en-US" dirty="0">
                <a:solidFill>
                  <a:srgbClr val="0F24FD"/>
                </a:solidFill>
                <a:latin typeface="Avenir Next LT Pro Medium Conde" panose="020B0606020202020204" pitchFamily="34" charset="77"/>
              </a:rPr>
              <a:t> Iodide</a:t>
            </a:r>
          </a:p>
        </p:txBody>
      </p:sp>
      <p:sp>
        <p:nvSpPr>
          <p:cNvPr id="20" name="TextBox 19">
            <a:extLst>
              <a:ext uri="{FF2B5EF4-FFF2-40B4-BE49-F238E27FC236}">
                <a16:creationId xmlns:a16="http://schemas.microsoft.com/office/drawing/2014/main" id="{C6A2289A-2794-534F-9223-248F856F74BF}"/>
              </a:ext>
            </a:extLst>
          </p:cNvPr>
          <p:cNvSpPr txBox="1"/>
          <p:nvPr/>
        </p:nvSpPr>
        <p:spPr>
          <a:xfrm>
            <a:off x="10610747" y="5482018"/>
            <a:ext cx="1300484" cy="646331"/>
          </a:xfrm>
          <a:prstGeom prst="rect">
            <a:avLst/>
          </a:prstGeom>
          <a:noFill/>
        </p:spPr>
        <p:txBody>
          <a:bodyPr wrap="none" rtlCol="0">
            <a:spAutoFit/>
          </a:bodyPr>
          <a:lstStyle/>
          <a:p>
            <a:r>
              <a:rPr lang="en-US" dirty="0">
                <a:solidFill>
                  <a:srgbClr val="FF0000"/>
                </a:solidFill>
              </a:rPr>
              <a:t>Starch as</a:t>
            </a:r>
          </a:p>
          <a:p>
            <a:r>
              <a:rPr lang="en-US" dirty="0">
                <a:solidFill>
                  <a:srgbClr val="FF0000"/>
                </a:solidFill>
              </a:rPr>
              <a:t>an indicator</a:t>
            </a:r>
          </a:p>
        </p:txBody>
      </p:sp>
      <p:pic>
        <p:nvPicPr>
          <p:cNvPr id="21" name="Picture 20">
            <a:extLst>
              <a:ext uri="{FF2B5EF4-FFF2-40B4-BE49-F238E27FC236}">
                <a16:creationId xmlns:a16="http://schemas.microsoft.com/office/drawing/2014/main" id="{A7E4C1D9-E479-944E-A10C-D2959C338C07}"/>
              </a:ext>
            </a:extLst>
          </p:cNvPr>
          <p:cNvPicPr>
            <a:picLocks noChangeAspect="1"/>
          </p:cNvPicPr>
          <p:nvPr/>
        </p:nvPicPr>
        <p:blipFill>
          <a:blip r:embed="rId4"/>
          <a:stretch>
            <a:fillRect/>
          </a:stretch>
        </p:blipFill>
        <p:spPr>
          <a:xfrm>
            <a:off x="688888" y="3305671"/>
            <a:ext cx="1609470" cy="1609470"/>
          </a:xfrm>
          <a:prstGeom prst="rect">
            <a:avLst/>
          </a:prstGeom>
        </p:spPr>
      </p:pic>
      <p:sp>
        <p:nvSpPr>
          <p:cNvPr id="22" name="TextBox 21">
            <a:extLst>
              <a:ext uri="{FF2B5EF4-FFF2-40B4-BE49-F238E27FC236}">
                <a16:creationId xmlns:a16="http://schemas.microsoft.com/office/drawing/2014/main" id="{2EA9A713-B04A-3E45-8C39-039627BE958A}"/>
              </a:ext>
            </a:extLst>
          </p:cNvPr>
          <p:cNvSpPr txBox="1"/>
          <p:nvPr/>
        </p:nvSpPr>
        <p:spPr>
          <a:xfrm>
            <a:off x="1320371" y="4654873"/>
            <a:ext cx="301686" cy="369332"/>
          </a:xfrm>
          <a:prstGeom prst="rect">
            <a:avLst/>
          </a:prstGeom>
          <a:noFill/>
        </p:spPr>
        <p:txBody>
          <a:bodyPr wrap="none" rtlCol="0">
            <a:spAutoFit/>
          </a:bodyPr>
          <a:lstStyle/>
          <a:p>
            <a:r>
              <a:rPr lang="en-US" b="1" dirty="0">
                <a:solidFill>
                  <a:srgbClr val="FF0000"/>
                </a:solidFill>
              </a:rPr>
              <a:t>1</a:t>
            </a:r>
          </a:p>
        </p:txBody>
      </p:sp>
      <p:sp>
        <p:nvSpPr>
          <p:cNvPr id="25" name="Striped Right Arrow 24">
            <a:extLst>
              <a:ext uri="{FF2B5EF4-FFF2-40B4-BE49-F238E27FC236}">
                <a16:creationId xmlns:a16="http://schemas.microsoft.com/office/drawing/2014/main" id="{91BA7D99-5509-4C4B-92A7-32B9A63771EE}"/>
              </a:ext>
            </a:extLst>
          </p:cNvPr>
          <p:cNvSpPr/>
          <p:nvPr/>
        </p:nvSpPr>
        <p:spPr>
          <a:xfrm>
            <a:off x="2438871" y="3554352"/>
            <a:ext cx="991429" cy="556054"/>
          </a:xfrm>
          <a:prstGeom prst="stripedRightArrow">
            <a:avLst/>
          </a:prstGeom>
          <a:solidFill>
            <a:srgbClr val="FF607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94924951"/>
      </p:ext>
    </p:extLst>
  </p:cSld>
  <p:clrMapOvr>
    <a:masterClrMapping/>
  </p:clrMapOvr>
  <p:transition spd="slow">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21"/>
                                        </p:tgtEl>
                                        <p:attrNameLst>
                                          <p:attrName>style.visibility</p:attrName>
                                        </p:attrNameLst>
                                      </p:cBhvr>
                                      <p:to>
                                        <p:strVal val="visible"/>
                                      </p:to>
                                    </p:set>
                                    <p:anim calcmode="lin" valueType="num">
                                      <p:cBhvr>
                                        <p:cTn id="14" dur="500" fill="hold"/>
                                        <p:tgtEl>
                                          <p:spTgt spid="21"/>
                                        </p:tgtEl>
                                        <p:attrNameLst>
                                          <p:attrName>ppt_w</p:attrName>
                                        </p:attrNameLst>
                                      </p:cBhvr>
                                      <p:tavLst>
                                        <p:tav tm="0">
                                          <p:val>
                                            <p:fltVal val="0"/>
                                          </p:val>
                                        </p:tav>
                                        <p:tav tm="100000">
                                          <p:val>
                                            <p:strVal val="#ppt_w"/>
                                          </p:val>
                                        </p:tav>
                                      </p:tavLst>
                                    </p:anim>
                                    <p:anim calcmode="lin" valueType="num">
                                      <p:cBhvr>
                                        <p:cTn id="15" dur="500" fill="hold"/>
                                        <p:tgtEl>
                                          <p:spTgt spid="21"/>
                                        </p:tgtEl>
                                        <p:attrNameLst>
                                          <p:attrName>ppt_h</p:attrName>
                                        </p:attrNameLst>
                                      </p:cBhvr>
                                      <p:tavLst>
                                        <p:tav tm="0">
                                          <p:val>
                                            <p:fltVal val="0"/>
                                          </p:val>
                                        </p:tav>
                                        <p:tav tm="100000">
                                          <p:val>
                                            <p:strVal val="#ppt_h"/>
                                          </p:val>
                                        </p:tav>
                                      </p:tavLst>
                                    </p:anim>
                                    <p:animEffect transition="in" filter="fade">
                                      <p:cBhvr>
                                        <p:cTn id="16" dur="500"/>
                                        <p:tgtEl>
                                          <p:spTgt spid="21"/>
                                        </p:tgtEl>
                                      </p:cBhvr>
                                    </p:animEffect>
                                  </p:childTnLst>
                                </p:cTn>
                              </p:par>
                              <p:par>
                                <p:cTn id="17" presetID="53" presetClass="entr" presetSubtype="16"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anim calcmode="lin" valueType="num">
                                      <p:cBhvr>
                                        <p:cTn id="19" dur="500" fill="hold"/>
                                        <p:tgtEl>
                                          <p:spTgt spid="22"/>
                                        </p:tgtEl>
                                        <p:attrNameLst>
                                          <p:attrName>ppt_w</p:attrName>
                                        </p:attrNameLst>
                                      </p:cBhvr>
                                      <p:tavLst>
                                        <p:tav tm="0">
                                          <p:val>
                                            <p:fltVal val="0"/>
                                          </p:val>
                                        </p:tav>
                                        <p:tav tm="100000">
                                          <p:val>
                                            <p:strVal val="#ppt_w"/>
                                          </p:val>
                                        </p:tav>
                                      </p:tavLst>
                                    </p:anim>
                                    <p:anim calcmode="lin" valueType="num">
                                      <p:cBhvr>
                                        <p:cTn id="20" dur="500" fill="hold"/>
                                        <p:tgtEl>
                                          <p:spTgt spid="22"/>
                                        </p:tgtEl>
                                        <p:attrNameLst>
                                          <p:attrName>ppt_h</p:attrName>
                                        </p:attrNameLst>
                                      </p:cBhvr>
                                      <p:tavLst>
                                        <p:tav tm="0">
                                          <p:val>
                                            <p:fltVal val="0"/>
                                          </p:val>
                                        </p:tav>
                                        <p:tav tm="100000">
                                          <p:val>
                                            <p:strVal val="#ppt_h"/>
                                          </p:val>
                                        </p:tav>
                                      </p:tavLst>
                                    </p:anim>
                                    <p:animEffect transition="in" filter="fade">
                                      <p:cBhvr>
                                        <p:cTn id="21" dur="500"/>
                                        <p:tgtEl>
                                          <p:spTgt spid="22"/>
                                        </p:tgtEl>
                                      </p:cBhvr>
                                    </p:animEffect>
                                  </p:childTnLst>
                                </p:cTn>
                              </p:par>
                              <p:par>
                                <p:cTn id="22" presetID="53" presetClass="entr" presetSubtype="16" fill="hold" grpId="0" nodeType="withEffect">
                                  <p:stCondLst>
                                    <p:cond delay="0"/>
                                  </p:stCondLst>
                                  <p:childTnLst>
                                    <p:set>
                                      <p:cBhvr>
                                        <p:cTn id="23" dur="1" fill="hold">
                                          <p:stCondLst>
                                            <p:cond delay="0"/>
                                          </p:stCondLst>
                                        </p:cTn>
                                        <p:tgtEl>
                                          <p:spTgt spid="25"/>
                                        </p:tgtEl>
                                        <p:attrNameLst>
                                          <p:attrName>style.visibility</p:attrName>
                                        </p:attrNameLst>
                                      </p:cBhvr>
                                      <p:to>
                                        <p:strVal val="visible"/>
                                      </p:to>
                                    </p:set>
                                    <p:anim calcmode="lin" valueType="num">
                                      <p:cBhvr>
                                        <p:cTn id="24" dur="500" fill="hold"/>
                                        <p:tgtEl>
                                          <p:spTgt spid="25"/>
                                        </p:tgtEl>
                                        <p:attrNameLst>
                                          <p:attrName>ppt_w</p:attrName>
                                        </p:attrNameLst>
                                      </p:cBhvr>
                                      <p:tavLst>
                                        <p:tav tm="0">
                                          <p:val>
                                            <p:fltVal val="0"/>
                                          </p:val>
                                        </p:tav>
                                        <p:tav tm="100000">
                                          <p:val>
                                            <p:strVal val="#ppt_w"/>
                                          </p:val>
                                        </p:tav>
                                      </p:tavLst>
                                    </p:anim>
                                    <p:anim calcmode="lin" valueType="num">
                                      <p:cBhvr>
                                        <p:cTn id="25" dur="500" fill="hold"/>
                                        <p:tgtEl>
                                          <p:spTgt spid="25"/>
                                        </p:tgtEl>
                                        <p:attrNameLst>
                                          <p:attrName>ppt_h</p:attrName>
                                        </p:attrNameLst>
                                      </p:cBhvr>
                                      <p:tavLst>
                                        <p:tav tm="0">
                                          <p:val>
                                            <p:fltVal val="0"/>
                                          </p:val>
                                        </p:tav>
                                        <p:tav tm="100000">
                                          <p:val>
                                            <p:strVal val="#ppt_h"/>
                                          </p:val>
                                        </p:tav>
                                      </p:tavLst>
                                    </p:anim>
                                    <p:animEffect transition="in" filter="fade">
                                      <p:cBhvr>
                                        <p:cTn id="26" dur="500"/>
                                        <p:tgtEl>
                                          <p:spTgt spid="25"/>
                                        </p:tgtEl>
                                      </p:cBhvr>
                                    </p:animEffect>
                                  </p:childTnLst>
                                </p:cTn>
                              </p:par>
                            </p:childTnLst>
                          </p:cTn>
                        </p:par>
                      </p:childTnLst>
                    </p:cTn>
                  </p:par>
                  <p:par>
                    <p:cTn id="27" fill="hold">
                      <p:stCondLst>
                        <p:cond delay="indefinite"/>
                      </p:stCondLst>
                      <p:childTnLst>
                        <p:par>
                          <p:cTn id="28" fill="hold">
                            <p:stCondLst>
                              <p:cond delay="0"/>
                            </p:stCondLst>
                            <p:childTnLst>
                              <p:par>
                                <p:cTn id="29" presetID="53" presetClass="entr" presetSubtype="16" fill="hold" nodeType="clickEffect">
                                  <p:stCondLst>
                                    <p:cond delay="0"/>
                                  </p:stCondLst>
                                  <p:childTnLst>
                                    <p:set>
                                      <p:cBhvr>
                                        <p:cTn id="30" dur="1" fill="hold">
                                          <p:stCondLst>
                                            <p:cond delay="0"/>
                                          </p:stCondLst>
                                        </p:cTn>
                                        <p:tgtEl>
                                          <p:spTgt spid="4"/>
                                        </p:tgtEl>
                                        <p:attrNameLst>
                                          <p:attrName>style.visibility</p:attrName>
                                        </p:attrNameLst>
                                      </p:cBhvr>
                                      <p:to>
                                        <p:strVal val="visible"/>
                                      </p:to>
                                    </p:set>
                                    <p:anim calcmode="lin" valueType="num">
                                      <p:cBhvr>
                                        <p:cTn id="31" dur="500" fill="hold"/>
                                        <p:tgtEl>
                                          <p:spTgt spid="4"/>
                                        </p:tgtEl>
                                        <p:attrNameLst>
                                          <p:attrName>ppt_w</p:attrName>
                                        </p:attrNameLst>
                                      </p:cBhvr>
                                      <p:tavLst>
                                        <p:tav tm="0">
                                          <p:val>
                                            <p:fltVal val="0"/>
                                          </p:val>
                                        </p:tav>
                                        <p:tav tm="100000">
                                          <p:val>
                                            <p:strVal val="#ppt_w"/>
                                          </p:val>
                                        </p:tav>
                                      </p:tavLst>
                                    </p:anim>
                                    <p:anim calcmode="lin" valueType="num">
                                      <p:cBhvr>
                                        <p:cTn id="32" dur="500" fill="hold"/>
                                        <p:tgtEl>
                                          <p:spTgt spid="4"/>
                                        </p:tgtEl>
                                        <p:attrNameLst>
                                          <p:attrName>ppt_h</p:attrName>
                                        </p:attrNameLst>
                                      </p:cBhvr>
                                      <p:tavLst>
                                        <p:tav tm="0">
                                          <p:val>
                                            <p:fltVal val="0"/>
                                          </p:val>
                                        </p:tav>
                                        <p:tav tm="100000">
                                          <p:val>
                                            <p:strVal val="#ppt_h"/>
                                          </p:val>
                                        </p:tav>
                                      </p:tavLst>
                                    </p:anim>
                                    <p:animEffect transition="in" filter="fade">
                                      <p:cBhvr>
                                        <p:cTn id="33" dur="500"/>
                                        <p:tgtEl>
                                          <p:spTgt spid="4"/>
                                        </p:tgtEl>
                                      </p:cBhvr>
                                    </p:animEffect>
                                  </p:childTnLst>
                                </p:cTn>
                              </p:par>
                              <p:par>
                                <p:cTn id="34" presetID="53" presetClass="entr" presetSubtype="16" fill="hold" nodeType="withEffect">
                                  <p:stCondLst>
                                    <p:cond delay="0"/>
                                  </p:stCondLst>
                                  <p:childTnLst>
                                    <p:set>
                                      <p:cBhvr>
                                        <p:cTn id="35" dur="1" fill="hold">
                                          <p:stCondLst>
                                            <p:cond delay="0"/>
                                          </p:stCondLst>
                                        </p:cTn>
                                        <p:tgtEl>
                                          <p:spTgt spid="9"/>
                                        </p:tgtEl>
                                        <p:attrNameLst>
                                          <p:attrName>style.visibility</p:attrName>
                                        </p:attrNameLst>
                                      </p:cBhvr>
                                      <p:to>
                                        <p:strVal val="visible"/>
                                      </p:to>
                                    </p:set>
                                    <p:anim calcmode="lin" valueType="num">
                                      <p:cBhvr>
                                        <p:cTn id="36" dur="500" fill="hold"/>
                                        <p:tgtEl>
                                          <p:spTgt spid="9"/>
                                        </p:tgtEl>
                                        <p:attrNameLst>
                                          <p:attrName>ppt_w</p:attrName>
                                        </p:attrNameLst>
                                      </p:cBhvr>
                                      <p:tavLst>
                                        <p:tav tm="0">
                                          <p:val>
                                            <p:fltVal val="0"/>
                                          </p:val>
                                        </p:tav>
                                        <p:tav tm="100000">
                                          <p:val>
                                            <p:strVal val="#ppt_w"/>
                                          </p:val>
                                        </p:tav>
                                      </p:tavLst>
                                    </p:anim>
                                    <p:anim calcmode="lin" valueType="num">
                                      <p:cBhvr>
                                        <p:cTn id="37" dur="500" fill="hold"/>
                                        <p:tgtEl>
                                          <p:spTgt spid="9"/>
                                        </p:tgtEl>
                                        <p:attrNameLst>
                                          <p:attrName>ppt_h</p:attrName>
                                        </p:attrNameLst>
                                      </p:cBhvr>
                                      <p:tavLst>
                                        <p:tav tm="0">
                                          <p:val>
                                            <p:fltVal val="0"/>
                                          </p:val>
                                        </p:tav>
                                        <p:tav tm="100000">
                                          <p:val>
                                            <p:strVal val="#ppt_h"/>
                                          </p:val>
                                        </p:tav>
                                      </p:tavLst>
                                    </p:anim>
                                    <p:animEffect transition="in" filter="fade">
                                      <p:cBhvr>
                                        <p:cTn id="38" dur="500"/>
                                        <p:tgtEl>
                                          <p:spTgt spid="9"/>
                                        </p:tgtEl>
                                      </p:cBhvr>
                                    </p:animEffect>
                                  </p:childTnLst>
                                </p:cTn>
                              </p:par>
                              <p:par>
                                <p:cTn id="39" presetID="53" presetClass="entr" presetSubtype="16" fill="hold" nodeType="withEffect">
                                  <p:stCondLst>
                                    <p:cond delay="0"/>
                                  </p:stCondLst>
                                  <p:childTnLst>
                                    <p:set>
                                      <p:cBhvr>
                                        <p:cTn id="40" dur="1" fill="hold">
                                          <p:stCondLst>
                                            <p:cond delay="0"/>
                                          </p:stCondLst>
                                        </p:cTn>
                                        <p:tgtEl>
                                          <p:spTgt spid="14"/>
                                        </p:tgtEl>
                                        <p:attrNameLst>
                                          <p:attrName>style.visibility</p:attrName>
                                        </p:attrNameLst>
                                      </p:cBhvr>
                                      <p:to>
                                        <p:strVal val="visible"/>
                                      </p:to>
                                    </p:set>
                                    <p:anim calcmode="lin" valueType="num">
                                      <p:cBhvr>
                                        <p:cTn id="41" dur="500" fill="hold"/>
                                        <p:tgtEl>
                                          <p:spTgt spid="14"/>
                                        </p:tgtEl>
                                        <p:attrNameLst>
                                          <p:attrName>ppt_w</p:attrName>
                                        </p:attrNameLst>
                                      </p:cBhvr>
                                      <p:tavLst>
                                        <p:tav tm="0">
                                          <p:val>
                                            <p:fltVal val="0"/>
                                          </p:val>
                                        </p:tav>
                                        <p:tav tm="100000">
                                          <p:val>
                                            <p:strVal val="#ppt_w"/>
                                          </p:val>
                                        </p:tav>
                                      </p:tavLst>
                                    </p:anim>
                                    <p:anim calcmode="lin" valueType="num">
                                      <p:cBhvr>
                                        <p:cTn id="42" dur="500" fill="hold"/>
                                        <p:tgtEl>
                                          <p:spTgt spid="14"/>
                                        </p:tgtEl>
                                        <p:attrNameLst>
                                          <p:attrName>ppt_h</p:attrName>
                                        </p:attrNameLst>
                                      </p:cBhvr>
                                      <p:tavLst>
                                        <p:tav tm="0">
                                          <p:val>
                                            <p:fltVal val="0"/>
                                          </p:val>
                                        </p:tav>
                                        <p:tav tm="100000">
                                          <p:val>
                                            <p:strVal val="#ppt_h"/>
                                          </p:val>
                                        </p:tav>
                                      </p:tavLst>
                                    </p:anim>
                                    <p:animEffect transition="in" filter="fade">
                                      <p:cBhvr>
                                        <p:cTn id="43" dur="500"/>
                                        <p:tgtEl>
                                          <p:spTgt spid="14"/>
                                        </p:tgtEl>
                                      </p:cBhvr>
                                    </p:animEffect>
                                  </p:childTnLst>
                                </p:cTn>
                              </p:par>
                              <p:par>
                                <p:cTn id="44" presetID="53" presetClass="entr" presetSubtype="16" fill="hold" grpId="0" nodeType="withEffect">
                                  <p:stCondLst>
                                    <p:cond delay="0"/>
                                  </p:stCondLst>
                                  <p:childTnLst>
                                    <p:set>
                                      <p:cBhvr>
                                        <p:cTn id="45" dur="1" fill="hold">
                                          <p:stCondLst>
                                            <p:cond delay="0"/>
                                          </p:stCondLst>
                                        </p:cTn>
                                        <p:tgtEl>
                                          <p:spTgt spid="20"/>
                                        </p:tgtEl>
                                        <p:attrNameLst>
                                          <p:attrName>style.visibility</p:attrName>
                                        </p:attrNameLst>
                                      </p:cBhvr>
                                      <p:to>
                                        <p:strVal val="visible"/>
                                      </p:to>
                                    </p:set>
                                    <p:anim calcmode="lin" valueType="num">
                                      <p:cBhvr>
                                        <p:cTn id="46" dur="500" fill="hold"/>
                                        <p:tgtEl>
                                          <p:spTgt spid="20"/>
                                        </p:tgtEl>
                                        <p:attrNameLst>
                                          <p:attrName>ppt_w</p:attrName>
                                        </p:attrNameLst>
                                      </p:cBhvr>
                                      <p:tavLst>
                                        <p:tav tm="0">
                                          <p:val>
                                            <p:fltVal val="0"/>
                                          </p:val>
                                        </p:tav>
                                        <p:tav tm="100000">
                                          <p:val>
                                            <p:strVal val="#ppt_w"/>
                                          </p:val>
                                        </p:tav>
                                      </p:tavLst>
                                    </p:anim>
                                    <p:anim calcmode="lin" valueType="num">
                                      <p:cBhvr>
                                        <p:cTn id="47" dur="500" fill="hold"/>
                                        <p:tgtEl>
                                          <p:spTgt spid="20"/>
                                        </p:tgtEl>
                                        <p:attrNameLst>
                                          <p:attrName>ppt_h</p:attrName>
                                        </p:attrNameLst>
                                      </p:cBhvr>
                                      <p:tavLst>
                                        <p:tav tm="0">
                                          <p:val>
                                            <p:fltVal val="0"/>
                                          </p:val>
                                        </p:tav>
                                        <p:tav tm="100000">
                                          <p:val>
                                            <p:strVal val="#ppt_h"/>
                                          </p:val>
                                        </p:tav>
                                      </p:tavLst>
                                    </p:anim>
                                    <p:animEffect transition="in" filter="fade">
                                      <p:cBhvr>
                                        <p:cTn id="48" dur="500"/>
                                        <p:tgtEl>
                                          <p:spTgt spid="20"/>
                                        </p:tgtEl>
                                      </p:cBhvr>
                                    </p:animEffect>
                                  </p:childTnLst>
                                </p:cTn>
                              </p:par>
                            </p:childTnLst>
                          </p:cTn>
                        </p:par>
                      </p:childTnLst>
                    </p:cTn>
                  </p:par>
                  <p:par>
                    <p:cTn id="49" fill="hold">
                      <p:stCondLst>
                        <p:cond delay="indefinite"/>
                      </p:stCondLst>
                      <p:childTnLst>
                        <p:par>
                          <p:cTn id="50" fill="hold">
                            <p:stCondLst>
                              <p:cond delay="0"/>
                            </p:stCondLst>
                            <p:childTnLst>
                              <p:par>
                                <p:cTn id="51" presetID="53" presetClass="entr" presetSubtype="16" fill="hold" grpId="0" nodeType="clickEffect">
                                  <p:stCondLst>
                                    <p:cond delay="0"/>
                                  </p:stCondLst>
                                  <p:childTnLst>
                                    <p:set>
                                      <p:cBhvr>
                                        <p:cTn id="52" dur="1" fill="hold">
                                          <p:stCondLst>
                                            <p:cond delay="0"/>
                                          </p:stCondLst>
                                        </p:cTn>
                                        <p:tgtEl>
                                          <p:spTgt spid="17"/>
                                        </p:tgtEl>
                                        <p:attrNameLst>
                                          <p:attrName>style.visibility</p:attrName>
                                        </p:attrNameLst>
                                      </p:cBhvr>
                                      <p:to>
                                        <p:strVal val="visible"/>
                                      </p:to>
                                    </p:set>
                                    <p:anim calcmode="lin" valueType="num">
                                      <p:cBhvr>
                                        <p:cTn id="53" dur="500" fill="hold"/>
                                        <p:tgtEl>
                                          <p:spTgt spid="17"/>
                                        </p:tgtEl>
                                        <p:attrNameLst>
                                          <p:attrName>ppt_w</p:attrName>
                                        </p:attrNameLst>
                                      </p:cBhvr>
                                      <p:tavLst>
                                        <p:tav tm="0">
                                          <p:val>
                                            <p:fltVal val="0"/>
                                          </p:val>
                                        </p:tav>
                                        <p:tav tm="100000">
                                          <p:val>
                                            <p:strVal val="#ppt_w"/>
                                          </p:val>
                                        </p:tav>
                                      </p:tavLst>
                                    </p:anim>
                                    <p:anim calcmode="lin" valueType="num">
                                      <p:cBhvr>
                                        <p:cTn id="54" dur="500" fill="hold"/>
                                        <p:tgtEl>
                                          <p:spTgt spid="17"/>
                                        </p:tgtEl>
                                        <p:attrNameLst>
                                          <p:attrName>ppt_h</p:attrName>
                                        </p:attrNameLst>
                                      </p:cBhvr>
                                      <p:tavLst>
                                        <p:tav tm="0">
                                          <p:val>
                                            <p:fltVal val="0"/>
                                          </p:val>
                                        </p:tav>
                                        <p:tav tm="100000">
                                          <p:val>
                                            <p:strVal val="#ppt_h"/>
                                          </p:val>
                                        </p:tav>
                                      </p:tavLst>
                                    </p:anim>
                                    <p:animEffect transition="in" filter="fade">
                                      <p:cBhvr>
                                        <p:cTn id="55" dur="500"/>
                                        <p:tgtEl>
                                          <p:spTgt spid="17"/>
                                        </p:tgtEl>
                                      </p:cBhvr>
                                    </p:animEffect>
                                  </p:childTnLst>
                                </p:cTn>
                              </p:par>
                            </p:childTnLst>
                          </p:cTn>
                        </p:par>
                      </p:childTnLst>
                    </p:cTn>
                  </p:par>
                  <p:par>
                    <p:cTn id="56" fill="hold">
                      <p:stCondLst>
                        <p:cond delay="indefinite"/>
                      </p:stCondLst>
                      <p:childTnLst>
                        <p:par>
                          <p:cTn id="57" fill="hold">
                            <p:stCondLst>
                              <p:cond delay="0"/>
                            </p:stCondLst>
                            <p:childTnLst>
                              <p:par>
                                <p:cTn id="58" presetID="53" presetClass="entr" presetSubtype="16" fill="hold" grpId="0" nodeType="clickEffect">
                                  <p:stCondLst>
                                    <p:cond delay="0"/>
                                  </p:stCondLst>
                                  <p:childTnLst>
                                    <p:set>
                                      <p:cBhvr>
                                        <p:cTn id="59" dur="1" fill="hold">
                                          <p:stCondLst>
                                            <p:cond delay="0"/>
                                          </p:stCondLst>
                                        </p:cTn>
                                        <p:tgtEl>
                                          <p:spTgt spid="19"/>
                                        </p:tgtEl>
                                        <p:attrNameLst>
                                          <p:attrName>style.visibility</p:attrName>
                                        </p:attrNameLst>
                                      </p:cBhvr>
                                      <p:to>
                                        <p:strVal val="visible"/>
                                      </p:to>
                                    </p:set>
                                    <p:anim calcmode="lin" valueType="num">
                                      <p:cBhvr>
                                        <p:cTn id="60" dur="500" fill="hold"/>
                                        <p:tgtEl>
                                          <p:spTgt spid="19"/>
                                        </p:tgtEl>
                                        <p:attrNameLst>
                                          <p:attrName>ppt_w</p:attrName>
                                        </p:attrNameLst>
                                      </p:cBhvr>
                                      <p:tavLst>
                                        <p:tav tm="0">
                                          <p:val>
                                            <p:fltVal val="0"/>
                                          </p:val>
                                        </p:tav>
                                        <p:tav tm="100000">
                                          <p:val>
                                            <p:strVal val="#ppt_w"/>
                                          </p:val>
                                        </p:tav>
                                      </p:tavLst>
                                    </p:anim>
                                    <p:anim calcmode="lin" valueType="num">
                                      <p:cBhvr>
                                        <p:cTn id="61" dur="500" fill="hold"/>
                                        <p:tgtEl>
                                          <p:spTgt spid="19"/>
                                        </p:tgtEl>
                                        <p:attrNameLst>
                                          <p:attrName>ppt_h</p:attrName>
                                        </p:attrNameLst>
                                      </p:cBhvr>
                                      <p:tavLst>
                                        <p:tav tm="0">
                                          <p:val>
                                            <p:fltVal val="0"/>
                                          </p:val>
                                        </p:tav>
                                        <p:tav tm="100000">
                                          <p:val>
                                            <p:strVal val="#ppt_h"/>
                                          </p:val>
                                        </p:tav>
                                      </p:tavLst>
                                    </p:anim>
                                    <p:animEffect transition="in" filter="fade">
                                      <p:cBhvr>
                                        <p:cTn id="62" dur="500"/>
                                        <p:tgtEl>
                                          <p:spTgt spid="19"/>
                                        </p:tgtEl>
                                      </p:cBhvr>
                                    </p:animEffect>
                                  </p:childTnLst>
                                </p:cTn>
                              </p:par>
                            </p:childTnLst>
                          </p:cTn>
                        </p:par>
                      </p:childTnLst>
                    </p:cTn>
                  </p:par>
                  <p:par>
                    <p:cTn id="63" fill="hold">
                      <p:stCondLst>
                        <p:cond delay="indefinite"/>
                      </p:stCondLst>
                      <p:childTnLst>
                        <p:par>
                          <p:cTn id="64" fill="hold">
                            <p:stCondLst>
                              <p:cond delay="0"/>
                            </p:stCondLst>
                            <p:childTnLst>
                              <p:par>
                                <p:cTn id="65" presetID="53" presetClass="entr" presetSubtype="16" fill="hold" grpId="0" nodeType="clickEffect">
                                  <p:stCondLst>
                                    <p:cond delay="0"/>
                                  </p:stCondLst>
                                  <p:childTnLst>
                                    <p:set>
                                      <p:cBhvr>
                                        <p:cTn id="66" dur="1" fill="hold">
                                          <p:stCondLst>
                                            <p:cond delay="0"/>
                                          </p:stCondLst>
                                        </p:cTn>
                                        <p:tgtEl>
                                          <p:spTgt spid="18"/>
                                        </p:tgtEl>
                                        <p:attrNameLst>
                                          <p:attrName>style.visibility</p:attrName>
                                        </p:attrNameLst>
                                      </p:cBhvr>
                                      <p:to>
                                        <p:strVal val="visible"/>
                                      </p:to>
                                    </p:set>
                                    <p:anim calcmode="lin" valueType="num">
                                      <p:cBhvr>
                                        <p:cTn id="67" dur="500" fill="hold"/>
                                        <p:tgtEl>
                                          <p:spTgt spid="18"/>
                                        </p:tgtEl>
                                        <p:attrNameLst>
                                          <p:attrName>ppt_w</p:attrName>
                                        </p:attrNameLst>
                                      </p:cBhvr>
                                      <p:tavLst>
                                        <p:tav tm="0">
                                          <p:val>
                                            <p:fltVal val="0"/>
                                          </p:val>
                                        </p:tav>
                                        <p:tav tm="100000">
                                          <p:val>
                                            <p:strVal val="#ppt_w"/>
                                          </p:val>
                                        </p:tav>
                                      </p:tavLst>
                                    </p:anim>
                                    <p:anim calcmode="lin" valueType="num">
                                      <p:cBhvr>
                                        <p:cTn id="68" dur="500" fill="hold"/>
                                        <p:tgtEl>
                                          <p:spTgt spid="18"/>
                                        </p:tgtEl>
                                        <p:attrNameLst>
                                          <p:attrName>ppt_h</p:attrName>
                                        </p:attrNameLst>
                                      </p:cBhvr>
                                      <p:tavLst>
                                        <p:tav tm="0">
                                          <p:val>
                                            <p:fltVal val="0"/>
                                          </p:val>
                                        </p:tav>
                                        <p:tav tm="100000">
                                          <p:val>
                                            <p:strVal val="#ppt_h"/>
                                          </p:val>
                                        </p:tav>
                                      </p:tavLst>
                                    </p:anim>
                                    <p:animEffect transition="in" filter="fade">
                                      <p:cBhvr>
                                        <p:cTn id="69"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7" grpId="0"/>
      <p:bldP spid="18" grpId="0"/>
      <p:bldP spid="19" grpId="0"/>
      <p:bldP spid="20" grpId="0"/>
      <p:bldP spid="22" grpId="0"/>
      <p:bldP spid="25"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C5739CD-CBE9-0A41-8ABD-BCC55A9FC7B5}"/>
              </a:ext>
            </a:extLst>
          </p:cNvPr>
          <p:cNvSpPr/>
          <p:nvPr/>
        </p:nvSpPr>
        <p:spPr>
          <a:xfrm>
            <a:off x="885567" y="411544"/>
            <a:ext cx="10334368" cy="1200329"/>
          </a:xfrm>
          <a:prstGeom prst="rect">
            <a:avLst/>
          </a:prstGeom>
        </p:spPr>
        <p:txBody>
          <a:bodyPr wrap="square">
            <a:spAutoFit/>
          </a:bodyPr>
          <a:lstStyle/>
          <a:p>
            <a:r>
              <a:rPr lang="en-US" dirty="0">
                <a:latin typeface="Calibri" panose="020F0502020204030204" pitchFamily="34" charset="0"/>
                <a:ea typeface="Calibri" panose="020F0502020204030204" pitchFamily="34" charset="0"/>
                <a:cs typeface="Times New Roman" panose="02020603050405020304" pitchFamily="18" charset="0"/>
              </a:rPr>
              <a:t> </a:t>
            </a:r>
            <a:r>
              <a:rPr lang="en-US" b="1" dirty="0">
                <a:latin typeface="Calibri" panose="020F0502020204030204" pitchFamily="34" charset="0"/>
                <a:ea typeface="Calibri" panose="020F0502020204030204" pitchFamily="34" charset="0"/>
                <a:cs typeface="Times New Roman" panose="02020603050405020304" pitchFamily="18" charset="0"/>
              </a:rPr>
              <a:t>c)  Back/sample  titration:   </a:t>
            </a:r>
            <a:r>
              <a:rPr lang="en-US" dirty="0">
                <a:latin typeface="Calibri" panose="020F0502020204030204" pitchFamily="34" charset="0"/>
                <a:ea typeface="Calibri" panose="020F0502020204030204" pitchFamily="34" charset="0"/>
                <a:cs typeface="Times New Roman" panose="02020603050405020304" pitchFamily="18" charset="0"/>
              </a:rPr>
              <a:t> Bottle -2 is incubated at 20</a:t>
            </a:r>
            <a:r>
              <a:rPr lang="en-US" baseline="30000" dirty="0">
                <a:latin typeface="Calibri" panose="020F0502020204030204" pitchFamily="34" charset="0"/>
                <a:ea typeface="Calibri" panose="020F0502020204030204" pitchFamily="34" charset="0"/>
                <a:cs typeface="Times New Roman" panose="02020603050405020304" pitchFamily="18" charset="0"/>
              </a:rPr>
              <a:t>o </a:t>
            </a:r>
            <a:r>
              <a:rPr lang="en-US" dirty="0">
                <a:latin typeface="Calibri" panose="020F0502020204030204" pitchFamily="34" charset="0"/>
                <a:ea typeface="Calibri" panose="020F0502020204030204" pitchFamily="34" charset="0"/>
                <a:cs typeface="Times New Roman" panose="02020603050405020304" pitchFamily="18" charset="0"/>
              </a:rPr>
              <a:t>C for 5 days . After 5 days, add 3 ml MnSO</a:t>
            </a:r>
            <a:r>
              <a:rPr lang="en-US" baseline="-25000" dirty="0">
                <a:latin typeface="Calibri" panose="020F0502020204030204" pitchFamily="34" charset="0"/>
                <a:ea typeface="Calibri" panose="020F0502020204030204" pitchFamily="34" charset="0"/>
                <a:cs typeface="Times New Roman" panose="02020603050405020304" pitchFamily="18" charset="0"/>
              </a:rPr>
              <a:t>4</a:t>
            </a:r>
            <a:r>
              <a:rPr lang="en-US" dirty="0">
                <a:latin typeface="Calibri" panose="020F0502020204030204" pitchFamily="34" charset="0"/>
                <a:ea typeface="Calibri" panose="020F0502020204030204" pitchFamily="34" charset="0"/>
                <a:cs typeface="Times New Roman" panose="02020603050405020304" pitchFamily="18" charset="0"/>
              </a:rPr>
              <a:t> + 3 ml alkaline KI. Stopper the bottle and mix well for 10-15 minutes. Wait for 2 minutes and then add 1 ml of conc. H</a:t>
            </a:r>
            <a:r>
              <a:rPr lang="en-US" baseline="-25000" dirty="0">
                <a:latin typeface="Calibri" panose="020F0502020204030204" pitchFamily="34" charset="0"/>
                <a:ea typeface="Calibri" panose="020F0502020204030204" pitchFamily="34" charset="0"/>
                <a:cs typeface="Times New Roman" panose="02020603050405020304" pitchFamily="18" charset="0"/>
              </a:rPr>
              <a:t>2 </a:t>
            </a:r>
            <a:r>
              <a:rPr lang="en-US" dirty="0">
                <a:latin typeface="Calibri" panose="020F0502020204030204" pitchFamily="34" charset="0"/>
                <a:ea typeface="Calibri" panose="020F0502020204030204" pitchFamily="34" charset="0"/>
                <a:cs typeface="Times New Roman" panose="02020603050405020304" pitchFamily="18" charset="0"/>
              </a:rPr>
              <a:t>SO</a:t>
            </a:r>
            <a:r>
              <a:rPr lang="en-US" baseline="-25000" dirty="0">
                <a:latin typeface="Calibri" panose="020F0502020204030204" pitchFamily="34" charset="0"/>
                <a:ea typeface="Calibri" panose="020F0502020204030204" pitchFamily="34" charset="0"/>
                <a:cs typeface="Times New Roman" panose="02020603050405020304" pitchFamily="18" charset="0"/>
              </a:rPr>
              <a:t>4</a:t>
            </a:r>
            <a:r>
              <a:rPr lang="en-US" dirty="0">
                <a:latin typeface="Calibri" panose="020F0502020204030204" pitchFamily="34" charset="0"/>
                <a:ea typeface="Calibri" panose="020F0502020204030204" pitchFamily="34" charset="0"/>
                <a:cs typeface="Times New Roman" panose="02020603050405020304" pitchFamily="18" charset="0"/>
              </a:rPr>
              <a:t> to dissolve MnO</a:t>
            </a:r>
            <a:r>
              <a:rPr lang="en-US" baseline="-25000" dirty="0">
                <a:latin typeface="Calibri" panose="020F0502020204030204" pitchFamily="34" charset="0"/>
                <a:ea typeface="Calibri" panose="020F0502020204030204" pitchFamily="34" charset="0"/>
                <a:cs typeface="Times New Roman" panose="02020603050405020304" pitchFamily="18" charset="0"/>
              </a:rPr>
              <a:t>2 </a:t>
            </a:r>
            <a:r>
              <a:rPr lang="en-US" dirty="0">
                <a:latin typeface="Calibri" panose="020F0502020204030204" pitchFamily="34" charset="0"/>
                <a:ea typeface="Calibri" panose="020F0502020204030204" pitchFamily="34" charset="0"/>
                <a:cs typeface="Times New Roman" panose="02020603050405020304" pitchFamily="18" charset="0"/>
              </a:rPr>
              <a:t>ppt and to liberate I</a:t>
            </a:r>
            <a:r>
              <a:rPr lang="en-US" baseline="-25000" dirty="0">
                <a:latin typeface="Calibri" panose="020F0502020204030204" pitchFamily="34" charset="0"/>
                <a:ea typeface="Calibri" panose="020F0502020204030204" pitchFamily="34" charset="0"/>
                <a:cs typeface="Times New Roman" panose="02020603050405020304" pitchFamily="18" charset="0"/>
              </a:rPr>
              <a:t>2</a:t>
            </a:r>
            <a:r>
              <a:rPr lang="en-US" dirty="0">
                <a:latin typeface="Calibri" panose="020F0502020204030204" pitchFamily="34" charset="0"/>
                <a:ea typeface="Calibri" panose="020F0502020204030204" pitchFamily="34" charset="0"/>
                <a:cs typeface="Times New Roman" panose="02020603050405020304" pitchFamily="18" charset="0"/>
              </a:rPr>
              <a:t>. Pipette out same known volume of this solution (‘V’ ml) and titrate against the same std. Na</a:t>
            </a:r>
            <a:r>
              <a:rPr lang="en-US" baseline="-25000" dirty="0">
                <a:latin typeface="Calibri" panose="020F0502020204030204" pitchFamily="34" charset="0"/>
                <a:ea typeface="Calibri" panose="020F0502020204030204" pitchFamily="34" charset="0"/>
                <a:cs typeface="Times New Roman" panose="02020603050405020304" pitchFamily="18" charset="0"/>
              </a:rPr>
              <a:t>2</a:t>
            </a:r>
            <a:r>
              <a:rPr lang="en-US" dirty="0">
                <a:latin typeface="Calibri" panose="020F0502020204030204" pitchFamily="34" charset="0"/>
                <a:ea typeface="Calibri" panose="020F0502020204030204" pitchFamily="34" charset="0"/>
                <a:cs typeface="Times New Roman" panose="02020603050405020304" pitchFamily="18" charset="0"/>
              </a:rPr>
              <a:t>S</a:t>
            </a:r>
            <a:r>
              <a:rPr lang="en-US" baseline="-25000" dirty="0">
                <a:latin typeface="Calibri" panose="020F0502020204030204" pitchFamily="34" charset="0"/>
                <a:ea typeface="Calibri" panose="020F0502020204030204" pitchFamily="34" charset="0"/>
                <a:cs typeface="Times New Roman" panose="02020603050405020304" pitchFamily="18" charset="0"/>
              </a:rPr>
              <a:t>2</a:t>
            </a:r>
            <a:r>
              <a:rPr lang="en-US" dirty="0">
                <a:latin typeface="Calibri" panose="020F0502020204030204" pitchFamily="34" charset="0"/>
                <a:ea typeface="Calibri" panose="020F0502020204030204" pitchFamily="34" charset="0"/>
                <a:cs typeface="Times New Roman" panose="02020603050405020304" pitchFamily="18" charset="0"/>
              </a:rPr>
              <a:t>O</a:t>
            </a:r>
            <a:r>
              <a:rPr lang="en-US" baseline="-25000" dirty="0">
                <a:latin typeface="Calibri" panose="020F0502020204030204" pitchFamily="34" charset="0"/>
                <a:ea typeface="Calibri" panose="020F0502020204030204" pitchFamily="34" charset="0"/>
                <a:cs typeface="Times New Roman" panose="02020603050405020304" pitchFamily="18" charset="0"/>
              </a:rPr>
              <a:t>3</a:t>
            </a:r>
            <a:r>
              <a:rPr lang="en-US" dirty="0">
                <a:latin typeface="Calibri" panose="020F0502020204030204" pitchFamily="34" charset="0"/>
                <a:ea typeface="Calibri" panose="020F0502020204030204" pitchFamily="34" charset="0"/>
                <a:cs typeface="Times New Roman" panose="02020603050405020304" pitchFamily="18" charset="0"/>
              </a:rPr>
              <a:t> as above.  Note the volume Na</a:t>
            </a:r>
            <a:r>
              <a:rPr lang="en-US" baseline="-25000" dirty="0">
                <a:latin typeface="Calibri" panose="020F0502020204030204" pitchFamily="34" charset="0"/>
                <a:ea typeface="Calibri" panose="020F0502020204030204" pitchFamily="34" charset="0"/>
                <a:cs typeface="Times New Roman" panose="02020603050405020304" pitchFamily="18" charset="0"/>
              </a:rPr>
              <a:t>2</a:t>
            </a:r>
            <a:r>
              <a:rPr lang="en-US" dirty="0">
                <a:latin typeface="Calibri" panose="020F0502020204030204" pitchFamily="34" charset="0"/>
                <a:ea typeface="Calibri" panose="020F0502020204030204" pitchFamily="34" charset="0"/>
                <a:cs typeface="Times New Roman" panose="02020603050405020304" pitchFamily="18" charset="0"/>
              </a:rPr>
              <a:t> S</a:t>
            </a:r>
            <a:r>
              <a:rPr lang="en-US" baseline="-25000" dirty="0">
                <a:latin typeface="Calibri" panose="020F0502020204030204" pitchFamily="34" charset="0"/>
                <a:ea typeface="Calibri" panose="020F0502020204030204" pitchFamily="34" charset="0"/>
                <a:cs typeface="Times New Roman" panose="02020603050405020304" pitchFamily="18" charset="0"/>
              </a:rPr>
              <a:t>2</a:t>
            </a:r>
            <a:r>
              <a:rPr lang="en-US" dirty="0">
                <a:latin typeface="Calibri" panose="020F0502020204030204" pitchFamily="34" charset="0"/>
                <a:ea typeface="Calibri" panose="020F0502020204030204" pitchFamily="34" charset="0"/>
                <a:cs typeface="Times New Roman" panose="02020603050405020304" pitchFamily="18" charset="0"/>
              </a:rPr>
              <a:t>O</a:t>
            </a:r>
            <a:r>
              <a:rPr lang="en-US" baseline="-25000" dirty="0">
                <a:latin typeface="Calibri" panose="020F0502020204030204" pitchFamily="34" charset="0"/>
                <a:ea typeface="Calibri" panose="020F0502020204030204" pitchFamily="34" charset="0"/>
                <a:cs typeface="Times New Roman" panose="02020603050405020304" pitchFamily="18" charset="0"/>
              </a:rPr>
              <a:t>3</a:t>
            </a:r>
            <a:r>
              <a:rPr lang="en-US" dirty="0">
                <a:latin typeface="Calibri" panose="020F0502020204030204" pitchFamily="34" charset="0"/>
                <a:ea typeface="Calibri" panose="020F0502020204030204" pitchFamily="34" charset="0"/>
                <a:cs typeface="Times New Roman" panose="02020603050405020304" pitchFamily="18" charset="0"/>
              </a:rPr>
              <a:t> required (say V</a:t>
            </a:r>
            <a:r>
              <a:rPr lang="en-US" baseline="-25000" dirty="0">
                <a:latin typeface="Calibri" panose="020F0502020204030204" pitchFamily="34" charset="0"/>
                <a:ea typeface="Calibri" panose="020F0502020204030204" pitchFamily="34" charset="0"/>
                <a:cs typeface="Times New Roman" panose="02020603050405020304" pitchFamily="18" charset="0"/>
              </a:rPr>
              <a:t>2</a:t>
            </a:r>
            <a:r>
              <a:rPr lang="en-US" dirty="0">
                <a:latin typeface="Calibri" panose="020F0502020204030204" pitchFamily="34" charset="0"/>
                <a:ea typeface="Calibri" panose="020F0502020204030204" pitchFamily="34" charset="0"/>
                <a:cs typeface="Times New Roman" panose="02020603050405020304" pitchFamily="18" charset="0"/>
              </a:rPr>
              <a:t> ml).      </a:t>
            </a:r>
            <a:endParaRPr lang="en-US" dirty="0"/>
          </a:p>
        </p:txBody>
      </p:sp>
      <p:pic>
        <p:nvPicPr>
          <p:cNvPr id="6" name="Picture 5">
            <a:extLst>
              <a:ext uri="{FF2B5EF4-FFF2-40B4-BE49-F238E27FC236}">
                <a16:creationId xmlns:a16="http://schemas.microsoft.com/office/drawing/2014/main" id="{A5EF25B4-3EC0-9247-B549-3CBF67CD823D}"/>
              </a:ext>
            </a:extLst>
          </p:cNvPr>
          <p:cNvPicPr>
            <a:picLocks noChangeAspect="1"/>
          </p:cNvPicPr>
          <p:nvPr/>
        </p:nvPicPr>
        <p:blipFill>
          <a:blip r:embed="rId2"/>
          <a:stretch>
            <a:fillRect/>
          </a:stretch>
        </p:blipFill>
        <p:spPr>
          <a:xfrm>
            <a:off x="356963" y="1994492"/>
            <a:ext cx="3294369" cy="2318016"/>
          </a:xfrm>
          <a:prstGeom prst="rect">
            <a:avLst/>
          </a:prstGeom>
        </p:spPr>
      </p:pic>
      <p:sp>
        <p:nvSpPr>
          <p:cNvPr id="7" name="TextBox 6">
            <a:extLst>
              <a:ext uri="{FF2B5EF4-FFF2-40B4-BE49-F238E27FC236}">
                <a16:creationId xmlns:a16="http://schemas.microsoft.com/office/drawing/2014/main" id="{1C0F392D-45B9-654D-A413-70108E6A3877}"/>
              </a:ext>
            </a:extLst>
          </p:cNvPr>
          <p:cNvSpPr txBox="1"/>
          <p:nvPr/>
        </p:nvSpPr>
        <p:spPr>
          <a:xfrm>
            <a:off x="1853304" y="4325795"/>
            <a:ext cx="301686" cy="369332"/>
          </a:xfrm>
          <a:prstGeom prst="rect">
            <a:avLst/>
          </a:prstGeom>
          <a:noFill/>
        </p:spPr>
        <p:txBody>
          <a:bodyPr wrap="none" rtlCol="0">
            <a:spAutoFit/>
          </a:bodyPr>
          <a:lstStyle/>
          <a:p>
            <a:r>
              <a:rPr lang="en-US" b="1" dirty="0">
                <a:solidFill>
                  <a:srgbClr val="FF0000"/>
                </a:solidFill>
              </a:rPr>
              <a:t>2</a:t>
            </a:r>
          </a:p>
        </p:txBody>
      </p:sp>
      <p:sp>
        <p:nvSpPr>
          <p:cNvPr id="8" name="Striped Right Arrow 7">
            <a:extLst>
              <a:ext uri="{FF2B5EF4-FFF2-40B4-BE49-F238E27FC236}">
                <a16:creationId xmlns:a16="http://schemas.microsoft.com/office/drawing/2014/main" id="{7CD21E54-D23E-484D-B4A1-2B0390CE7BBA}"/>
              </a:ext>
            </a:extLst>
          </p:cNvPr>
          <p:cNvSpPr/>
          <p:nvPr/>
        </p:nvSpPr>
        <p:spPr>
          <a:xfrm>
            <a:off x="3155617" y="2935415"/>
            <a:ext cx="991429" cy="556054"/>
          </a:xfrm>
          <a:prstGeom prst="stripedRightArrow">
            <a:avLst/>
          </a:prstGeom>
          <a:solidFill>
            <a:srgbClr val="FF607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458D82C2-A47B-C540-A9B4-95C5A0EA4EA4}"/>
              </a:ext>
            </a:extLst>
          </p:cNvPr>
          <p:cNvSpPr/>
          <p:nvPr/>
        </p:nvSpPr>
        <p:spPr>
          <a:xfrm>
            <a:off x="1532145" y="2935415"/>
            <a:ext cx="1063817" cy="830997"/>
          </a:xfrm>
          <a:prstGeom prst="rect">
            <a:avLst/>
          </a:prstGeom>
        </p:spPr>
        <p:txBody>
          <a:bodyPr wrap="none">
            <a:spAutoFit/>
          </a:bodyPr>
          <a:lstStyle/>
          <a:p>
            <a:pPr algn="ctr"/>
            <a:r>
              <a:rPr lang="en-US" sz="1600" dirty="0">
                <a:solidFill>
                  <a:srgbClr val="FF0000"/>
                </a:solidFill>
                <a:latin typeface="Calibri" panose="020F0502020204030204" pitchFamily="34" charset="0"/>
                <a:ea typeface="Calibri" panose="020F0502020204030204" pitchFamily="34" charset="0"/>
                <a:cs typeface="Times New Roman" panose="02020603050405020304" pitchFamily="18" charset="0"/>
              </a:rPr>
              <a:t>Incubated </a:t>
            </a:r>
          </a:p>
          <a:p>
            <a:pPr algn="ctr"/>
            <a:r>
              <a:rPr lang="en-US" sz="1600" dirty="0">
                <a:solidFill>
                  <a:srgbClr val="FF0000"/>
                </a:solidFill>
                <a:latin typeface="Calibri" panose="020F0502020204030204" pitchFamily="34" charset="0"/>
                <a:ea typeface="Calibri" panose="020F0502020204030204" pitchFamily="34" charset="0"/>
                <a:cs typeface="Times New Roman" panose="02020603050405020304" pitchFamily="18" charset="0"/>
              </a:rPr>
              <a:t>for 5 days</a:t>
            </a:r>
          </a:p>
          <a:p>
            <a:pPr algn="ctr"/>
            <a:r>
              <a:rPr lang="en-US" sz="1600" dirty="0">
                <a:solidFill>
                  <a:srgbClr val="FF0000"/>
                </a:solidFill>
                <a:latin typeface="Calibri" panose="020F0502020204030204" pitchFamily="34" charset="0"/>
                <a:ea typeface="Calibri" panose="020F0502020204030204" pitchFamily="34" charset="0"/>
                <a:cs typeface="Times New Roman" panose="02020603050405020304" pitchFamily="18" charset="0"/>
              </a:rPr>
              <a:t> at 20</a:t>
            </a:r>
            <a:r>
              <a:rPr lang="en-US" sz="1600" baseline="30000" dirty="0">
                <a:solidFill>
                  <a:srgbClr val="FF0000"/>
                </a:solidFill>
                <a:latin typeface="Calibri" panose="020F0502020204030204" pitchFamily="34" charset="0"/>
                <a:ea typeface="Calibri" panose="020F0502020204030204" pitchFamily="34" charset="0"/>
                <a:cs typeface="Times New Roman" panose="02020603050405020304" pitchFamily="18" charset="0"/>
              </a:rPr>
              <a:t>o </a:t>
            </a:r>
            <a:r>
              <a:rPr lang="en-US" sz="1600" dirty="0">
                <a:solidFill>
                  <a:srgbClr val="FF0000"/>
                </a:solidFill>
                <a:latin typeface="Calibri" panose="020F0502020204030204" pitchFamily="34" charset="0"/>
                <a:ea typeface="Calibri" panose="020F0502020204030204" pitchFamily="34" charset="0"/>
                <a:cs typeface="Times New Roman" panose="02020603050405020304" pitchFamily="18" charset="0"/>
              </a:rPr>
              <a:t>C</a:t>
            </a:r>
            <a:endParaRPr lang="en-US" sz="1600" dirty="0">
              <a:solidFill>
                <a:srgbClr val="FF0000"/>
              </a:solidFill>
            </a:endParaRPr>
          </a:p>
        </p:txBody>
      </p:sp>
      <p:grpSp>
        <p:nvGrpSpPr>
          <p:cNvPr id="10" name="Group 9">
            <a:extLst>
              <a:ext uri="{FF2B5EF4-FFF2-40B4-BE49-F238E27FC236}">
                <a16:creationId xmlns:a16="http://schemas.microsoft.com/office/drawing/2014/main" id="{23F95376-E227-4345-B473-731675B365BB}"/>
              </a:ext>
            </a:extLst>
          </p:cNvPr>
          <p:cNvGrpSpPr/>
          <p:nvPr/>
        </p:nvGrpSpPr>
        <p:grpSpPr>
          <a:xfrm>
            <a:off x="7839381" y="2719824"/>
            <a:ext cx="1631358" cy="400110"/>
            <a:chOff x="9297765" y="2597749"/>
            <a:chExt cx="1631358" cy="400110"/>
          </a:xfrm>
        </p:grpSpPr>
        <p:cxnSp>
          <p:nvCxnSpPr>
            <p:cNvPr id="11" name="Straight Connector 10">
              <a:extLst>
                <a:ext uri="{FF2B5EF4-FFF2-40B4-BE49-F238E27FC236}">
                  <a16:creationId xmlns:a16="http://schemas.microsoft.com/office/drawing/2014/main" id="{D132F51E-88A5-AE41-BC4C-737B2F68AB3B}"/>
                </a:ext>
              </a:extLst>
            </p:cNvPr>
            <p:cNvCxnSpPr>
              <a:cxnSpLocks/>
            </p:cNvCxnSpPr>
            <p:nvPr/>
          </p:nvCxnSpPr>
          <p:spPr>
            <a:xfrm flipH="1">
              <a:off x="10171964" y="2799936"/>
              <a:ext cx="757159" cy="0"/>
            </a:xfrm>
            <a:prstGeom prst="line">
              <a:avLst/>
            </a:prstGeom>
            <a:ln w="31750">
              <a:solidFill>
                <a:srgbClr val="FFC000"/>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DC74406D-A10E-EE48-868A-F98A32FD5B05}"/>
                </a:ext>
              </a:extLst>
            </p:cNvPr>
            <p:cNvGrpSpPr/>
            <p:nvPr/>
          </p:nvGrpSpPr>
          <p:grpSpPr>
            <a:xfrm>
              <a:off x="9297765" y="2597749"/>
              <a:ext cx="1474198" cy="400110"/>
              <a:chOff x="9079969" y="2607563"/>
              <a:chExt cx="1474198" cy="400110"/>
            </a:xfrm>
          </p:grpSpPr>
          <p:sp>
            <p:nvSpPr>
              <p:cNvPr id="13" name="Rounded Rectangle 12">
                <a:extLst>
                  <a:ext uri="{FF2B5EF4-FFF2-40B4-BE49-F238E27FC236}">
                    <a16:creationId xmlns:a16="http://schemas.microsoft.com/office/drawing/2014/main" id="{100CA998-CA37-1843-98BB-FB6E7ED73D54}"/>
                  </a:ext>
                </a:extLst>
              </p:cNvPr>
              <p:cNvSpPr/>
              <p:nvPr/>
            </p:nvSpPr>
            <p:spPr>
              <a:xfrm>
                <a:off x="9079969" y="2607563"/>
                <a:ext cx="1474198" cy="400110"/>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latin typeface="Avenir Next LT Pro Medium Conde" panose="020B0606020202020204" pitchFamily="34" charset="77"/>
                </a:endParaRPr>
              </a:p>
            </p:txBody>
          </p:sp>
          <p:sp>
            <p:nvSpPr>
              <p:cNvPr id="14" name="TextBox 13">
                <a:extLst>
                  <a:ext uri="{FF2B5EF4-FFF2-40B4-BE49-F238E27FC236}">
                    <a16:creationId xmlns:a16="http://schemas.microsoft.com/office/drawing/2014/main" id="{DE90194F-79F2-FC47-B7CB-27839B337A47}"/>
                  </a:ext>
                </a:extLst>
              </p:cNvPr>
              <p:cNvSpPr txBox="1"/>
              <p:nvPr/>
            </p:nvSpPr>
            <p:spPr>
              <a:xfrm>
                <a:off x="9152821" y="2607563"/>
                <a:ext cx="1401346" cy="400110"/>
              </a:xfrm>
              <a:prstGeom prst="rect">
                <a:avLst/>
              </a:prstGeom>
              <a:noFill/>
            </p:spPr>
            <p:txBody>
              <a:bodyPr wrap="none" rtlCol="0">
                <a:spAutoFit/>
              </a:bodyPr>
              <a:lstStyle/>
              <a:p>
                <a:r>
                  <a:rPr lang="en-US" sz="2000" dirty="0">
                    <a:latin typeface="Avenir Next LT Pro Medium Conde" panose="020B0606020202020204" pitchFamily="34" charset="77"/>
                  </a:rPr>
                  <a:t>Std. </a:t>
                </a:r>
                <a:r>
                  <a:rPr lang="en-US" sz="2000" dirty="0">
                    <a:latin typeface="Avenir Next LT Pro Medium Conde" panose="020B0606020202020204" pitchFamily="34" charset="77"/>
                    <a:ea typeface="Calibri" panose="020F0502020204030204" pitchFamily="34" charset="0"/>
                    <a:cs typeface="Times New Roman" panose="02020603050405020304" pitchFamily="18" charset="0"/>
                  </a:rPr>
                  <a:t>Na</a:t>
                </a:r>
                <a:r>
                  <a:rPr lang="en-US" sz="2000" baseline="-25000" dirty="0">
                    <a:latin typeface="Avenir Next LT Pro Medium Conde" panose="020B0606020202020204" pitchFamily="34" charset="77"/>
                    <a:ea typeface="Calibri" panose="020F0502020204030204" pitchFamily="34" charset="0"/>
                    <a:cs typeface="Times New Roman" panose="02020603050405020304" pitchFamily="18" charset="0"/>
                  </a:rPr>
                  <a:t>2</a:t>
                </a:r>
                <a:r>
                  <a:rPr lang="en-US" sz="2000" dirty="0">
                    <a:latin typeface="Avenir Next LT Pro Medium Conde" panose="020B0606020202020204" pitchFamily="34" charset="77"/>
                    <a:ea typeface="Calibri" panose="020F0502020204030204" pitchFamily="34" charset="0"/>
                    <a:cs typeface="Times New Roman" panose="02020603050405020304" pitchFamily="18" charset="0"/>
                  </a:rPr>
                  <a:t>S</a:t>
                </a:r>
                <a:r>
                  <a:rPr lang="en-US" sz="2000" baseline="-25000" dirty="0">
                    <a:latin typeface="Avenir Next LT Pro Medium Conde" panose="020B0606020202020204" pitchFamily="34" charset="77"/>
                    <a:ea typeface="Calibri" panose="020F0502020204030204" pitchFamily="34" charset="0"/>
                    <a:cs typeface="Times New Roman" panose="02020603050405020304" pitchFamily="18" charset="0"/>
                  </a:rPr>
                  <a:t>2</a:t>
                </a:r>
                <a:r>
                  <a:rPr lang="en-US" sz="2000" dirty="0">
                    <a:latin typeface="Avenir Next LT Pro Medium Conde" panose="020B0606020202020204" pitchFamily="34" charset="77"/>
                    <a:ea typeface="Calibri" panose="020F0502020204030204" pitchFamily="34" charset="0"/>
                    <a:cs typeface="Times New Roman" panose="02020603050405020304" pitchFamily="18" charset="0"/>
                  </a:rPr>
                  <a:t>O</a:t>
                </a:r>
                <a:r>
                  <a:rPr lang="en-US" sz="2000" baseline="-25000" dirty="0">
                    <a:latin typeface="Avenir Next LT Pro Medium Conde" panose="020B0606020202020204" pitchFamily="34" charset="77"/>
                    <a:ea typeface="Calibri" panose="020F0502020204030204" pitchFamily="34" charset="0"/>
                    <a:cs typeface="Times New Roman" panose="02020603050405020304" pitchFamily="18" charset="0"/>
                  </a:rPr>
                  <a:t>3</a:t>
                </a:r>
                <a:r>
                  <a:rPr lang="en-US" sz="2000" dirty="0">
                    <a:latin typeface="Avenir Next LT Pro Medium Conde" panose="020B0606020202020204" pitchFamily="34" charset="77"/>
                    <a:ea typeface="Calibri" panose="020F0502020204030204" pitchFamily="34" charset="0"/>
                    <a:cs typeface="Times New Roman" panose="02020603050405020304" pitchFamily="18" charset="0"/>
                  </a:rPr>
                  <a:t> </a:t>
                </a:r>
                <a:endParaRPr lang="en-US" sz="2000" baseline="-25000" dirty="0">
                  <a:latin typeface="Avenir Next LT Pro Medium Conde" panose="020B0606020202020204" pitchFamily="34" charset="77"/>
                </a:endParaRPr>
              </a:p>
            </p:txBody>
          </p:sp>
        </p:grpSp>
      </p:grpSp>
      <p:grpSp>
        <p:nvGrpSpPr>
          <p:cNvPr id="15" name="Group 14">
            <a:extLst>
              <a:ext uri="{FF2B5EF4-FFF2-40B4-BE49-F238E27FC236}">
                <a16:creationId xmlns:a16="http://schemas.microsoft.com/office/drawing/2014/main" id="{AD615B06-6A98-7742-941D-06D8FA9AC378}"/>
              </a:ext>
            </a:extLst>
          </p:cNvPr>
          <p:cNvGrpSpPr/>
          <p:nvPr/>
        </p:nvGrpSpPr>
        <p:grpSpPr>
          <a:xfrm>
            <a:off x="7873667" y="5425848"/>
            <a:ext cx="1610676" cy="782503"/>
            <a:chOff x="9432998" y="5031776"/>
            <a:chExt cx="1316486" cy="623957"/>
          </a:xfrm>
        </p:grpSpPr>
        <p:cxnSp>
          <p:nvCxnSpPr>
            <p:cNvPr id="16" name="Straight Connector 15">
              <a:extLst>
                <a:ext uri="{FF2B5EF4-FFF2-40B4-BE49-F238E27FC236}">
                  <a16:creationId xmlns:a16="http://schemas.microsoft.com/office/drawing/2014/main" id="{B36E62CD-BDBF-524C-98E4-F412D038CC49}"/>
                </a:ext>
              </a:extLst>
            </p:cNvPr>
            <p:cNvCxnSpPr>
              <a:cxnSpLocks/>
            </p:cNvCxnSpPr>
            <p:nvPr/>
          </p:nvCxnSpPr>
          <p:spPr>
            <a:xfrm flipH="1" flipV="1">
              <a:off x="9983097" y="5420424"/>
              <a:ext cx="766387" cy="235309"/>
            </a:xfrm>
            <a:prstGeom prst="line">
              <a:avLst/>
            </a:prstGeom>
            <a:ln w="19050">
              <a:solidFill>
                <a:srgbClr val="FFC000"/>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C7FEAF66-1584-6147-90A4-D93922C916C8}"/>
                </a:ext>
              </a:extLst>
            </p:cNvPr>
            <p:cNvGrpSpPr/>
            <p:nvPr/>
          </p:nvGrpSpPr>
          <p:grpSpPr>
            <a:xfrm>
              <a:off x="9432998" y="5031776"/>
              <a:ext cx="655646" cy="468711"/>
              <a:chOff x="9144771" y="5019969"/>
              <a:chExt cx="655646" cy="468711"/>
            </a:xfrm>
          </p:grpSpPr>
          <p:sp>
            <p:nvSpPr>
              <p:cNvPr id="18" name="Rounded Rectangle 17">
                <a:extLst>
                  <a:ext uri="{FF2B5EF4-FFF2-40B4-BE49-F238E27FC236}">
                    <a16:creationId xmlns:a16="http://schemas.microsoft.com/office/drawing/2014/main" id="{29D662EA-A92F-EB43-88E7-43EFEE99ABB2}"/>
                  </a:ext>
                </a:extLst>
              </p:cNvPr>
              <p:cNvSpPr/>
              <p:nvPr/>
            </p:nvSpPr>
            <p:spPr>
              <a:xfrm>
                <a:off x="9144771" y="5019969"/>
                <a:ext cx="655646" cy="468711"/>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latin typeface="Avenir Next LT Pro Medium Conde" panose="020B0606020202020204" pitchFamily="34" charset="77"/>
                </a:endParaRPr>
              </a:p>
            </p:txBody>
          </p:sp>
          <p:sp>
            <p:nvSpPr>
              <p:cNvPr id="19" name="TextBox 18">
                <a:extLst>
                  <a:ext uri="{FF2B5EF4-FFF2-40B4-BE49-F238E27FC236}">
                    <a16:creationId xmlns:a16="http://schemas.microsoft.com/office/drawing/2014/main" id="{0B3F7E49-51F1-F147-B9D5-1A611EF44BBE}"/>
                  </a:ext>
                </a:extLst>
              </p:cNvPr>
              <p:cNvSpPr txBox="1"/>
              <p:nvPr/>
            </p:nvSpPr>
            <p:spPr>
              <a:xfrm>
                <a:off x="9338166" y="5087740"/>
                <a:ext cx="268856" cy="319042"/>
              </a:xfrm>
              <a:prstGeom prst="rect">
                <a:avLst/>
              </a:prstGeom>
              <a:noFill/>
            </p:spPr>
            <p:txBody>
              <a:bodyPr wrap="none" rtlCol="0">
                <a:spAutoFit/>
              </a:bodyPr>
              <a:lstStyle/>
              <a:p>
                <a:r>
                  <a:rPr lang="en-US" sz="2000" dirty="0">
                    <a:latin typeface="Avenir Next LT Pro Medium Conde" panose="020B0606020202020204" pitchFamily="34" charset="77"/>
                  </a:rPr>
                  <a:t>I</a:t>
                </a:r>
                <a:r>
                  <a:rPr lang="en-US" sz="2000" baseline="-25000" dirty="0">
                    <a:latin typeface="Avenir Next LT Pro Medium Conde" panose="020B0606020202020204" pitchFamily="34" charset="77"/>
                  </a:rPr>
                  <a:t>2</a:t>
                </a:r>
              </a:p>
            </p:txBody>
          </p:sp>
        </p:grpSp>
      </p:grpSp>
      <p:grpSp>
        <p:nvGrpSpPr>
          <p:cNvPr id="20" name="Group 19">
            <a:extLst>
              <a:ext uri="{FF2B5EF4-FFF2-40B4-BE49-F238E27FC236}">
                <a16:creationId xmlns:a16="http://schemas.microsoft.com/office/drawing/2014/main" id="{9223BCF0-7740-B44E-889E-358CB9438F99}"/>
              </a:ext>
            </a:extLst>
          </p:cNvPr>
          <p:cNvGrpSpPr/>
          <p:nvPr/>
        </p:nvGrpSpPr>
        <p:grpSpPr>
          <a:xfrm>
            <a:off x="9044991" y="1611872"/>
            <a:ext cx="1587367" cy="5221363"/>
            <a:chOff x="10518174" y="435507"/>
            <a:chExt cx="897515" cy="5660703"/>
          </a:xfrm>
        </p:grpSpPr>
        <p:pic>
          <p:nvPicPr>
            <p:cNvPr id="21" name="Picture 20">
              <a:extLst>
                <a:ext uri="{FF2B5EF4-FFF2-40B4-BE49-F238E27FC236}">
                  <a16:creationId xmlns:a16="http://schemas.microsoft.com/office/drawing/2014/main" id="{F0E5AE1C-2963-814C-8D0A-CEFF21FDAE02}"/>
                </a:ext>
              </a:extLst>
            </p:cNvPr>
            <p:cNvPicPr>
              <a:picLocks noChangeAspect="1"/>
            </p:cNvPicPr>
            <p:nvPr/>
          </p:nvPicPr>
          <p:blipFill>
            <a:blip r:embed="rId3"/>
            <a:stretch>
              <a:fillRect/>
            </a:stretch>
          </p:blipFill>
          <p:spPr>
            <a:xfrm>
              <a:off x="10749484" y="435507"/>
              <a:ext cx="457475" cy="4546600"/>
            </a:xfrm>
            <a:prstGeom prst="rect">
              <a:avLst/>
            </a:prstGeom>
            <a:effectLst>
              <a:outerShdw blurRad="50800" dist="38100" dir="2700000" algn="tl" rotWithShape="0">
                <a:prstClr val="black">
                  <a:alpha val="40000"/>
                </a:prstClr>
              </a:outerShdw>
            </a:effectLst>
          </p:spPr>
        </p:pic>
        <p:pic>
          <p:nvPicPr>
            <p:cNvPr id="22" name="Picture 21">
              <a:extLst>
                <a:ext uri="{FF2B5EF4-FFF2-40B4-BE49-F238E27FC236}">
                  <a16:creationId xmlns:a16="http://schemas.microsoft.com/office/drawing/2014/main" id="{1CCC3F06-8FC5-904E-B55F-DE3CD09215B7}"/>
                </a:ext>
              </a:extLst>
            </p:cNvPr>
            <p:cNvPicPr>
              <a:picLocks noChangeAspect="1"/>
            </p:cNvPicPr>
            <p:nvPr/>
          </p:nvPicPr>
          <p:blipFill>
            <a:blip r:embed="rId4"/>
            <a:stretch>
              <a:fillRect/>
            </a:stretch>
          </p:blipFill>
          <p:spPr>
            <a:xfrm>
              <a:off x="10518174" y="4982107"/>
              <a:ext cx="897515" cy="1114103"/>
            </a:xfrm>
            <a:prstGeom prst="rect">
              <a:avLst/>
            </a:prstGeom>
          </p:spPr>
        </p:pic>
      </p:grpSp>
      <p:sp>
        <p:nvSpPr>
          <p:cNvPr id="23" name="Rectangle 22">
            <a:extLst>
              <a:ext uri="{FF2B5EF4-FFF2-40B4-BE49-F238E27FC236}">
                <a16:creationId xmlns:a16="http://schemas.microsoft.com/office/drawing/2014/main" id="{D8D551CA-BC8C-7144-B3A7-613765736DC6}"/>
              </a:ext>
            </a:extLst>
          </p:cNvPr>
          <p:cNvSpPr/>
          <p:nvPr/>
        </p:nvSpPr>
        <p:spPr>
          <a:xfrm>
            <a:off x="2408723" y="5644325"/>
            <a:ext cx="4541628" cy="400110"/>
          </a:xfrm>
          <a:prstGeom prst="rect">
            <a:avLst/>
          </a:prstGeom>
        </p:spPr>
        <p:txBody>
          <a:bodyPr wrap="none">
            <a:spAutoFit/>
          </a:bodyPr>
          <a:lstStyle/>
          <a:p>
            <a:r>
              <a:rPr lang="en-US" sz="2000" dirty="0">
                <a:solidFill>
                  <a:srgbClr val="FF0000"/>
                </a:solidFill>
                <a:latin typeface="Avenir Next LT Pro Medium Conde" panose="020B0606020202020204" pitchFamily="34" charset="77"/>
                <a:ea typeface="Calibri" panose="020F0502020204030204" pitchFamily="34" charset="0"/>
                <a:cs typeface="Times New Roman" panose="02020603050405020304" pitchFamily="18" charset="0"/>
              </a:rPr>
              <a:t> I</a:t>
            </a:r>
            <a:r>
              <a:rPr lang="en-US" sz="2000" baseline="-25000" dirty="0">
                <a:solidFill>
                  <a:srgbClr val="FF0000"/>
                </a:solidFill>
                <a:latin typeface="Avenir Next LT Pro Medium Conde" panose="020B0606020202020204" pitchFamily="34" charset="77"/>
                <a:ea typeface="Calibri" panose="020F0502020204030204" pitchFamily="34" charset="0"/>
                <a:cs typeface="Times New Roman" panose="02020603050405020304" pitchFamily="18" charset="0"/>
              </a:rPr>
              <a:t>2</a:t>
            </a:r>
            <a:r>
              <a:rPr lang="en-US" sz="2000" dirty="0">
                <a:solidFill>
                  <a:srgbClr val="FF0000"/>
                </a:solidFill>
                <a:latin typeface="Avenir Next LT Pro Medium Conde" panose="020B0606020202020204" pitchFamily="34" charset="77"/>
                <a:ea typeface="Calibri" panose="020F0502020204030204" pitchFamily="34" charset="0"/>
                <a:cs typeface="Times New Roman" panose="02020603050405020304" pitchFamily="18" charset="0"/>
              </a:rPr>
              <a:t>  + 2 Na</a:t>
            </a:r>
            <a:r>
              <a:rPr lang="en-US" sz="2000" baseline="-25000" dirty="0">
                <a:solidFill>
                  <a:srgbClr val="FF0000"/>
                </a:solidFill>
                <a:latin typeface="Avenir Next LT Pro Medium Conde" panose="020B0606020202020204" pitchFamily="34" charset="77"/>
                <a:ea typeface="Calibri" panose="020F0502020204030204" pitchFamily="34" charset="0"/>
                <a:cs typeface="Times New Roman" panose="02020603050405020304" pitchFamily="18" charset="0"/>
              </a:rPr>
              <a:t>2</a:t>
            </a:r>
            <a:r>
              <a:rPr lang="en-US" sz="2000" dirty="0">
                <a:solidFill>
                  <a:srgbClr val="FF0000"/>
                </a:solidFill>
                <a:latin typeface="Avenir Next LT Pro Medium Conde" panose="020B0606020202020204" pitchFamily="34" charset="77"/>
                <a:ea typeface="Calibri" panose="020F0502020204030204" pitchFamily="34" charset="0"/>
                <a:cs typeface="Times New Roman" panose="02020603050405020304" pitchFamily="18" charset="0"/>
              </a:rPr>
              <a:t>S</a:t>
            </a:r>
            <a:r>
              <a:rPr lang="en-US" sz="2000" baseline="-25000" dirty="0">
                <a:solidFill>
                  <a:srgbClr val="FF0000"/>
                </a:solidFill>
                <a:latin typeface="Avenir Next LT Pro Medium Conde" panose="020B0606020202020204" pitchFamily="34" charset="77"/>
                <a:ea typeface="Calibri" panose="020F0502020204030204" pitchFamily="34" charset="0"/>
                <a:cs typeface="Times New Roman" panose="02020603050405020304" pitchFamily="18" charset="0"/>
              </a:rPr>
              <a:t>2</a:t>
            </a:r>
            <a:r>
              <a:rPr lang="en-US" sz="2000" dirty="0">
                <a:solidFill>
                  <a:srgbClr val="FF0000"/>
                </a:solidFill>
                <a:latin typeface="Avenir Next LT Pro Medium Conde" panose="020B0606020202020204" pitchFamily="34" charset="77"/>
                <a:ea typeface="Calibri" panose="020F0502020204030204" pitchFamily="34" charset="0"/>
                <a:cs typeface="Times New Roman" panose="02020603050405020304" pitchFamily="18" charset="0"/>
              </a:rPr>
              <a:t>O</a:t>
            </a:r>
            <a:r>
              <a:rPr lang="en-US" sz="2000" baseline="-25000" dirty="0">
                <a:solidFill>
                  <a:srgbClr val="FF0000"/>
                </a:solidFill>
                <a:latin typeface="Avenir Next LT Pro Medium Conde" panose="020B0606020202020204" pitchFamily="34" charset="77"/>
                <a:ea typeface="Calibri" panose="020F0502020204030204" pitchFamily="34" charset="0"/>
                <a:cs typeface="Times New Roman" panose="02020603050405020304" pitchFamily="18" charset="0"/>
              </a:rPr>
              <a:t>3</a:t>
            </a:r>
            <a:r>
              <a:rPr lang="en-US" sz="2000" dirty="0">
                <a:solidFill>
                  <a:srgbClr val="FF0000"/>
                </a:solidFill>
                <a:latin typeface="Avenir Next LT Pro Medium Conde" panose="020B0606020202020204" pitchFamily="34" charset="77"/>
                <a:ea typeface="Calibri" panose="020F0502020204030204" pitchFamily="34" charset="0"/>
                <a:cs typeface="Times New Roman" panose="02020603050405020304" pitchFamily="18" charset="0"/>
              </a:rPr>
              <a:t>  -------------- &gt;  2  </a:t>
            </a:r>
            <a:r>
              <a:rPr lang="en-US" sz="2000" dirty="0" err="1">
                <a:solidFill>
                  <a:srgbClr val="FF0000"/>
                </a:solidFill>
                <a:latin typeface="Avenir Next LT Pro Medium Conde" panose="020B0606020202020204" pitchFamily="34" charset="77"/>
                <a:ea typeface="Calibri" panose="020F0502020204030204" pitchFamily="34" charset="0"/>
                <a:cs typeface="Times New Roman" panose="02020603050405020304" pitchFamily="18" charset="0"/>
              </a:rPr>
              <a:t>NaI</a:t>
            </a:r>
            <a:r>
              <a:rPr lang="en-US" sz="2000" dirty="0">
                <a:solidFill>
                  <a:srgbClr val="FF0000"/>
                </a:solidFill>
                <a:latin typeface="Avenir Next LT Pro Medium Conde" panose="020B0606020202020204" pitchFamily="34" charset="77"/>
                <a:ea typeface="Calibri" panose="020F0502020204030204" pitchFamily="34" charset="0"/>
                <a:cs typeface="Times New Roman" panose="02020603050405020304" pitchFamily="18" charset="0"/>
              </a:rPr>
              <a:t>  + Na</a:t>
            </a:r>
            <a:r>
              <a:rPr lang="en-US" sz="2000" baseline="-25000" dirty="0">
                <a:solidFill>
                  <a:srgbClr val="FF0000"/>
                </a:solidFill>
                <a:latin typeface="Avenir Next LT Pro Medium Conde" panose="020B0606020202020204" pitchFamily="34" charset="77"/>
                <a:ea typeface="Calibri" panose="020F0502020204030204" pitchFamily="34" charset="0"/>
                <a:cs typeface="Times New Roman" panose="02020603050405020304" pitchFamily="18" charset="0"/>
              </a:rPr>
              <a:t>2 </a:t>
            </a:r>
            <a:r>
              <a:rPr lang="en-US" sz="2000" dirty="0">
                <a:solidFill>
                  <a:srgbClr val="FF0000"/>
                </a:solidFill>
                <a:latin typeface="Avenir Next LT Pro Medium Conde" panose="020B0606020202020204" pitchFamily="34" charset="77"/>
                <a:ea typeface="Calibri" panose="020F0502020204030204" pitchFamily="34" charset="0"/>
                <a:cs typeface="Times New Roman" panose="02020603050405020304" pitchFamily="18" charset="0"/>
              </a:rPr>
              <a:t>S</a:t>
            </a:r>
            <a:r>
              <a:rPr lang="en-US" sz="2000" baseline="-25000" dirty="0">
                <a:solidFill>
                  <a:srgbClr val="FF0000"/>
                </a:solidFill>
                <a:latin typeface="Avenir Next LT Pro Medium Conde" panose="020B0606020202020204" pitchFamily="34" charset="77"/>
                <a:ea typeface="Calibri" panose="020F0502020204030204" pitchFamily="34" charset="0"/>
                <a:cs typeface="Times New Roman" panose="02020603050405020304" pitchFamily="18" charset="0"/>
              </a:rPr>
              <a:t>2 </a:t>
            </a:r>
            <a:r>
              <a:rPr lang="en-US" sz="2000" dirty="0">
                <a:solidFill>
                  <a:srgbClr val="FF0000"/>
                </a:solidFill>
                <a:latin typeface="Avenir Next LT Pro Medium Conde" panose="020B0606020202020204" pitchFamily="34" charset="77"/>
                <a:ea typeface="Calibri" panose="020F0502020204030204" pitchFamily="34" charset="0"/>
                <a:cs typeface="Times New Roman" panose="02020603050405020304" pitchFamily="18" charset="0"/>
              </a:rPr>
              <a:t>O</a:t>
            </a:r>
            <a:r>
              <a:rPr lang="en-US" sz="2000" baseline="-25000" dirty="0">
                <a:solidFill>
                  <a:srgbClr val="FF0000"/>
                </a:solidFill>
                <a:latin typeface="Avenir Next LT Pro Medium Conde" panose="020B0606020202020204" pitchFamily="34" charset="77"/>
                <a:ea typeface="Calibri" panose="020F0502020204030204" pitchFamily="34" charset="0"/>
                <a:cs typeface="Times New Roman" panose="02020603050405020304" pitchFamily="18" charset="0"/>
              </a:rPr>
              <a:t>4</a:t>
            </a:r>
            <a:endParaRPr lang="en-US" sz="2000" dirty="0">
              <a:solidFill>
                <a:srgbClr val="FF0000"/>
              </a:solidFill>
            </a:endParaRPr>
          </a:p>
        </p:txBody>
      </p:sp>
      <p:sp>
        <p:nvSpPr>
          <p:cNvPr id="24" name="Rectangle 23">
            <a:extLst>
              <a:ext uri="{FF2B5EF4-FFF2-40B4-BE49-F238E27FC236}">
                <a16:creationId xmlns:a16="http://schemas.microsoft.com/office/drawing/2014/main" id="{0BF272C9-D46B-5D49-B59F-4D57E36DA428}"/>
              </a:ext>
            </a:extLst>
          </p:cNvPr>
          <p:cNvSpPr/>
          <p:nvPr/>
        </p:nvSpPr>
        <p:spPr>
          <a:xfrm>
            <a:off x="6134118" y="6211669"/>
            <a:ext cx="1005403" cy="646331"/>
          </a:xfrm>
          <a:prstGeom prst="rect">
            <a:avLst/>
          </a:prstGeom>
        </p:spPr>
        <p:txBody>
          <a:bodyPr wrap="none">
            <a:spAutoFit/>
          </a:bodyPr>
          <a:lstStyle/>
          <a:p>
            <a:r>
              <a:rPr lang="en-US" dirty="0">
                <a:solidFill>
                  <a:srgbClr val="0F24FD"/>
                </a:solidFill>
                <a:latin typeface="Avenir Next LT Pro Medium Conde" panose="020B0606020202020204" pitchFamily="34" charset="77"/>
              </a:rPr>
              <a:t>Sodium </a:t>
            </a:r>
          </a:p>
          <a:p>
            <a:r>
              <a:rPr lang="en-US" dirty="0">
                <a:solidFill>
                  <a:srgbClr val="0F24FD"/>
                </a:solidFill>
                <a:latin typeface="Avenir Next LT Pro Medium Conde" panose="020B0606020202020204" pitchFamily="34" charset="77"/>
              </a:rPr>
              <a:t>dithionite</a:t>
            </a:r>
          </a:p>
        </p:txBody>
      </p:sp>
      <p:sp>
        <p:nvSpPr>
          <p:cNvPr id="25" name="TextBox 24">
            <a:extLst>
              <a:ext uri="{FF2B5EF4-FFF2-40B4-BE49-F238E27FC236}">
                <a16:creationId xmlns:a16="http://schemas.microsoft.com/office/drawing/2014/main" id="{CDCF0577-5D60-0B4E-BB27-A3CF2BDF8940}"/>
              </a:ext>
            </a:extLst>
          </p:cNvPr>
          <p:cNvSpPr txBox="1"/>
          <p:nvPr/>
        </p:nvSpPr>
        <p:spPr>
          <a:xfrm>
            <a:off x="5035232" y="6157554"/>
            <a:ext cx="835485" cy="646331"/>
          </a:xfrm>
          <a:prstGeom prst="rect">
            <a:avLst/>
          </a:prstGeom>
          <a:noFill/>
        </p:spPr>
        <p:txBody>
          <a:bodyPr wrap="none" rtlCol="0">
            <a:spAutoFit/>
          </a:bodyPr>
          <a:lstStyle/>
          <a:p>
            <a:r>
              <a:rPr lang="en-US" dirty="0">
                <a:solidFill>
                  <a:srgbClr val="0F24FD"/>
                </a:solidFill>
                <a:latin typeface="Avenir Next LT Pro Medium Conde" panose="020B0606020202020204" pitchFamily="34" charset="77"/>
              </a:rPr>
              <a:t>Sodium</a:t>
            </a:r>
          </a:p>
          <a:p>
            <a:r>
              <a:rPr lang="en-US" dirty="0">
                <a:solidFill>
                  <a:srgbClr val="0F24FD"/>
                </a:solidFill>
                <a:latin typeface="Avenir Next LT Pro Medium Conde" panose="020B0606020202020204" pitchFamily="34" charset="77"/>
              </a:rPr>
              <a:t> Iodide</a:t>
            </a:r>
          </a:p>
        </p:txBody>
      </p:sp>
      <p:sp>
        <p:nvSpPr>
          <p:cNvPr id="26" name="TextBox 25">
            <a:extLst>
              <a:ext uri="{FF2B5EF4-FFF2-40B4-BE49-F238E27FC236}">
                <a16:creationId xmlns:a16="http://schemas.microsoft.com/office/drawing/2014/main" id="{126E49B3-C71C-BC4B-8E0B-7B660486910A}"/>
              </a:ext>
            </a:extLst>
          </p:cNvPr>
          <p:cNvSpPr txBox="1"/>
          <p:nvPr/>
        </p:nvSpPr>
        <p:spPr>
          <a:xfrm>
            <a:off x="10891516" y="5526253"/>
            <a:ext cx="1300484" cy="646331"/>
          </a:xfrm>
          <a:prstGeom prst="rect">
            <a:avLst/>
          </a:prstGeom>
          <a:noFill/>
        </p:spPr>
        <p:txBody>
          <a:bodyPr wrap="none" rtlCol="0">
            <a:spAutoFit/>
          </a:bodyPr>
          <a:lstStyle/>
          <a:p>
            <a:r>
              <a:rPr lang="en-US" dirty="0">
                <a:solidFill>
                  <a:srgbClr val="FF0000"/>
                </a:solidFill>
              </a:rPr>
              <a:t>Starch as</a:t>
            </a:r>
          </a:p>
          <a:p>
            <a:r>
              <a:rPr lang="en-US" dirty="0">
                <a:solidFill>
                  <a:srgbClr val="FF0000"/>
                </a:solidFill>
              </a:rPr>
              <a:t>an indicator</a:t>
            </a:r>
          </a:p>
        </p:txBody>
      </p:sp>
    </p:spTree>
    <p:extLst>
      <p:ext uri="{BB962C8B-B14F-4D97-AF65-F5344CB8AC3E}">
        <p14:creationId xmlns:p14="http://schemas.microsoft.com/office/powerpoint/2010/main" val="2822380961"/>
      </p:ext>
    </p:extLst>
  </p:cSld>
  <p:clrMapOvr>
    <a:masterClrMapping/>
  </p:clrMapOvr>
  <p:transition spd="slow">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9"/>
                                        </p:tgtEl>
                                        <p:attrNameLst>
                                          <p:attrName>style.visibility</p:attrName>
                                        </p:attrNameLst>
                                      </p:cBhvr>
                                      <p:to>
                                        <p:strVal val="visible"/>
                                      </p:to>
                                    </p:set>
                                    <p:anim calcmode="lin" valueType="num">
                                      <p:cBhvr>
                                        <p:cTn id="14" dur="500" fill="hold"/>
                                        <p:tgtEl>
                                          <p:spTgt spid="9"/>
                                        </p:tgtEl>
                                        <p:attrNameLst>
                                          <p:attrName>ppt_w</p:attrName>
                                        </p:attrNameLst>
                                      </p:cBhvr>
                                      <p:tavLst>
                                        <p:tav tm="0">
                                          <p:val>
                                            <p:fltVal val="0"/>
                                          </p:val>
                                        </p:tav>
                                        <p:tav tm="100000">
                                          <p:val>
                                            <p:strVal val="#ppt_w"/>
                                          </p:val>
                                        </p:tav>
                                      </p:tavLst>
                                    </p:anim>
                                    <p:anim calcmode="lin" valueType="num">
                                      <p:cBhvr>
                                        <p:cTn id="15" dur="500" fill="hold"/>
                                        <p:tgtEl>
                                          <p:spTgt spid="9"/>
                                        </p:tgtEl>
                                        <p:attrNameLst>
                                          <p:attrName>ppt_h</p:attrName>
                                        </p:attrNameLst>
                                      </p:cBhvr>
                                      <p:tavLst>
                                        <p:tav tm="0">
                                          <p:val>
                                            <p:fltVal val="0"/>
                                          </p:val>
                                        </p:tav>
                                        <p:tav tm="100000">
                                          <p:val>
                                            <p:strVal val="#ppt_h"/>
                                          </p:val>
                                        </p:tav>
                                      </p:tavLst>
                                    </p:anim>
                                    <p:animEffect transition="in" filter="fade">
                                      <p:cBhvr>
                                        <p:cTn id="16" dur="500"/>
                                        <p:tgtEl>
                                          <p:spTgt spid="9"/>
                                        </p:tgtEl>
                                      </p:cBhvr>
                                    </p:animEffect>
                                  </p:childTnLst>
                                </p:cTn>
                              </p:par>
                              <p:par>
                                <p:cTn id="17" presetID="53" presetClass="entr" presetSubtype="16"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p:cTn id="19" dur="500" fill="hold"/>
                                        <p:tgtEl>
                                          <p:spTgt spid="7"/>
                                        </p:tgtEl>
                                        <p:attrNameLst>
                                          <p:attrName>ppt_w</p:attrName>
                                        </p:attrNameLst>
                                      </p:cBhvr>
                                      <p:tavLst>
                                        <p:tav tm="0">
                                          <p:val>
                                            <p:fltVal val="0"/>
                                          </p:val>
                                        </p:tav>
                                        <p:tav tm="100000">
                                          <p:val>
                                            <p:strVal val="#ppt_w"/>
                                          </p:val>
                                        </p:tav>
                                      </p:tavLst>
                                    </p:anim>
                                    <p:anim calcmode="lin" valueType="num">
                                      <p:cBhvr>
                                        <p:cTn id="20" dur="500" fill="hold"/>
                                        <p:tgtEl>
                                          <p:spTgt spid="7"/>
                                        </p:tgtEl>
                                        <p:attrNameLst>
                                          <p:attrName>ppt_h</p:attrName>
                                        </p:attrNameLst>
                                      </p:cBhvr>
                                      <p:tavLst>
                                        <p:tav tm="0">
                                          <p:val>
                                            <p:fltVal val="0"/>
                                          </p:val>
                                        </p:tav>
                                        <p:tav tm="100000">
                                          <p:val>
                                            <p:strVal val="#ppt_h"/>
                                          </p:val>
                                        </p:tav>
                                      </p:tavLst>
                                    </p:anim>
                                    <p:animEffect transition="in" filter="fade">
                                      <p:cBhvr>
                                        <p:cTn id="21" dur="500"/>
                                        <p:tgtEl>
                                          <p:spTgt spid="7"/>
                                        </p:tgtEl>
                                      </p:cBhvr>
                                    </p:animEffect>
                                  </p:childTnLst>
                                </p:cTn>
                              </p:par>
                              <p:par>
                                <p:cTn id="22" presetID="53" presetClass="entr" presetSubtype="16" fill="hold" nodeType="withEffect">
                                  <p:stCondLst>
                                    <p:cond delay="0"/>
                                  </p:stCondLst>
                                  <p:childTnLst>
                                    <p:set>
                                      <p:cBhvr>
                                        <p:cTn id="23" dur="1" fill="hold">
                                          <p:stCondLst>
                                            <p:cond delay="0"/>
                                          </p:stCondLst>
                                        </p:cTn>
                                        <p:tgtEl>
                                          <p:spTgt spid="6"/>
                                        </p:tgtEl>
                                        <p:attrNameLst>
                                          <p:attrName>style.visibility</p:attrName>
                                        </p:attrNameLst>
                                      </p:cBhvr>
                                      <p:to>
                                        <p:strVal val="visible"/>
                                      </p:to>
                                    </p:set>
                                    <p:anim calcmode="lin" valueType="num">
                                      <p:cBhvr>
                                        <p:cTn id="24" dur="500" fill="hold"/>
                                        <p:tgtEl>
                                          <p:spTgt spid="6"/>
                                        </p:tgtEl>
                                        <p:attrNameLst>
                                          <p:attrName>ppt_w</p:attrName>
                                        </p:attrNameLst>
                                      </p:cBhvr>
                                      <p:tavLst>
                                        <p:tav tm="0">
                                          <p:val>
                                            <p:fltVal val="0"/>
                                          </p:val>
                                        </p:tav>
                                        <p:tav tm="100000">
                                          <p:val>
                                            <p:strVal val="#ppt_w"/>
                                          </p:val>
                                        </p:tav>
                                      </p:tavLst>
                                    </p:anim>
                                    <p:anim calcmode="lin" valueType="num">
                                      <p:cBhvr>
                                        <p:cTn id="25" dur="500" fill="hold"/>
                                        <p:tgtEl>
                                          <p:spTgt spid="6"/>
                                        </p:tgtEl>
                                        <p:attrNameLst>
                                          <p:attrName>ppt_h</p:attrName>
                                        </p:attrNameLst>
                                      </p:cBhvr>
                                      <p:tavLst>
                                        <p:tav tm="0">
                                          <p:val>
                                            <p:fltVal val="0"/>
                                          </p:val>
                                        </p:tav>
                                        <p:tav tm="100000">
                                          <p:val>
                                            <p:strVal val="#ppt_h"/>
                                          </p:val>
                                        </p:tav>
                                      </p:tavLst>
                                    </p:anim>
                                    <p:animEffect transition="in" filter="fade">
                                      <p:cBhvr>
                                        <p:cTn id="26" dur="500"/>
                                        <p:tgtEl>
                                          <p:spTgt spid="6"/>
                                        </p:tgtEl>
                                      </p:cBhvr>
                                    </p:animEffect>
                                  </p:childTnLst>
                                </p:cTn>
                              </p:par>
                            </p:childTnLst>
                          </p:cTn>
                        </p:par>
                      </p:childTnLst>
                    </p:cTn>
                  </p:par>
                  <p:par>
                    <p:cTn id="27" fill="hold">
                      <p:stCondLst>
                        <p:cond delay="indefinite"/>
                      </p:stCondLst>
                      <p:childTnLst>
                        <p:par>
                          <p:cTn id="28" fill="hold">
                            <p:stCondLst>
                              <p:cond delay="0"/>
                            </p:stCondLst>
                            <p:childTnLst>
                              <p:par>
                                <p:cTn id="29" presetID="53" presetClass="entr" presetSubtype="16"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p:cTn id="31" dur="500" fill="hold"/>
                                        <p:tgtEl>
                                          <p:spTgt spid="8"/>
                                        </p:tgtEl>
                                        <p:attrNameLst>
                                          <p:attrName>ppt_w</p:attrName>
                                        </p:attrNameLst>
                                      </p:cBhvr>
                                      <p:tavLst>
                                        <p:tav tm="0">
                                          <p:val>
                                            <p:fltVal val="0"/>
                                          </p:val>
                                        </p:tav>
                                        <p:tav tm="100000">
                                          <p:val>
                                            <p:strVal val="#ppt_w"/>
                                          </p:val>
                                        </p:tav>
                                      </p:tavLst>
                                    </p:anim>
                                    <p:anim calcmode="lin" valueType="num">
                                      <p:cBhvr>
                                        <p:cTn id="32" dur="500" fill="hold"/>
                                        <p:tgtEl>
                                          <p:spTgt spid="8"/>
                                        </p:tgtEl>
                                        <p:attrNameLst>
                                          <p:attrName>ppt_h</p:attrName>
                                        </p:attrNameLst>
                                      </p:cBhvr>
                                      <p:tavLst>
                                        <p:tav tm="0">
                                          <p:val>
                                            <p:fltVal val="0"/>
                                          </p:val>
                                        </p:tav>
                                        <p:tav tm="100000">
                                          <p:val>
                                            <p:strVal val="#ppt_h"/>
                                          </p:val>
                                        </p:tav>
                                      </p:tavLst>
                                    </p:anim>
                                    <p:animEffect transition="in" filter="fade">
                                      <p:cBhvr>
                                        <p:cTn id="33" dur="500"/>
                                        <p:tgtEl>
                                          <p:spTgt spid="8"/>
                                        </p:tgtEl>
                                      </p:cBhvr>
                                    </p:animEffect>
                                  </p:childTnLst>
                                </p:cTn>
                              </p:par>
                            </p:childTnLst>
                          </p:cTn>
                        </p:par>
                      </p:childTnLst>
                    </p:cTn>
                  </p:par>
                  <p:par>
                    <p:cTn id="34" fill="hold">
                      <p:stCondLst>
                        <p:cond delay="indefinite"/>
                      </p:stCondLst>
                      <p:childTnLst>
                        <p:par>
                          <p:cTn id="35" fill="hold">
                            <p:stCondLst>
                              <p:cond delay="0"/>
                            </p:stCondLst>
                            <p:childTnLst>
                              <p:par>
                                <p:cTn id="36" presetID="53" presetClass="entr" presetSubtype="16" fill="hold" nodeType="clickEffect">
                                  <p:stCondLst>
                                    <p:cond delay="0"/>
                                  </p:stCondLst>
                                  <p:childTnLst>
                                    <p:set>
                                      <p:cBhvr>
                                        <p:cTn id="37" dur="1" fill="hold">
                                          <p:stCondLst>
                                            <p:cond delay="0"/>
                                          </p:stCondLst>
                                        </p:cTn>
                                        <p:tgtEl>
                                          <p:spTgt spid="10"/>
                                        </p:tgtEl>
                                        <p:attrNameLst>
                                          <p:attrName>style.visibility</p:attrName>
                                        </p:attrNameLst>
                                      </p:cBhvr>
                                      <p:to>
                                        <p:strVal val="visible"/>
                                      </p:to>
                                    </p:set>
                                    <p:anim calcmode="lin" valueType="num">
                                      <p:cBhvr>
                                        <p:cTn id="38" dur="500" fill="hold"/>
                                        <p:tgtEl>
                                          <p:spTgt spid="10"/>
                                        </p:tgtEl>
                                        <p:attrNameLst>
                                          <p:attrName>ppt_w</p:attrName>
                                        </p:attrNameLst>
                                      </p:cBhvr>
                                      <p:tavLst>
                                        <p:tav tm="0">
                                          <p:val>
                                            <p:fltVal val="0"/>
                                          </p:val>
                                        </p:tav>
                                        <p:tav tm="100000">
                                          <p:val>
                                            <p:strVal val="#ppt_w"/>
                                          </p:val>
                                        </p:tav>
                                      </p:tavLst>
                                    </p:anim>
                                    <p:anim calcmode="lin" valueType="num">
                                      <p:cBhvr>
                                        <p:cTn id="39" dur="500" fill="hold"/>
                                        <p:tgtEl>
                                          <p:spTgt spid="10"/>
                                        </p:tgtEl>
                                        <p:attrNameLst>
                                          <p:attrName>ppt_h</p:attrName>
                                        </p:attrNameLst>
                                      </p:cBhvr>
                                      <p:tavLst>
                                        <p:tav tm="0">
                                          <p:val>
                                            <p:fltVal val="0"/>
                                          </p:val>
                                        </p:tav>
                                        <p:tav tm="100000">
                                          <p:val>
                                            <p:strVal val="#ppt_h"/>
                                          </p:val>
                                        </p:tav>
                                      </p:tavLst>
                                    </p:anim>
                                    <p:animEffect transition="in" filter="fade">
                                      <p:cBhvr>
                                        <p:cTn id="40" dur="500"/>
                                        <p:tgtEl>
                                          <p:spTgt spid="10"/>
                                        </p:tgtEl>
                                      </p:cBhvr>
                                    </p:animEffect>
                                  </p:childTnLst>
                                </p:cTn>
                              </p:par>
                              <p:par>
                                <p:cTn id="41" presetID="53" presetClass="entr" presetSubtype="16" fill="hold" nodeType="withEffect">
                                  <p:stCondLst>
                                    <p:cond delay="0"/>
                                  </p:stCondLst>
                                  <p:childTnLst>
                                    <p:set>
                                      <p:cBhvr>
                                        <p:cTn id="42" dur="1" fill="hold">
                                          <p:stCondLst>
                                            <p:cond delay="0"/>
                                          </p:stCondLst>
                                        </p:cTn>
                                        <p:tgtEl>
                                          <p:spTgt spid="15"/>
                                        </p:tgtEl>
                                        <p:attrNameLst>
                                          <p:attrName>style.visibility</p:attrName>
                                        </p:attrNameLst>
                                      </p:cBhvr>
                                      <p:to>
                                        <p:strVal val="visible"/>
                                      </p:to>
                                    </p:set>
                                    <p:anim calcmode="lin" valueType="num">
                                      <p:cBhvr>
                                        <p:cTn id="43" dur="500" fill="hold"/>
                                        <p:tgtEl>
                                          <p:spTgt spid="15"/>
                                        </p:tgtEl>
                                        <p:attrNameLst>
                                          <p:attrName>ppt_w</p:attrName>
                                        </p:attrNameLst>
                                      </p:cBhvr>
                                      <p:tavLst>
                                        <p:tav tm="0">
                                          <p:val>
                                            <p:fltVal val="0"/>
                                          </p:val>
                                        </p:tav>
                                        <p:tav tm="100000">
                                          <p:val>
                                            <p:strVal val="#ppt_w"/>
                                          </p:val>
                                        </p:tav>
                                      </p:tavLst>
                                    </p:anim>
                                    <p:anim calcmode="lin" valueType="num">
                                      <p:cBhvr>
                                        <p:cTn id="44" dur="500" fill="hold"/>
                                        <p:tgtEl>
                                          <p:spTgt spid="15"/>
                                        </p:tgtEl>
                                        <p:attrNameLst>
                                          <p:attrName>ppt_h</p:attrName>
                                        </p:attrNameLst>
                                      </p:cBhvr>
                                      <p:tavLst>
                                        <p:tav tm="0">
                                          <p:val>
                                            <p:fltVal val="0"/>
                                          </p:val>
                                        </p:tav>
                                        <p:tav tm="100000">
                                          <p:val>
                                            <p:strVal val="#ppt_h"/>
                                          </p:val>
                                        </p:tav>
                                      </p:tavLst>
                                    </p:anim>
                                    <p:animEffect transition="in" filter="fade">
                                      <p:cBhvr>
                                        <p:cTn id="45" dur="500"/>
                                        <p:tgtEl>
                                          <p:spTgt spid="15"/>
                                        </p:tgtEl>
                                      </p:cBhvr>
                                    </p:animEffect>
                                  </p:childTnLst>
                                </p:cTn>
                              </p:par>
                              <p:par>
                                <p:cTn id="46" presetID="53" presetClass="entr" presetSubtype="16" fill="hold" nodeType="withEffect">
                                  <p:stCondLst>
                                    <p:cond delay="0"/>
                                  </p:stCondLst>
                                  <p:childTnLst>
                                    <p:set>
                                      <p:cBhvr>
                                        <p:cTn id="47" dur="1" fill="hold">
                                          <p:stCondLst>
                                            <p:cond delay="0"/>
                                          </p:stCondLst>
                                        </p:cTn>
                                        <p:tgtEl>
                                          <p:spTgt spid="20"/>
                                        </p:tgtEl>
                                        <p:attrNameLst>
                                          <p:attrName>style.visibility</p:attrName>
                                        </p:attrNameLst>
                                      </p:cBhvr>
                                      <p:to>
                                        <p:strVal val="visible"/>
                                      </p:to>
                                    </p:set>
                                    <p:anim calcmode="lin" valueType="num">
                                      <p:cBhvr>
                                        <p:cTn id="48" dur="500" fill="hold"/>
                                        <p:tgtEl>
                                          <p:spTgt spid="20"/>
                                        </p:tgtEl>
                                        <p:attrNameLst>
                                          <p:attrName>ppt_w</p:attrName>
                                        </p:attrNameLst>
                                      </p:cBhvr>
                                      <p:tavLst>
                                        <p:tav tm="0">
                                          <p:val>
                                            <p:fltVal val="0"/>
                                          </p:val>
                                        </p:tav>
                                        <p:tav tm="100000">
                                          <p:val>
                                            <p:strVal val="#ppt_w"/>
                                          </p:val>
                                        </p:tav>
                                      </p:tavLst>
                                    </p:anim>
                                    <p:anim calcmode="lin" valueType="num">
                                      <p:cBhvr>
                                        <p:cTn id="49" dur="500" fill="hold"/>
                                        <p:tgtEl>
                                          <p:spTgt spid="20"/>
                                        </p:tgtEl>
                                        <p:attrNameLst>
                                          <p:attrName>ppt_h</p:attrName>
                                        </p:attrNameLst>
                                      </p:cBhvr>
                                      <p:tavLst>
                                        <p:tav tm="0">
                                          <p:val>
                                            <p:fltVal val="0"/>
                                          </p:val>
                                        </p:tav>
                                        <p:tav tm="100000">
                                          <p:val>
                                            <p:strVal val="#ppt_h"/>
                                          </p:val>
                                        </p:tav>
                                      </p:tavLst>
                                    </p:anim>
                                    <p:animEffect transition="in" filter="fade">
                                      <p:cBhvr>
                                        <p:cTn id="50" dur="500"/>
                                        <p:tgtEl>
                                          <p:spTgt spid="20"/>
                                        </p:tgtEl>
                                      </p:cBhvr>
                                    </p:animEffect>
                                  </p:childTnLst>
                                </p:cTn>
                              </p:par>
                              <p:par>
                                <p:cTn id="51" presetID="53" presetClass="entr" presetSubtype="16" fill="hold" grpId="0" nodeType="withEffect">
                                  <p:stCondLst>
                                    <p:cond delay="0"/>
                                  </p:stCondLst>
                                  <p:childTnLst>
                                    <p:set>
                                      <p:cBhvr>
                                        <p:cTn id="52" dur="1" fill="hold">
                                          <p:stCondLst>
                                            <p:cond delay="0"/>
                                          </p:stCondLst>
                                        </p:cTn>
                                        <p:tgtEl>
                                          <p:spTgt spid="26"/>
                                        </p:tgtEl>
                                        <p:attrNameLst>
                                          <p:attrName>style.visibility</p:attrName>
                                        </p:attrNameLst>
                                      </p:cBhvr>
                                      <p:to>
                                        <p:strVal val="visible"/>
                                      </p:to>
                                    </p:set>
                                    <p:anim calcmode="lin" valueType="num">
                                      <p:cBhvr>
                                        <p:cTn id="53" dur="500" fill="hold"/>
                                        <p:tgtEl>
                                          <p:spTgt spid="26"/>
                                        </p:tgtEl>
                                        <p:attrNameLst>
                                          <p:attrName>ppt_w</p:attrName>
                                        </p:attrNameLst>
                                      </p:cBhvr>
                                      <p:tavLst>
                                        <p:tav tm="0">
                                          <p:val>
                                            <p:fltVal val="0"/>
                                          </p:val>
                                        </p:tav>
                                        <p:tav tm="100000">
                                          <p:val>
                                            <p:strVal val="#ppt_w"/>
                                          </p:val>
                                        </p:tav>
                                      </p:tavLst>
                                    </p:anim>
                                    <p:anim calcmode="lin" valueType="num">
                                      <p:cBhvr>
                                        <p:cTn id="54" dur="500" fill="hold"/>
                                        <p:tgtEl>
                                          <p:spTgt spid="26"/>
                                        </p:tgtEl>
                                        <p:attrNameLst>
                                          <p:attrName>ppt_h</p:attrName>
                                        </p:attrNameLst>
                                      </p:cBhvr>
                                      <p:tavLst>
                                        <p:tav tm="0">
                                          <p:val>
                                            <p:fltVal val="0"/>
                                          </p:val>
                                        </p:tav>
                                        <p:tav tm="100000">
                                          <p:val>
                                            <p:strVal val="#ppt_h"/>
                                          </p:val>
                                        </p:tav>
                                      </p:tavLst>
                                    </p:anim>
                                    <p:animEffect transition="in" filter="fade">
                                      <p:cBhvr>
                                        <p:cTn id="55" dur="500"/>
                                        <p:tgtEl>
                                          <p:spTgt spid="26"/>
                                        </p:tgtEl>
                                      </p:cBhvr>
                                    </p:animEffect>
                                  </p:childTnLst>
                                </p:cTn>
                              </p:par>
                            </p:childTnLst>
                          </p:cTn>
                        </p:par>
                      </p:childTnLst>
                    </p:cTn>
                  </p:par>
                  <p:par>
                    <p:cTn id="56" fill="hold">
                      <p:stCondLst>
                        <p:cond delay="indefinite"/>
                      </p:stCondLst>
                      <p:childTnLst>
                        <p:par>
                          <p:cTn id="57" fill="hold">
                            <p:stCondLst>
                              <p:cond delay="0"/>
                            </p:stCondLst>
                            <p:childTnLst>
                              <p:par>
                                <p:cTn id="58" presetID="53" presetClass="entr" presetSubtype="16" fill="hold" grpId="0" nodeType="clickEffect">
                                  <p:stCondLst>
                                    <p:cond delay="0"/>
                                  </p:stCondLst>
                                  <p:childTnLst>
                                    <p:set>
                                      <p:cBhvr>
                                        <p:cTn id="59" dur="1" fill="hold">
                                          <p:stCondLst>
                                            <p:cond delay="0"/>
                                          </p:stCondLst>
                                        </p:cTn>
                                        <p:tgtEl>
                                          <p:spTgt spid="23"/>
                                        </p:tgtEl>
                                        <p:attrNameLst>
                                          <p:attrName>style.visibility</p:attrName>
                                        </p:attrNameLst>
                                      </p:cBhvr>
                                      <p:to>
                                        <p:strVal val="visible"/>
                                      </p:to>
                                    </p:set>
                                    <p:anim calcmode="lin" valueType="num">
                                      <p:cBhvr>
                                        <p:cTn id="60" dur="500" fill="hold"/>
                                        <p:tgtEl>
                                          <p:spTgt spid="23"/>
                                        </p:tgtEl>
                                        <p:attrNameLst>
                                          <p:attrName>ppt_w</p:attrName>
                                        </p:attrNameLst>
                                      </p:cBhvr>
                                      <p:tavLst>
                                        <p:tav tm="0">
                                          <p:val>
                                            <p:fltVal val="0"/>
                                          </p:val>
                                        </p:tav>
                                        <p:tav tm="100000">
                                          <p:val>
                                            <p:strVal val="#ppt_w"/>
                                          </p:val>
                                        </p:tav>
                                      </p:tavLst>
                                    </p:anim>
                                    <p:anim calcmode="lin" valueType="num">
                                      <p:cBhvr>
                                        <p:cTn id="61" dur="500" fill="hold"/>
                                        <p:tgtEl>
                                          <p:spTgt spid="23"/>
                                        </p:tgtEl>
                                        <p:attrNameLst>
                                          <p:attrName>ppt_h</p:attrName>
                                        </p:attrNameLst>
                                      </p:cBhvr>
                                      <p:tavLst>
                                        <p:tav tm="0">
                                          <p:val>
                                            <p:fltVal val="0"/>
                                          </p:val>
                                        </p:tav>
                                        <p:tav tm="100000">
                                          <p:val>
                                            <p:strVal val="#ppt_h"/>
                                          </p:val>
                                        </p:tav>
                                      </p:tavLst>
                                    </p:anim>
                                    <p:animEffect transition="in" filter="fade">
                                      <p:cBhvr>
                                        <p:cTn id="62" dur="500"/>
                                        <p:tgtEl>
                                          <p:spTgt spid="23"/>
                                        </p:tgtEl>
                                      </p:cBhvr>
                                    </p:animEffect>
                                  </p:childTnLst>
                                </p:cTn>
                              </p:par>
                            </p:childTnLst>
                          </p:cTn>
                        </p:par>
                      </p:childTnLst>
                    </p:cTn>
                  </p:par>
                  <p:par>
                    <p:cTn id="63" fill="hold">
                      <p:stCondLst>
                        <p:cond delay="indefinite"/>
                      </p:stCondLst>
                      <p:childTnLst>
                        <p:par>
                          <p:cTn id="64" fill="hold">
                            <p:stCondLst>
                              <p:cond delay="0"/>
                            </p:stCondLst>
                            <p:childTnLst>
                              <p:par>
                                <p:cTn id="65" presetID="53" presetClass="entr" presetSubtype="16" fill="hold" grpId="0" nodeType="clickEffect">
                                  <p:stCondLst>
                                    <p:cond delay="0"/>
                                  </p:stCondLst>
                                  <p:childTnLst>
                                    <p:set>
                                      <p:cBhvr>
                                        <p:cTn id="66" dur="1" fill="hold">
                                          <p:stCondLst>
                                            <p:cond delay="0"/>
                                          </p:stCondLst>
                                        </p:cTn>
                                        <p:tgtEl>
                                          <p:spTgt spid="25"/>
                                        </p:tgtEl>
                                        <p:attrNameLst>
                                          <p:attrName>style.visibility</p:attrName>
                                        </p:attrNameLst>
                                      </p:cBhvr>
                                      <p:to>
                                        <p:strVal val="visible"/>
                                      </p:to>
                                    </p:set>
                                    <p:anim calcmode="lin" valueType="num">
                                      <p:cBhvr>
                                        <p:cTn id="67" dur="500" fill="hold"/>
                                        <p:tgtEl>
                                          <p:spTgt spid="25"/>
                                        </p:tgtEl>
                                        <p:attrNameLst>
                                          <p:attrName>ppt_w</p:attrName>
                                        </p:attrNameLst>
                                      </p:cBhvr>
                                      <p:tavLst>
                                        <p:tav tm="0">
                                          <p:val>
                                            <p:fltVal val="0"/>
                                          </p:val>
                                        </p:tav>
                                        <p:tav tm="100000">
                                          <p:val>
                                            <p:strVal val="#ppt_w"/>
                                          </p:val>
                                        </p:tav>
                                      </p:tavLst>
                                    </p:anim>
                                    <p:anim calcmode="lin" valueType="num">
                                      <p:cBhvr>
                                        <p:cTn id="68" dur="500" fill="hold"/>
                                        <p:tgtEl>
                                          <p:spTgt spid="25"/>
                                        </p:tgtEl>
                                        <p:attrNameLst>
                                          <p:attrName>ppt_h</p:attrName>
                                        </p:attrNameLst>
                                      </p:cBhvr>
                                      <p:tavLst>
                                        <p:tav tm="0">
                                          <p:val>
                                            <p:fltVal val="0"/>
                                          </p:val>
                                        </p:tav>
                                        <p:tav tm="100000">
                                          <p:val>
                                            <p:strVal val="#ppt_h"/>
                                          </p:val>
                                        </p:tav>
                                      </p:tavLst>
                                    </p:anim>
                                    <p:animEffect transition="in" filter="fade">
                                      <p:cBhvr>
                                        <p:cTn id="69" dur="500"/>
                                        <p:tgtEl>
                                          <p:spTgt spid="25"/>
                                        </p:tgtEl>
                                      </p:cBhvr>
                                    </p:animEffect>
                                  </p:childTnLst>
                                </p:cTn>
                              </p:par>
                            </p:childTnLst>
                          </p:cTn>
                        </p:par>
                      </p:childTnLst>
                    </p:cTn>
                  </p:par>
                  <p:par>
                    <p:cTn id="70" fill="hold">
                      <p:stCondLst>
                        <p:cond delay="indefinite"/>
                      </p:stCondLst>
                      <p:childTnLst>
                        <p:par>
                          <p:cTn id="71" fill="hold">
                            <p:stCondLst>
                              <p:cond delay="0"/>
                            </p:stCondLst>
                            <p:childTnLst>
                              <p:par>
                                <p:cTn id="72" presetID="53" presetClass="entr" presetSubtype="16" fill="hold" grpId="0" nodeType="clickEffect">
                                  <p:stCondLst>
                                    <p:cond delay="0"/>
                                  </p:stCondLst>
                                  <p:childTnLst>
                                    <p:set>
                                      <p:cBhvr>
                                        <p:cTn id="73" dur="1" fill="hold">
                                          <p:stCondLst>
                                            <p:cond delay="0"/>
                                          </p:stCondLst>
                                        </p:cTn>
                                        <p:tgtEl>
                                          <p:spTgt spid="24"/>
                                        </p:tgtEl>
                                        <p:attrNameLst>
                                          <p:attrName>style.visibility</p:attrName>
                                        </p:attrNameLst>
                                      </p:cBhvr>
                                      <p:to>
                                        <p:strVal val="visible"/>
                                      </p:to>
                                    </p:set>
                                    <p:anim calcmode="lin" valueType="num">
                                      <p:cBhvr>
                                        <p:cTn id="74" dur="500" fill="hold"/>
                                        <p:tgtEl>
                                          <p:spTgt spid="24"/>
                                        </p:tgtEl>
                                        <p:attrNameLst>
                                          <p:attrName>ppt_w</p:attrName>
                                        </p:attrNameLst>
                                      </p:cBhvr>
                                      <p:tavLst>
                                        <p:tav tm="0">
                                          <p:val>
                                            <p:fltVal val="0"/>
                                          </p:val>
                                        </p:tav>
                                        <p:tav tm="100000">
                                          <p:val>
                                            <p:strVal val="#ppt_w"/>
                                          </p:val>
                                        </p:tav>
                                      </p:tavLst>
                                    </p:anim>
                                    <p:anim calcmode="lin" valueType="num">
                                      <p:cBhvr>
                                        <p:cTn id="75" dur="500" fill="hold"/>
                                        <p:tgtEl>
                                          <p:spTgt spid="24"/>
                                        </p:tgtEl>
                                        <p:attrNameLst>
                                          <p:attrName>ppt_h</p:attrName>
                                        </p:attrNameLst>
                                      </p:cBhvr>
                                      <p:tavLst>
                                        <p:tav tm="0">
                                          <p:val>
                                            <p:fltVal val="0"/>
                                          </p:val>
                                        </p:tav>
                                        <p:tav tm="100000">
                                          <p:val>
                                            <p:strVal val="#ppt_h"/>
                                          </p:val>
                                        </p:tav>
                                      </p:tavLst>
                                    </p:anim>
                                    <p:animEffect transition="in" filter="fade">
                                      <p:cBhvr>
                                        <p:cTn id="76"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animBg="1"/>
      <p:bldP spid="9" grpId="0"/>
      <p:bldP spid="23" grpId="0"/>
      <p:bldP spid="24" grpId="0"/>
      <p:bldP spid="25" grpId="0"/>
      <p:bldP spid="2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B46C648-3A13-D040-B150-3F0193F2CA60}"/>
              </a:ext>
            </a:extLst>
          </p:cNvPr>
          <p:cNvSpPr/>
          <p:nvPr/>
        </p:nvSpPr>
        <p:spPr>
          <a:xfrm>
            <a:off x="672765" y="562917"/>
            <a:ext cx="1765227" cy="461665"/>
          </a:xfrm>
          <a:prstGeom prst="rect">
            <a:avLst/>
          </a:prstGeom>
        </p:spPr>
        <p:txBody>
          <a:bodyPr wrap="none">
            <a:spAutoFit/>
          </a:bodyPr>
          <a:lstStyle/>
          <a:p>
            <a:r>
              <a:rPr lang="en-US" sz="2400" b="1" dirty="0">
                <a:solidFill>
                  <a:srgbClr val="C00000"/>
                </a:solidFill>
                <a:latin typeface="Avenir Next LT Pro Medium Conde" panose="020B0606020202020204" pitchFamily="34" charset="77"/>
                <a:ea typeface="Calibri" panose="020F0502020204030204" pitchFamily="34" charset="0"/>
                <a:cs typeface="Times New Roman" panose="02020603050405020304" pitchFamily="18" charset="0"/>
              </a:rPr>
              <a:t>Calculations: </a:t>
            </a:r>
            <a:endParaRPr lang="en-US" sz="2400" dirty="0">
              <a:solidFill>
                <a:srgbClr val="C00000"/>
              </a:solidFill>
              <a:latin typeface="Avenir Next LT Pro Medium Conde" panose="020B0606020202020204" pitchFamily="34" charset="77"/>
            </a:endParaRPr>
          </a:p>
        </p:txBody>
      </p:sp>
      <p:sp>
        <p:nvSpPr>
          <p:cNvPr id="3" name="Rectangle 2">
            <a:extLst>
              <a:ext uri="{FF2B5EF4-FFF2-40B4-BE49-F238E27FC236}">
                <a16:creationId xmlns:a16="http://schemas.microsoft.com/office/drawing/2014/main" id="{748CB1AC-614A-D74E-81A7-5F7C25869234}"/>
              </a:ext>
            </a:extLst>
          </p:cNvPr>
          <p:cNvSpPr/>
          <p:nvPr/>
        </p:nvSpPr>
        <p:spPr>
          <a:xfrm>
            <a:off x="1555378" y="1327257"/>
            <a:ext cx="2887329" cy="400110"/>
          </a:xfrm>
          <a:prstGeom prst="rect">
            <a:avLst/>
          </a:prstGeom>
        </p:spPr>
        <p:txBody>
          <a:bodyPr wrap="none">
            <a:spAutoFit/>
          </a:bodyPr>
          <a:lstStyle/>
          <a:p>
            <a:r>
              <a:rPr lang="en-US" sz="2000" b="1" dirty="0">
                <a:solidFill>
                  <a:srgbClr val="0F24FD"/>
                </a:solidFill>
                <a:latin typeface="Avenir Next LT Pro Medium Conde" panose="020B0606020202020204" pitchFamily="34" charset="77"/>
                <a:ea typeface="Calibri" panose="020F0502020204030204" pitchFamily="34" charset="0"/>
                <a:cs typeface="Times New Roman" panose="02020603050405020304" pitchFamily="18" charset="0"/>
              </a:rPr>
              <a:t>1) D.O from Blank titration:</a:t>
            </a:r>
            <a:r>
              <a:rPr lang="en-US" sz="2000" dirty="0">
                <a:solidFill>
                  <a:srgbClr val="0F24FD"/>
                </a:solidFill>
                <a:latin typeface="Avenir Next LT Pro Medium Conde" panose="020B0606020202020204" pitchFamily="34" charset="77"/>
                <a:ea typeface="Calibri" panose="020F0502020204030204" pitchFamily="34" charset="0"/>
                <a:cs typeface="Times New Roman" panose="02020603050405020304" pitchFamily="18" charset="0"/>
              </a:rPr>
              <a:t> </a:t>
            </a:r>
            <a:endParaRPr lang="en-US" sz="2000" dirty="0">
              <a:solidFill>
                <a:srgbClr val="0F24FD"/>
              </a:solidFill>
              <a:latin typeface="Avenir Next LT Pro Medium Conde" panose="020B0606020202020204" pitchFamily="34" charset="77"/>
            </a:endParaRPr>
          </a:p>
        </p:txBody>
      </p:sp>
      <p:sp>
        <p:nvSpPr>
          <p:cNvPr id="4" name="Rectangle 3">
            <a:extLst>
              <a:ext uri="{FF2B5EF4-FFF2-40B4-BE49-F238E27FC236}">
                <a16:creationId xmlns:a16="http://schemas.microsoft.com/office/drawing/2014/main" id="{9CEB4374-856F-A144-A21C-DCD1F5117C66}"/>
              </a:ext>
            </a:extLst>
          </p:cNvPr>
          <p:cNvSpPr/>
          <p:nvPr/>
        </p:nvSpPr>
        <p:spPr>
          <a:xfrm>
            <a:off x="1046204" y="2121234"/>
            <a:ext cx="9370541" cy="2862322"/>
          </a:xfrm>
          <a:prstGeom prst="rect">
            <a:avLst/>
          </a:prstGeom>
        </p:spPr>
        <p:txBody>
          <a:bodyPr wrap="square">
            <a:spAutoFit/>
          </a:bodyPr>
          <a:lstStyle/>
          <a:p>
            <a:pPr algn="just">
              <a:lnSpc>
                <a:spcPct val="150000"/>
              </a:lnSpc>
            </a:pPr>
            <a:r>
              <a:rPr lang="en-US" sz="2000" dirty="0">
                <a:latin typeface="Avenir Next LT Pro Medium Conde" panose="020B0606020202020204" pitchFamily="34" charset="77"/>
                <a:ea typeface="Calibri" panose="020F0502020204030204" pitchFamily="34" charset="0"/>
                <a:cs typeface="Times New Roman" panose="02020603050405020304" pitchFamily="18" charset="0"/>
              </a:rPr>
              <a:t>                                                    Volume of water sample taken = </a:t>
            </a:r>
            <a:r>
              <a:rPr lang="en-US" sz="2000" dirty="0">
                <a:solidFill>
                  <a:srgbClr val="FF0000"/>
                </a:solidFill>
                <a:latin typeface="Avenir Next LT Pro Medium Conde" panose="020B0606020202020204" pitchFamily="34" charset="77"/>
                <a:ea typeface="Calibri" panose="020F0502020204030204" pitchFamily="34" charset="0"/>
                <a:cs typeface="Times New Roman" panose="02020603050405020304" pitchFamily="18" charset="0"/>
              </a:rPr>
              <a:t>100 </a:t>
            </a:r>
            <a:r>
              <a:rPr lang="en-US" sz="2000" dirty="0">
                <a:latin typeface="Avenir Next LT Pro Medium Conde" panose="020B0606020202020204" pitchFamily="34" charset="77"/>
                <a:ea typeface="Calibri" panose="020F0502020204030204" pitchFamily="34" charset="0"/>
                <a:cs typeface="Times New Roman" panose="02020603050405020304" pitchFamily="18" charset="0"/>
              </a:rPr>
              <a:t>ml, </a:t>
            </a:r>
            <a:r>
              <a:rPr lang="en-US" sz="2000" b="1" dirty="0">
                <a:latin typeface="Avenir Next LT Pro Medium Conde" panose="020B0606020202020204" pitchFamily="34" charset="77"/>
                <a:ea typeface="Calibri" panose="020F0502020204030204" pitchFamily="34" charset="0"/>
                <a:cs typeface="Times New Roman" panose="02020603050405020304" pitchFamily="18" charset="0"/>
              </a:rPr>
              <a:t>  </a:t>
            </a:r>
            <a:endParaRPr lang="en-US" sz="2000" dirty="0">
              <a:latin typeface="Avenir Next LT Pro Medium Conde" panose="020B0606020202020204" pitchFamily="34" charset="77"/>
              <a:ea typeface="Calibri" panose="020F0502020204030204" pitchFamily="34" charset="0"/>
              <a:cs typeface="Times New Roman" panose="02020603050405020304" pitchFamily="18" charset="0"/>
            </a:endParaRPr>
          </a:p>
          <a:p>
            <a:pPr algn="just">
              <a:lnSpc>
                <a:spcPct val="150000"/>
              </a:lnSpc>
            </a:pPr>
            <a:r>
              <a:rPr lang="en-US" sz="2000" b="1" dirty="0">
                <a:latin typeface="Avenir Next LT Pro Medium Conde" panose="020B0606020202020204" pitchFamily="34" charset="77"/>
                <a:ea typeface="Calibri" panose="020F0502020204030204" pitchFamily="34" charset="0"/>
                <a:cs typeface="Times New Roman" panose="02020603050405020304" pitchFamily="18" charset="0"/>
              </a:rPr>
              <a:t>                                                                 </a:t>
            </a:r>
            <a:r>
              <a:rPr lang="en-US" sz="2000" dirty="0">
                <a:latin typeface="Avenir Next LT Pro Medium Conde" panose="020B0606020202020204" pitchFamily="34" charset="77"/>
                <a:ea typeface="Calibri" panose="020F0502020204030204" pitchFamily="34" charset="0"/>
                <a:cs typeface="Times New Roman" panose="02020603050405020304" pitchFamily="18" charset="0"/>
              </a:rPr>
              <a:t>Volume of Na</a:t>
            </a:r>
            <a:r>
              <a:rPr lang="en-US" sz="2000" baseline="-25000" dirty="0">
                <a:latin typeface="Avenir Next LT Pro Medium Conde" panose="020B0606020202020204" pitchFamily="34" charset="77"/>
                <a:ea typeface="Calibri" panose="020F0502020204030204" pitchFamily="34" charset="0"/>
                <a:cs typeface="Times New Roman" panose="02020603050405020304" pitchFamily="18" charset="0"/>
              </a:rPr>
              <a:t>2</a:t>
            </a:r>
            <a:r>
              <a:rPr lang="en-US" sz="2000" dirty="0">
                <a:latin typeface="Avenir Next LT Pro Medium Conde" panose="020B0606020202020204" pitchFamily="34" charset="77"/>
                <a:ea typeface="Calibri" panose="020F0502020204030204" pitchFamily="34" charset="0"/>
                <a:cs typeface="Times New Roman" panose="02020603050405020304" pitchFamily="18" charset="0"/>
              </a:rPr>
              <a:t>S</a:t>
            </a:r>
            <a:r>
              <a:rPr lang="en-US" sz="2000" baseline="-25000" dirty="0">
                <a:latin typeface="Avenir Next LT Pro Medium Conde" panose="020B0606020202020204" pitchFamily="34" charset="77"/>
                <a:ea typeface="Calibri" panose="020F0502020204030204" pitchFamily="34" charset="0"/>
                <a:cs typeface="Times New Roman" panose="02020603050405020304" pitchFamily="18" charset="0"/>
              </a:rPr>
              <a:t>2</a:t>
            </a:r>
            <a:r>
              <a:rPr lang="en-US" sz="2000" dirty="0">
                <a:latin typeface="Avenir Next LT Pro Medium Conde" panose="020B0606020202020204" pitchFamily="34" charset="77"/>
                <a:ea typeface="Calibri" panose="020F0502020204030204" pitchFamily="34" charset="0"/>
                <a:cs typeface="Times New Roman" panose="02020603050405020304" pitchFamily="18" charset="0"/>
              </a:rPr>
              <a:t>O</a:t>
            </a:r>
            <a:r>
              <a:rPr lang="en-US" sz="2000" baseline="-25000" dirty="0">
                <a:latin typeface="Avenir Next LT Pro Medium Conde" panose="020B0606020202020204" pitchFamily="34" charset="77"/>
                <a:ea typeface="Calibri" panose="020F0502020204030204" pitchFamily="34" charset="0"/>
                <a:cs typeface="Times New Roman" panose="02020603050405020304" pitchFamily="18" charset="0"/>
              </a:rPr>
              <a:t>3 </a:t>
            </a:r>
            <a:r>
              <a:rPr lang="en-US" sz="2000" dirty="0">
                <a:latin typeface="Avenir Next LT Pro Medium Conde" panose="020B0606020202020204" pitchFamily="34" charset="77"/>
                <a:ea typeface="Calibri" panose="020F0502020204030204" pitchFamily="34" charset="0"/>
                <a:cs typeface="Times New Roman" panose="02020603050405020304" pitchFamily="18" charset="0"/>
              </a:rPr>
              <a:t>= </a:t>
            </a:r>
            <a:r>
              <a:rPr lang="en-US" sz="2000" dirty="0">
                <a:solidFill>
                  <a:srgbClr val="FF0000"/>
                </a:solidFill>
                <a:latin typeface="Avenir Next LT Pro Medium Conde" panose="020B0606020202020204" pitchFamily="34" charset="77"/>
                <a:ea typeface="Calibri" panose="020F0502020204030204" pitchFamily="34" charset="0"/>
                <a:cs typeface="Times New Roman" panose="02020603050405020304" pitchFamily="18" charset="0"/>
              </a:rPr>
              <a:t>V</a:t>
            </a:r>
            <a:r>
              <a:rPr lang="en-US" sz="2000" baseline="-25000" dirty="0">
                <a:solidFill>
                  <a:srgbClr val="FF0000"/>
                </a:solidFill>
                <a:latin typeface="Avenir Next LT Pro Medium Conde" panose="020B0606020202020204" pitchFamily="34" charset="77"/>
                <a:ea typeface="Calibri" panose="020F0502020204030204" pitchFamily="34" charset="0"/>
                <a:cs typeface="Times New Roman" panose="02020603050405020304" pitchFamily="18" charset="0"/>
              </a:rPr>
              <a:t>1</a:t>
            </a:r>
            <a:r>
              <a:rPr lang="en-US" sz="2000" dirty="0">
                <a:solidFill>
                  <a:srgbClr val="FF0000"/>
                </a:solidFill>
                <a:latin typeface="Avenir Next LT Pro Medium Conde" panose="020B0606020202020204" pitchFamily="34" charset="77"/>
                <a:ea typeface="Calibri" panose="020F0502020204030204" pitchFamily="34" charset="0"/>
                <a:cs typeface="Times New Roman" panose="02020603050405020304" pitchFamily="18" charset="0"/>
              </a:rPr>
              <a:t> </a:t>
            </a:r>
            <a:r>
              <a:rPr lang="en-US" sz="2000" dirty="0">
                <a:latin typeface="Avenir Next LT Pro Medium Conde" panose="020B0606020202020204" pitchFamily="34" charset="77"/>
                <a:ea typeface="Calibri" panose="020F0502020204030204" pitchFamily="34" charset="0"/>
                <a:cs typeface="Times New Roman" panose="02020603050405020304" pitchFamily="18" charset="0"/>
              </a:rPr>
              <a:t>ml </a:t>
            </a:r>
          </a:p>
          <a:p>
            <a:pPr algn="just">
              <a:lnSpc>
                <a:spcPct val="150000"/>
              </a:lnSpc>
            </a:pPr>
            <a:r>
              <a:rPr lang="en-US" sz="2000" dirty="0">
                <a:latin typeface="Avenir Next LT Pro Medium Conde" panose="020B0606020202020204" pitchFamily="34" charset="77"/>
                <a:ea typeface="Calibri" panose="020F0502020204030204" pitchFamily="34" charset="0"/>
                <a:cs typeface="Times New Roman" panose="02020603050405020304" pitchFamily="18" charset="0"/>
              </a:rPr>
              <a:t>                                                                     Normality of Na</a:t>
            </a:r>
            <a:r>
              <a:rPr lang="en-US" sz="2000" baseline="-25000" dirty="0">
                <a:latin typeface="Avenir Next LT Pro Medium Conde" panose="020B0606020202020204" pitchFamily="34" charset="77"/>
                <a:ea typeface="Calibri" panose="020F0502020204030204" pitchFamily="34" charset="0"/>
                <a:cs typeface="Times New Roman" panose="02020603050405020304" pitchFamily="18" charset="0"/>
              </a:rPr>
              <a:t>2</a:t>
            </a:r>
            <a:r>
              <a:rPr lang="en-US" sz="2000" dirty="0">
                <a:latin typeface="Avenir Next LT Pro Medium Conde" panose="020B0606020202020204" pitchFamily="34" charset="77"/>
                <a:ea typeface="Calibri" panose="020F0502020204030204" pitchFamily="34" charset="0"/>
                <a:cs typeface="Times New Roman" panose="02020603050405020304" pitchFamily="18" charset="0"/>
              </a:rPr>
              <a:t>S</a:t>
            </a:r>
            <a:r>
              <a:rPr lang="en-US" sz="2000" baseline="-25000" dirty="0">
                <a:latin typeface="Avenir Next LT Pro Medium Conde" panose="020B0606020202020204" pitchFamily="34" charset="77"/>
                <a:ea typeface="Calibri" panose="020F0502020204030204" pitchFamily="34" charset="0"/>
                <a:cs typeface="Times New Roman" panose="02020603050405020304" pitchFamily="18" charset="0"/>
              </a:rPr>
              <a:t>2</a:t>
            </a:r>
            <a:r>
              <a:rPr lang="en-US" sz="2000" dirty="0">
                <a:latin typeface="Avenir Next LT Pro Medium Conde" panose="020B0606020202020204" pitchFamily="34" charset="77"/>
                <a:ea typeface="Calibri" panose="020F0502020204030204" pitchFamily="34" charset="0"/>
                <a:cs typeface="Times New Roman" panose="02020603050405020304" pitchFamily="18" charset="0"/>
              </a:rPr>
              <a:t>O</a:t>
            </a:r>
            <a:r>
              <a:rPr lang="en-US" sz="2000" baseline="-25000" dirty="0">
                <a:latin typeface="Avenir Next LT Pro Medium Conde" panose="020B0606020202020204" pitchFamily="34" charset="77"/>
                <a:ea typeface="Calibri" panose="020F0502020204030204" pitchFamily="34" charset="0"/>
                <a:cs typeface="Times New Roman" panose="02020603050405020304" pitchFamily="18" charset="0"/>
              </a:rPr>
              <a:t>3</a:t>
            </a:r>
            <a:r>
              <a:rPr lang="en-US" sz="2000" dirty="0">
                <a:latin typeface="Avenir Next LT Pro Medium Conde" panose="020B0606020202020204" pitchFamily="34" charset="77"/>
                <a:ea typeface="Calibri" panose="020F0502020204030204" pitchFamily="34" charset="0"/>
                <a:cs typeface="Times New Roman" panose="02020603050405020304" pitchFamily="18" charset="0"/>
              </a:rPr>
              <a:t> = </a:t>
            </a:r>
            <a:r>
              <a:rPr lang="en-US" sz="2000" dirty="0">
                <a:solidFill>
                  <a:srgbClr val="FF0000"/>
                </a:solidFill>
                <a:latin typeface="Avenir Next LT Pro Medium Conde" panose="020B0606020202020204" pitchFamily="34" charset="77"/>
                <a:ea typeface="Calibri" panose="020F0502020204030204" pitchFamily="34" charset="0"/>
                <a:cs typeface="Times New Roman" panose="02020603050405020304" pitchFamily="18" charset="0"/>
              </a:rPr>
              <a:t>N</a:t>
            </a:r>
            <a:r>
              <a:rPr lang="en-US" sz="2000" baseline="-25000" dirty="0">
                <a:solidFill>
                  <a:srgbClr val="FF0000"/>
                </a:solidFill>
                <a:latin typeface="Avenir Next LT Pro Medium Conde" panose="020B0606020202020204" pitchFamily="34" charset="77"/>
                <a:ea typeface="Calibri" panose="020F0502020204030204" pitchFamily="34" charset="0"/>
                <a:cs typeface="Times New Roman" panose="02020603050405020304" pitchFamily="18" charset="0"/>
              </a:rPr>
              <a:t>1</a:t>
            </a:r>
            <a:r>
              <a:rPr lang="en-US" sz="2000" dirty="0">
                <a:latin typeface="Avenir Next LT Pro Medium Conde" panose="020B0606020202020204" pitchFamily="34" charset="77"/>
                <a:ea typeface="Calibri" panose="020F0502020204030204" pitchFamily="34" charset="0"/>
                <a:cs typeface="Times New Roman" panose="02020603050405020304" pitchFamily="18" charset="0"/>
              </a:rPr>
              <a:t>   </a:t>
            </a:r>
          </a:p>
          <a:p>
            <a:pPr marL="457200" marR="0" algn="just">
              <a:lnSpc>
                <a:spcPct val="150000"/>
              </a:lnSpc>
              <a:spcBef>
                <a:spcPts val="0"/>
              </a:spcBef>
              <a:spcAft>
                <a:spcPts val="0"/>
              </a:spcAft>
            </a:pPr>
            <a:r>
              <a:rPr lang="en-US" sz="2000" dirty="0">
                <a:latin typeface="Avenir Next LT Pro Medium Conde" panose="020B0606020202020204" pitchFamily="34" charset="77"/>
                <a:ea typeface="Calibri" panose="020F0502020204030204" pitchFamily="34" charset="0"/>
                <a:cs typeface="Times New Roman" panose="02020603050405020304" pitchFamily="18" charset="0"/>
              </a:rPr>
              <a:t>                                                    Normality of D.O in water = </a:t>
            </a:r>
            <a:r>
              <a:rPr lang="en-US" sz="2000" dirty="0">
                <a:solidFill>
                  <a:srgbClr val="FF0000"/>
                </a:solidFill>
                <a:latin typeface="Avenir Next LT Pro Medium Conde" panose="020B0606020202020204" pitchFamily="34" charset="77"/>
                <a:ea typeface="Calibri" panose="020F0502020204030204" pitchFamily="34" charset="0"/>
                <a:cs typeface="Times New Roman" panose="02020603050405020304" pitchFamily="18" charset="0"/>
              </a:rPr>
              <a:t>N</a:t>
            </a:r>
            <a:r>
              <a:rPr lang="en-US" sz="2000" baseline="-25000" dirty="0">
                <a:solidFill>
                  <a:srgbClr val="FF0000"/>
                </a:solidFill>
                <a:latin typeface="Avenir Next LT Pro Medium Conde" panose="020B0606020202020204" pitchFamily="34" charset="77"/>
                <a:ea typeface="Calibri" panose="020F0502020204030204" pitchFamily="34" charset="0"/>
                <a:cs typeface="Times New Roman" panose="02020603050405020304" pitchFamily="18" charset="0"/>
              </a:rPr>
              <a:t> B</a:t>
            </a:r>
          </a:p>
          <a:p>
            <a:pPr marL="457200" marR="0" algn="just">
              <a:lnSpc>
                <a:spcPct val="150000"/>
              </a:lnSpc>
              <a:spcBef>
                <a:spcPts val="0"/>
              </a:spcBef>
              <a:spcAft>
                <a:spcPts val="0"/>
              </a:spcAft>
            </a:pPr>
            <a:r>
              <a:rPr lang="en-US" sz="2000" dirty="0">
                <a:latin typeface="Avenir Next LT Pro Medium Conde" panose="020B0606020202020204" pitchFamily="34" charset="77"/>
                <a:ea typeface="Calibri" panose="020F0502020204030204" pitchFamily="34" charset="0"/>
                <a:cs typeface="Times New Roman" panose="02020603050405020304" pitchFamily="18" charset="0"/>
              </a:rPr>
              <a:t>                                                </a:t>
            </a:r>
            <a:r>
              <a:rPr lang="en-US" sz="2000" dirty="0">
                <a:solidFill>
                  <a:srgbClr val="FF0000"/>
                </a:solidFill>
                <a:latin typeface="Avenir Next LT Pro Medium Conde" panose="020B0606020202020204" pitchFamily="34" charset="77"/>
                <a:ea typeface="Calibri" panose="020F0502020204030204" pitchFamily="34" charset="0"/>
                <a:cs typeface="Times New Roman" panose="02020603050405020304" pitchFamily="18" charset="0"/>
              </a:rPr>
              <a:t>N</a:t>
            </a:r>
            <a:r>
              <a:rPr lang="en-US" sz="2000" baseline="-25000" dirty="0">
                <a:solidFill>
                  <a:srgbClr val="FF0000"/>
                </a:solidFill>
                <a:latin typeface="Avenir Next LT Pro Medium Conde" panose="020B0606020202020204" pitchFamily="34" charset="77"/>
                <a:ea typeface="Calibri" panose="020F0502020204030204" pitchFamily="34" charset="0"/>
                <a:cs typeface="Times New Roman" panose="02020603050405020304" pitchFamily="18" charset="0"/>
              </a:rPr>
              <a:t> B </a:t>
            </a:r>
            <a:r>
              <a:rPr lang="en-US" sz="2000" dirty="0">
                <a:latin typeface="Avenir Next LT Pro Medium Conde" panose="020B0606020202020204" pitchFamily="34" charset="77"/>
                <a:ea typeface="Calibri" panose="020F0502020204030204" pitchFamily="34" charset="0"/>
                <a:cs typeface="Times New Roman" panose="02020603050405020304" pitchFamily="18" charset="0"/>
              </a:rPr>
              <a:t>= (N</a:t>
            </a:r>
            <a:r>
              <a:rPr lang="en-US" sz="2000" baseline="-25000" dirty="0">
                <a:latin typeface="Avenir Next LT Pro Medium Conde" panose="020B0606020202020204" pitchFamily="34" charset="77"/>
                <a:ea typeface="Calibri" panose="020F0502020204030204" pitchFamily="34" charset="0"/>
                <a:cs typeface="Times New Roman" panose="02020603050405020304" pitchFamily="18" charset="0"/>
              </a:rPr>
              <a:t>1</a:t>
            </a:r>
            <a:r>
              <a:rPr lang="en-US" sz="2000" dirty="0">
                <a:latin typeface="Avenir Next LT Pro Medium Conde" panose="020B0606020202020204" pitchFamily="34" charset="77"/>
                <a:ea typeface="Calibri" panose="020F0502020204030204" pitchFamily="34" charset="0"/>
                <a:cs typeface="Times New Roman" panose="02020603050405020304" pitchFamily="18" charset="0"/>
              </a:rPr>
              <a:t> X V</a:t>
            </a:r>
            <a:r>
              <a:rPr lang="en-US" sz="2000" baseline="-25000" dirty="0">
                <a:latin typeface="Avenir Next LT Pro Medium Conde" panose="020B0606020202020204" pitchFamily="34" charset="77"/>
                <a:ea typeface="Calibri" panose="020F0502020204030204" pitchFamily="34" charset="0"/>
                <a:cs typeface="Times New Roman" panose="02020603050405020304" pitchFamily="18" charset="0"/>
              </a:rPr>
              <a:t>1</a:t>
            </a:r>
            <a:r>
              <a:rPr lang="en-US" sz="2000" dirty="0">
                <a:latin typeface="Avenir Next LT Pro Medium Conde" panose="020B0606020202020204" pitchFamily="34" charset="77"/>
                <a:ea typeface="Calibri" panose="020F0502020204030204" pitchFamily="34" charset="0"/>
                <a:cs typeface="Times New Roman" panose="02020603050405020304" pitchFamily="18" charset="0"/>
              </a:rPr>
              <a:t>)/ 100</a:t>
            </a:r>
          </a:p>
          <a:p>
            <a:pPr marL="457200" marR="0" algn="just">
              <a:lnSpc>
                <a:spcPct val="150000"/>
              </a:lnSpc>
              <a:spcBef>
                <a:spcPts val="0"/>
              </a:spcBef>
              <a:spcAft>
                <a:spcPts val="0"/>
              </a:spcAft>
            </a:pPr>
            <a:r>
              <a:rPr lang="en-US" sz="2000" dirty="0">
                <a:latin typeface="Avenir Next LT Pro Medium Conde" panose="020B0606020202020204" pitchFamily="34" charset="77"/>
                <a:ea typeface="Calibri" panose="020F0502020204030204" pitchFamily="34" charset="0"/>
                <a:cs typeface="Times New Roman" panose="02020603050405020304" pitchFamily="18" charset="0"/>
              </a:rPr>
              <a:t>now, weight of D.O in mg </a:t>
            </a:r>
            <a:r>
              <a:rPr lang="en-US" sz="2000" dirty="0">
                <a:solidFill>
                  <a:srgbClr val="FF0000"/>
                </a:solidFill>
                <a:latin typeface="Avenir Next LT Pro Medium Conde" panose="020B0606020202020204" pitchFamily="34" charset="77"/>
                <a:ea typeface="Calibri" panose="020F0502020204030204" pitchFamily="34" charset="0"/>
                <a:cs typeface="Times New Roman" panose="02020603050405020304" pitchFamily="18" charset="0"/>
              </a:rPr>
              <a:t>= N</a:t>
            </a:r>
            <a:r>
              <a:rPr lang="en-US" sz="2000" baseline="-25000" dirty="0">
                <a:solidFill>
                  <a:srgbClr val="FF0000"/>
                </a:solidFill>
                <a:latin typeface="Avenir Next LT Pro Medium Conde" panose="020B0606020202020204" pitchFamily="34" charset="77"/>
                <a:ea typeface="Calibri" panose="020F0502020204030204" pitchFamily="34" charset="0"/>
                <a:cs typeface="Times New Roman" panose="02020603050405020304" pitchFamily="18" charset="0"/>
              </a:rPr>
              <a:t> B</a:t>
            </a:r>
            <a:r>
              <a:rPr lang="en-US" sz="2000" dirty="0">
                <a:solidFill>
                  <a:srgbClr val="FF0000"/>
                </a:solidFill>
                <a:latin typeface="Avenir Next LT Pro Medium Conde" panose="020B0606020202020204" pitchFamily="34" charset="77"/>
                <a:ea typeface="Calibri" panose="020F0502020204030204" pitchFamily="34" charset="0"/>
                <a:cs typeface="Times New Roman" panose="02020603050405020304" pitchFamily="18" charset="0"/>
              </a:rPr>
              <a:t> X Eq. wt of O</a:t>
            </a:r>
            <a:r>
              <a:rPr lang="en-US" sz="2000" baseline="-25000" dirty="0">
                <a:solidFill>
                  <a:srgbClr val="FF0000"/>
                </a:solidFill>
                <a:latin typeface="Avenir Next LT Pro Medium Conde" panose="020B0606020202020204" pitchFamily="34" charset="77"/>
                <a:ea typeface="Calibri" panose="020F0502020204030204" pitchFamily="34" charset="0"/>
                <a:cs typeface="Times New Roman" panose="02020603050405020304" pitchFamily="18" charset="0"/>
              </a:rPr>
              <a:t>2</a:t>
            </a:r>
            <a:r>
              <a:rPr lang="en-US" sz="2000" dirty="0">
                <a:solidFill>
                  <a:srgbClr val="FF0000"/>
                </a:solidFill>
                <a:latin typeface="Avenir Next LT Pro Medium Conde" panose="020B0606020202020204" pitchFamily="34" charset="77"/>
                <a:ea typeface="Calibri" panose="020F0502020204030204" pitchFamily="34" charset="0"/>
                <a:cs typeface="Times New Roman" panose="02020603050405020304" pitchFamily="18" charset="0"/>
              </a:rPr>
              <a:t> x1000 </a:t>
            </a:r>
            <a:r>
              <a:rPr lang="en-US" sz="2000" b="1" dirty="0">
                <a:latin typeface="Avenir Next LT Pro Medium Conde" panose="020B0606020202020204" pitchFamily="34" charset="77"/>
                <a:ea typeface="Calibri" panose="020F0502020204030204" pitchFamily="34" charset="0"/>
                <a:cs typeface="Times New Roman" panose="02020603050405020304" pitchFamily="18" charset="0"/>
              </a:rPr>
              <a:t>= D</a:t>
            </a:r>
            <a:r>
              <a:rPr lang="en-US" sz="2000" b="1" baseline="-25000" dirty="0">
                <a:latin typeface="Avenir Next LT Pro Medium Conde" panose="020B0606020202020204" pitchFamily="34" charset="77"/>
                <a:ea typeface="Calibri" panose="020F0502020204030204" pitchFamily="34" charset="0"/>
                <a:cs typeface="Times New Roman" panose="02020603050405020304" pitchFamily="18" charset="0"/>
              </a:rPr>
              <a:t>1 </a:t>
            </a:r>
            <a:r>
              <a:rPr lang="en-US" sz="2000" b="1" dirty="0">
                <a:latin typeface="Avenir Next LT Pro Medium Conde" panose="020B0606020202020204" pitchFamily="34" charset="77"/>
                <a:ea typeface="Calibri" panose="020F0502020204030204" pitchFamily="34" charset="0"/>
                <a:cs typeface="Times New Roman" panose="02020603050405020304" pitchFamily="18" charset="0"/>
              </a:rPr>
              <a:t>mg</a:t>
            </a:r>
            <a:r>
              <a:rPr lang="en-US" sz="2000" dirty="0">
                <a:solidFill>
                  <a:srgbClr val="FF0000"/>
                </a:solidFill>
                <a:latin typeface="Avenir Next LT Pro Medium Conde" panose="020B0606020202020204" pitchFamily="34" charset="77"/>
                <a:ea typeface="Calibri" panose="020F0502020204030204" pitchFamily="34" charset="0"/>
                <a:cs typeface="Times New Roman" panose="02020603050405020304" pitchFamily="18" charset="0"/>
              </a:rPr>
              <a:t> O</a:t>
            </a:r>
            <a:r>
              <a:rPr lang="en-US" sz="2000" baseline="-25000" dirty="0">
                <a:solidFill>
                  <a:srgbClr val="FF0000"/>
                </a:solidFill>
                <a:latin typeface="Avenir Next LT Pro Medium Conde" panose="020B0606020202020204" pitchFamily="34" charset="77"/>
                <a:ea typeface="Calibri" panose="020F0502020204030204" pitchFamily="34" charset="0"/>
                <a:cs typeface="Times New Roman" panose="02020603050405020304" pitchFamily="18" charset="0"/>
              </a:rPr>
              <a:t>2</a:t>
            </a:r>
            <a:r>
              <a:rPr lang="en-US" sz="2000" b="1" dirty="0">
                <a:latin typeface="Avenir Next LT Pro Medium Conde" panose="020B0606020202020204" pitchFamily="34" charset="77"/>
                <a:ea typeface="Calibri" panose="020F0502020204030204" pitchFamily="34" charset="0"/>
                <a:cs typeface="Times New Roman" panose="02020603050405020304" pitchFamily="18" charset="0"/>
              </a:rPr>
              <a:t> /dm</a:t>
            </a:r>
            <a:r>
              <a:rPr lang="en-US" sz="2000" b="1" baseline="30000" dirty="0">
                <a:latin typeface="Avenir Next LT Pro Medium Conde" panose="020B0606020202020204" pitchFamily="34" charset="77"/>
                <a:ea typeface="Calibri" panose="020F0502020204030204" pitchFamily="34" charset="0"/>
                <a:cs typeface="Times New Roman" panose="02020603050405020304" pitchFamily="18" charset="0"/>
              </a:rPr>
              <a:t>3</a:t>
            </a:r>
            <a:r>
              <a:rPr lang="en-US" sz="2000" b="1" baseline="-25000" dirty="0">
                <a:latin typeface="Avenir Next LT Pro Medium Conde" panose="020B0606020202020204" pitchFamily="34" charset="77"/>
                <a:ea typeface="Calibri" panose="020F0502020204030204" pitchFamily="34" charset="0"/>
                <a:cs typeface="Times New Roman" panose="02020603050405020304" pitchFamily="18" charset="0"/>
              </a:rPr>
              <a:t>   </a:t>
            </a:r>
            <a:r>
              <a:rPr lang="en-US" sz="2000" b="1" dirty="0">
                <a:latin typeface="Avenir Next LT Pro Medium Conde" panose="020B0606020202020204" pitchFamily="34" charset="77"/>
                <a:ea typeface="Calibri" panose="020F0502020204030204" pitchFamily="34" charset="0"/>
                <a:cs typeface="Times New Roman" panose="02020603050405020304" pitchFamily="18" charset="0"/>
              </a:rPr>
              <a:t> </a:t>
            </a:r>
            <a:endParaRPr lang="en-US" sz="2000" dirty="0">
              <a:effectLst/>
              <a:latin typeface="Avenir Next LT Pro Medium Conde" panose="020B0606020202020204" pitchFamily="34" charset="77"/>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782969398"/>
      </p:ext>
    </p:extLst>
  </p:cSld>
  <p:clrMapOvr>
    <a:masterClrMapping/>
  </p:clrMapOvr>
  <p:transition spd="slow">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p:cTn id="14" dur="500" fill="hold"/>
                                        <p:tgtEl>
                                          <p:spTgt spid="3"/>
                                        </p:tgtEl>
                                        <p:attrNameLst>
                                          <p:attrName>ppt_w</p:attrName>
                                        </p:attrNameLst>
                                      </p:cBhvr>
                                      <p:tavLst>
                                        <p:tav tm="0">
                                          <p:val>
                                            <p:fltVal val="0"/>
                                          </p:val>
                                        </p:tav>
                                        <p:tav tm="100000">
                                          <p:val>
                                            <p:strVal val="#ppt_w"/>
                                          </p:val>
                                        </p:tav>
                                      </p:tavLst>
                                    </p:anim>
                                    <p:anim calcmode="lin" valueType="num">
                                      <p:cBhvr>
                                        <p:cTn id="15" dur="500" fill="hold"/>
                                        <p:tgtEl>
                                          <p:spTgt spid="3"/>
                                        </p:tgtEl>
                                        <p:attrNameLst>
                                          <p:attrName>ppt_h</p:attrName>
                                        </p:attrNameLst>
                                      </p:cBhvr>
                                      <p:tavLst>
                                        <p:tav tm="0">
                                          <p:val>
                                            <p:fltVal val="0"/>
                                          </p:val>
                                        </p:tav>
                                        <p:tav tm="100000">
                                          <p:val>
                                            <p:strVal val="#ppt_h"/>
                                          </p:val>
                                        </p:tav>
                                      </p:tavLst>
                                    </p:anim>
                                    <p:animEffect transition="in" filter="fade">
                                      <p:cBhvr>
                                        <p:cTn id="16" dur="500"/>
                                        <p:tgtEl>
                                          <p:spTgt spid="3"/>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anim calcmode="lin" valueType="num">
                                      <p:cBhvr>
                                        <p:cTn id="21" dur="500" fill="hold"/>
                                        <p:tgtEl>
                                          <p:spTgt spid="4"/>
                                        </p:tgtEl>
                                        <p:attrNameLst>
                                          <p:attrName>ppt_w</p:attrName>
                                        </p:attrNameLst>
                                      </p:cBhvr>
                                      <p:tavLst>
                                        <p:tav tm="0">
                                          <p:val>
                                            <p:fltVal val="0"/>
                                          </p:val>
                                        </p:tav>
                                        <p:tav tm="100000">
                                          <p:val>
                                            <p:strVal val="#ppt_w"/>
                                          </p:val>
                                        </p:tav>
                                      </p:tavLst>
                                    </p:anim>
                                    <p:anim calcmode="lin" valueType="num">
                                      <p:cBhvr>
                                        <p:cTn id="22" dur="500" fill="hold"/>
                                        <p:tgtEl>
                                          <p:spTgt spid="4"/>
                                        </p:tgtEl>
                                        <p:attrNameLst>
                                          <p:attrName>ppt_h</p:attrName>
                                        </p:attrNameLst>
                                      </p:cBhvr>
                                      <p:tavLst>
                                        <p:tav tm="0">
                                          <p:val>
                                            <p:fltVal val="0"/>
                                          </p:val>
                                        </p:tav>
                                        <p:tav tm="100000">
                                          <p:val>
                                            <p:strVal val="#ppt_h"/>
                                          </p:val>
                                        </p:tav>
                                      </p:tavLst>
                                    </p:anim>
                                    <p:animEffect transition="in" filter="fade">
                                      <p:cBhvr>
                                        <p:cTn id="2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967ED95-3602-6046-9AFF-C821B05B733B}"/>
              </a:ext>
            </a:extLst>
          </p:cNvPr>
          <p:cNvSpPr/>
          <p:nvPr/>
        </p:nvSpPr>
        <p:spPr>
          <a:xfrm>
            <a:off x="702107" y="451707"/>
            <a:ext cx="6664004" cy="461665"/>
          </a:xfrm>
          <a:prstGeom prst="rect">
            <a:avLst/>
          </a:prstGeom>
        </p:spPr>
        <p:txBody>
          <a:bodyPr wrap="none">
            <a:spAutoFit/>
          </a:bodyPr>
          <a:lstStyle/>
          <a:p>
            <a:r>
              <a:rPr lang="en-US" sz="2400" b="1" dirty="0">
                <a:solidFill>
                  <a:srgbClr val="FF0000"/>
                </a:solidFill>
                <a:latin typeface="Avenir Next LT Pro Medium Conde" panose="020B0606020202020204" pitchFamily="34" charset="77"/>
                <a:ea typeface="Calibri" panose="020F0502020204030204" pitchFamily="34" charset="0"/>
                <a:cs typeface="Times New Roman" panose="02020603050405020304" pitchFamily="18" charset="0"/>
              </a:rPr>
              <a:t>2)  D.O from back /sample titration:</a:t>
            </a:r>
            <a:r>
              <a:rPr lang="en-US" sz="2400" dirty="0">
                <a:solidFill>
                  <a:srgbClr val="FF0000"/>
                </a:solidFill>
                <a:latin typeface="Avenir Next LT Pro Medium Conde" panose="020B0606020202020204" pitchFamily="34" charset="77"/>
                <a:ea typeface="Calibri" panose="020F0502020204030204" pitchFamily="34" charset="0"/>
                <a:cs typeface="Times New Roman" panose="02020603050405020304" pitchFamily="18" charset="0"/>
              </a:rPr>
              <a:t> [bottle-2]</a:t>
            </a:r>
            <a:endParaRPr lang="en-US" sz="2400" dirty="0">
              <a:solidFill>
                <a:srgbClr val="FF0000"/>
              </a:solidFill>
              <a:latin typeface="Avenir Next LT Pro Medium Conde" panose="020B0606020202020204" pitchFamily="34" charset="77"/>
            </a:endParaRPr>
          </a:p>
        </p:txBody>
      </p:sp>
      <p:sp>
        <p:nvSpPr>
          <p:cNvPr id="3" name="Rectangle 2">
            <a:extLst>
              <a:ext uri="{FF2B5EF4-FFF2-40B4-BE49-F238E27FC236}">
                <a16:creationId xmlns:a16="http://schemas.microsoft.com/office/drawing/2014/main" id="{64261EF4-3456-C644-AD18-82B709BC9C83}"/>
              </a:ext>
            </a:extLst>
          </p:cNvPr>
          <p:cNvSpPr/>
          <p:nvPr/>
        </p:nvSpPr>
        <p:spPr>
          <a:xfrm>
            <a:off x="1017615" y="1303528"/>
            <a:ext cx="10688595" cy="3785652"/>
          </a:xfrm>
          <a:prstGeom prst="rect">
            <a:avLst/>
          </a:prstGeom>
        </p:spPr>
        <p:txBody>
          <a:bodyPr wrap="square">
            <a:spAutoFit/>
          </a:bodyPr>
          <a:lstStyle/>
          <a:p>
            <a:pPr marL="457200" marR="0" algn="just">
              <a:lnSpc>
                <a:spcPct val="150000"/>
              </a:lnSpc>
              <a:spcBef>
                <a:spcPts val="0"/>
              </a:spcBef>
              <a:spcAft>
                <a:spcPts val="0"/>
              </a:spcAft>
            </a:pPr>
            <a:r>
              <a:rPr lang="en-US" sz="2000" dirty="0">
                <a:latin typeface="Avenir Next LT Pro Medium Conde" panose="020B0606020202020204" pitchFamily="34" charset="77"/>
                <a:ea typeface="Calibri" panose="020F0502020204030204" pitchFamily="34" charset="0"/>
                <a:cs typeface="Times New Roman" panose="02020603050405020304" pitchFamily="18" charset="0"/>
              </a:rPr>
              <a:t>       Volume of water sample = 100 ml,</a:t>
            </a:r>
          </a:p>
          <a:p>
            <a:pPr marL="457200" marR="0" algn="just">
              <a:lnSpc>
                <a:spcPct val="150000"/>
              </a:lnSpc>
              <a:spcBef>
                <a:spcPts val="0"/>
              </a:spcBef>
              <a:spcAft>
                <a:spcPts val="0"/>
              </a:spcAft>
            </a:pPr>
            <a:r>
              <a:rPr lang="en-US" sz="2000" b="1" dirty="0">
                <a:solidFill>
                  <a:srgbClr val="FF0000"/>
                </a:solidFill>
                <a:latin typeface="Avenir Next LT Pro Medium Conde" panose="020B0606020202020204" pitchFamily="34" charset="77"/>
                <a:ea typeface="Calibri" panose="020F0502020204030204" pitchFamily="34" charset="0"/>
                <a:cs typeface="Times New Roman" panose="02020603050405020304" pitchFamily="18" charset="0"/>
              </a:rPr>
              <a:t>                    (After 5 days)                                            </a:t>
            </a:r>
            <a:r>
              <a:rPr lang="en-US" sz="2000" dirty="0">
                <a:solidFill>
                  <a:srgbClr val="FF0000"/>
                </a:solidFill>
                <a:latin typeface="Avenir Next LT Pro Medium Conde" panose="020B0606020202020204" pitchFamily="34" charset="77"/>
                <a:ea typeface="Calibri" panose="020F0502020204030204" pitchFamily="34" charset="0"/>
                <a:cs typeface="Times New Roman" panose="02020603050405020304" pitchFamily="18" charset="0"/>
              </a:rPr>
              <a:t> </a:t>
            </a:r>
          </a:p>
          <a:p>
            <a:pPr marL="457200" marR="0" algn="just">
              <a:lnSpc>
                <a:spcPct val="150000"/>
              </a:lnSpc>
              <a:spcBef>
                <a:spcPts val="0"/>
              </a:spcBef>
              <a:spcAft>
                <a:spcPts val="0"/>
              </a:spcAft>
            </a:pPr>
            <a:r>
              <a:rPr lang="en-US" sz="2000" dirty="0">
                <a:latin typeface="Avenir Next LT Pro Medium Conde" panose="020B0606020202020204" pitchFamily="34" charset="77"/>
                <a:ea typeface="Calibri" panose="020F0502020204030204" pitchFamily="34" charset="0"/>
                <a:cs typeface="Times New Roman" panose="02020603050405020304" pitchFamily="18" charset="0"/>
              </a:rPr>
              <a:t>                Volume of Na</a:t>
            </a:r>
            <a:r>
              <a:rPr lang="en-US" sz="2000" baseline="-25000" dirty="0">
                <a:latin typeface="Avenir Next LT Pro Medium Conde" panose="020B0606020202020204" pitchFamily="34" charset="77"/>
                <a:ea typeface="Calibri" panose="020F0502020204030204" pitchFamily="34" charset="0"/>
                <a:cs typeface="Times New Roman" panose="02020603050405020304" pitchFamily="18" charset="0"/>
              </a:rPr>
              <a:t>2</a:t>
            </a:r>
            <a:r>
              <a:rPr lang="en-US" sz="2000" dirty="0">
                <a:latin typeface="Avenir Next LT Pro Medium Conde" panose="020B0606020202020204" pitchFamily="34" charset="77"/>
                <a:ea typeface="Calibri" panose="020F0502020204030204" pitchFamily="34" charset="0"/>
                <a:cs typeface="Times New Roman" panose="02020603050405020304" pitchFamily="18" charset="0"/>
              </a:rPr>
              <a:t>S</a:t>
            </a:r>
            <a:r>
              <a:rPr lang="en-US" sz="2000" baseline="-25000" dirty="0">
                <a:latin typeface="Avenir Next LT Pro Medium Conde" panose="020B0606020202020204" pitchFamily="34" charset="77"/>
                <a:ea typeface="Calibri" panose="020F0502020204030204" pitchFamily="34" charset="0"/>
                <a:cs typeface="Times New Roman" panose="02020603050405020304" pitchFamily="18" charset="0"/>
              </a:rPr>
              <a:t>2</a:t>
            </a:r>
            <a:r>
              <a:rPr lang="en-US" sz="2000" dirty="0">
                <a:latin typeface="Avenir Next LT Pro Medium Conde" panose="020B0606020202020204" pitchFamily="34" charset="77"/>
                <a:ea typeface="Calibri" panose="020F0502020204030204" pitchFamily="34" charset="0"/>
                <a:cs typeface="Times New Roman" panose="02020603050405020304" pitchFamily="18" charset="0"/>
              </a:rPr>
              <a:t>O</a:t>
            </a:r>
            <a:r>
              <a:rPr lang="en-US" sz="2000" baseline="-25000" dirty="0">
                <a:latin typeface="Avenir Next LT Pro Medium Conde" panose="020B0606020202020204" pitchFamily="34" charset="77"/>
                <a:ea typeface="Calibri" panose="020F0502020204030204" pitchFamily="34" charset="0"/>
                <a:cs typeface="Times New Roman" panose="02020603050405020304" pitchFamily="18" charset="0"/>
              </a:rPr>
              <a:t>3</a:t>
            </a:r>
            <a:r>
              <a:rPr lang="en-US" sz="2000" dirty="0">
                <a:latin typeface="Avenir Next LT Pro Medium Conde" panose="020B0606020202020204" pitchFamily="34" charset="77"/>
                <a:ea typeface="Calibri" panose="020F0502020204030204" pitchFamily="34" charset="0"/>
                <a:cs typeface="Times New Roman" panose="02020603050405020304" pitchFamily="18" charset="0"/>
              </a:rPr>
              <a:t> =  V</a:t>
            </a:r>
            <a:r>
              <a:rPr lang="en-US" sz="2000" baseline="-25000" dirty="0">
                <a:latin typeface="Avenir Next LT Pro Medium Conde" panose="020B0606020202020204" pitchFamily="34" charset="77"/>
                <a:ea typeface="Calibri" panose="020F0502020204030204" pitchFamily="34" charset="0"/>
                <a:cs typeface="Times New Roman" panose="02020603050405020304" pitchFamily="18" charset="0"/>
              </a:rPr>
              <a:t>2</a:t>
            </a:r>
            <a:r>
              <a:rPr lang="en-US" sz="2000" dirty="0">
                <a:latin typeface="Avenir Next LT Pro Medium Conde" panose="020B0606020202020204" pitchFamily="34" charset="77"/>
                <a:ea typeface="Calibri" panose="020F0502020204030204" pitchFamily="34" charset="0"/>
                <a:cs typeface="Times New Roman" panose="02020603050405020304" pitchFamily="18" charset="0"/>
              </a:rPr>
              <a:t> ml. </a:t>
            </a:r>
          </a:p>
          <a:p>
            <a:pPr marL="457200" marR="0" algn="just">
              <a:lnSpc>
                <a:spcPct val="150000"/>
              </a:lnSpc>
              <a:spcBef>
                <a:spcPts val="0"/>
              </a:spcBef>
              <a:spcAft>
                <a:spcPts val="0"/>
              </a:spcAft>
            </a:pPr>
            <a:r>
              <a:rPr lang="en-US" sz="2000" dirty="0">
                <a:latin typeface="Avenir Next LT Pro Medium Conde" panose="020B0606020202020204" pitchFamily="34" charset="77"/>
                <a:ea typeface="Calibri" panose="020F0502020204030204" pitchFamily="34" charset="0"/>
                <a:cs typeface="Times New Roman" panose="02020603050405020304" pitchFamily="18" charset="0"/>
              </a:rPr>
              <a:t>            Normality of Na</a:t>
            </a:r>
            <a:r>
              <a:rPr lang="en-US" sz="2000" baseline="-25000" dirty="0">
                <a:latin typeface="Avenir Next LT Pro Medium Conde" panose="020B0606020202020204" pitchFamily="34" charset="77"/>
                <a:ea typeface="Calibri" panose="020F0502020204030204" pitchFamily="34" charset="0"/>
                <a:cs typeface="Times New Roman" panose="02020603050405020304" pitchFamily="18" charset="0"/>
              </a:rPr>
              <a:t>2</a:t>
            </a:r>
            <a:r>
              <a:rPr lang="en-US" sz="2000" dirty="0">
                <a:latin typeface="Avenir Next LT Pro Medium Conde" panose="020B0606020202020204" pitchFamily="34" charset="77"/>
                <a:ea typeface="Calibri" panose="020F0502020204030204" pitchFamily="34" charset="0"/>
                <a:cs typeface="Times New Roman" panose="02020603050405020304" pitchFamily="18" charset="0"/>
              </a:rPr>
              <a:t>S</a:t>
            </a:r>
            <a:r>
              <a:rPr lang="en-US" sz="2000" baseline="-25000" dirty="0">
                <a:latin typeface="Avenir Next LT Pro Medium Conde" panose="020B0606020202020204" pitchFamily="34" charset="77"/>
                <a:ea typeface="Calibri" panose="020F0502020204030204" pitchFamily="34" charset="0"/>
                <a:cs typeface="Times New Roman" panose="02020603050405020304" pitchFamily="18" charset="0"/>
              </a:rPr>
              <a:t>2</a:t>
            </a:r>
            <a:r>
              <a:rPr lang="en-US" sz="2000" dirty="0">
                <a:latin typeface="Avenir Next LT Pro Medium Conde" panose="020B0606020202020204" pitchFamily="34" charset="77"/>
                <a:ea typeface="Calibri" panose="020F0502020204030204" pitchFamily="34" charset="0"/>
                <a:cs typeface="Times New Roman" panose="02020603050405020304" pitchFamily="18" charset="0"/>
              </a:rPr>
              <a:t>O</a:t>
            </a:r>
            <a:r>
              <a:rPr lang="en-US" sz="2000" baseline="-25000" dirty="0">
                <a:latin typeface="Avenir Next LT Pro Medium Conde" panose="020B0606020202020204" pitchFamily="34" charset="77"/>
                <a:ea typeface="Calibri" panose="020F0502020204030204" pitchFamily="34" charset="0"/>
                <a:cs typeface="Times New Roman" panose="02020603050405020304" pitchFamily="18" charset="0"/>
              </a:rPr>
              <a:t>3</a:t>
            </a:r>
            <a:r>
              <a:rPr lang="en-US" sz="2000" dirty="0">
                <a:latin typeface="Avenir Next LT Pro Medium Conde" panose="020B0606020202020204" pitchFamily="34" charset="77"/>
                <a:ea typeface="Calibri" panose="020F0502020204030204" pitchFamily="34" charset="0"/>
                <a:cs typeface="Times New Roman" panose="02020603050405020304" pitchFamily="18" charset="0"/>
              </a:rPr>
              <a:t> = N</a:t>
            </a:r>
            <a:r>
              <a:rPr lang="en-US" sz="2000" baseline="-25000" dirty="0">
                <a:latin typeface="Avenir Next LT Pro Medium Conde" panose="020B0606020202020204" pitchFamily="34" charset="77"/>
                <a:ea typeface="Calibri" panose="020F0502020204030204" pitchFamily="34" charset="0"/>
                <a:cs typeface="Times New Roman" panose="02020603050405020304" pitchFamily="18" charset="0"/>
              </a:rPr>
              <a:t>1</a:t>
            </a:r>
          </a:p>
          <a:p>
            <a:pPr marL="457200" marR="0" algn="just">
              <a:lnSpc>
                <a:spcPct val="150000"/>
              </a:lnSpc>
              <a:spcBef>
                <a:spcPts val="0"/>
              </a:spcBef>
              <a:spcAft>
                <a:spcPts val="0"/>
              </a:spcAft>
            </a:pPr>
            <a:r>
              <a:rPr lang="en-US" sz="2000" dirty="0">
                <a:latin typeface="Avenir Next LT Pro Medium Conde" panose="020B0606020202020204" pitchFamily="34" charset="77"/>
                <a:ea typeface="Calibri" panose="020F0502020204030204" pitchFamily="34" charset="0"/>
                <a:cs typeface="Times New Roman" panose="02020603050405020304" pitchFamily="18" charset="0"/>
              </a:rPr>
              <a:t> Normality of D.O in bottle -2= (N</a:t>
            </a:r>
            <a:r>
              <a:rPr lang="en-US" sz="2000" baseline="-25000" dirty="0">
                <a:latin typeface="Avenir Next LT Pro Medium Conde" panose="020B0606020202020204" pitchFamily="34" charset="77"/>
                <a:ea typeface="Calibri" panose="020F0502020204030204" pitchFamily="34" charset="0"/>
                <a:cs typeface="Times New Roman" panose="02020603050405020304" pitchFamily="18" charset="0"/>
              </a:rPr>
              <a:t>1</a:t>
            </a:r>
            <a:r>
              <a:rPr lang="en-US" sz="2000" dirty="0">
                <a:latin typeface="Avenir Next LT Pro Medium Conde" panose="020B0606020202020204" pitchFamily="34" charset="77"/>
                <a:ea typeface="Calibri" panose="020F0502020204030204" pitchFamily="34" charset="0"/>
                <a:cs typeface="Times New Roman" panose="02020603050405020304" pitchFamily="18" charset="0"/>
              </a:rPr>
              <a:t> V</a:t>
            </a:r>
            <a:r>
              <a:rPr lang="en-US" sz="2000" baseline="-25000" dirty="0">
                <a:latin typeface="Avenir Next LT Pro Medium Conde" panose="020B0606020202020204" pitchFamily="34" charset="77"/>
                <a:ea typeface="Calibri" panose="020F0502020204030204" pitchFamily="34" charset="0"/>
                <a:cs typeface="Times New Roman" panose="02020603050405020304" pitchFamily="18" charset="0"/>
              </a:rPr>
              <a:t>2</a:t>
            </a:r>
            <a:r>
              <a:rPr lang="en-US" sz="2000" dirty="0">
                <a:latin typeface="Avenir Next LT Pro Medium Conde" panose="020B0606020202020204" pitchFamily="34" charset="77"/>
                <a:ea typeface="Calibri" panose="020F0502020204030204" pitchFamily="34" charset="0"/>
                <a:cs typeface="Times New Roman" panose="02020603050405020304" pitchFamily="18" charset="0"/>
              </a:rPr>
              <a:t>)/100 </a:t>
            </a:r>
            <a:r>
              <a:rPr lang="en-US" sz="2000" dirty="0">
                <a:solidFill>
                  <a:srgbClr val="FF0000"/>
                </a:solidFill>
                <a:latin typeface="Avenir Next LT Pro Medium Conde" panose="020B0606020202020204" pitchFamily="34" charset="77"/>
                <a:ea typeface="Calibri" panose="020F0502020204030204" pitchFamily="34" charset="0"/>
                <a:cs typeface="Times New Roman" panose="02020603050405020304" pitchFamily="18" charset="0"/>
              </a:rPr>
              <a:t>= N</a:t>
            </a:r>
            <a:r>
              <a:rPr lang="en-US" sz="2000" baseline="-25000" dirty="0">
                <a:solidFill>
                  <a:srgbClr val="FF0000"/>
                </a:solidFill>
                <a:latin typeface="Avenir Next LT Pro Medium Conde" panose="020B0606020202020204" pitchFamily="34" charset="77"/>
                <a:ea typeface="Calibri" panose="020F0502020204030204" pitchFamily="34" charset="0"/>
                <a:cs typeface="Times New Roman" panose="02020603050405020304" pitchFamily="18" charset="0"/>
              </a:rPr>
              <a:t>S</a:t>
            </a:r>
            <a:r>
              <a:rPr lang="en-US" sz="2000" dirty="0">
                <a:latin typeface="Avenir Next LT Pro Medium Conde" panose="020B0606020202020204" pitchFamily="34" charset="77"/>
                <a:ea typeface="Calibri" panose="020F0502020204030204" pitchFamily="34" charset="0"/>
                <a:cs typeface="Times New Roman" panose="02020603050405020304" pitchFamily="18" charset="0"/>
              </a:rPr>
              <a:t>. Normality of DO in bottle-2 after 5 days over  </a:t>
            </a:r>
          </a:p>
          <a:p>
            <a:pPr marL="457200" marR="0" algn="just">
              <a:lnSpc>
                <a:spcPct val="150000"/>
              </a:lnSpc>
              <a:spcBef>
                <a:spcPts val="0"/>
              </a:spcBef>
              <a:spcAft>
                <a:spcPts val="0"/>
              </a:spcAft>
            </a:pPr>
            <a:r>
              <a:rPr lang="en-US" sz="2000" dirty="0">
                <a:latin typeface="Avenir Next LT Pro Medium Conde" panose="020B0606020202020204" pitchFamily="34" charset="77"/>
                <a:ea typeface="Calibri" panose="020F0502020204030204" pitchFamily="34" charset="0"/>
                <a:cs typeface="Times New Roman" panose="02020603050405020304" pitchFamily="18" charset="0"/>
              </a:rPr>
              <a:t>                      weight of D.O in mg = </a:t>
            </a:r>
            <a:r>
              <a:rPr lang="en-US" sz="2000" dirty="0">
                <a:solidFill>
                  <a:srgbClr val="FF0000"/>
                </a:solidFill>
                <a:latin typeface="Avenir Next LT Pro Medium Conde" panose="020B0606020202020204" pitchFamily="34" charset="77"/>
                <a:ea typeface="Calibri" panose="020F0502020204030204" pitchFamily="34" charset="0"/>
                <a:cs typeface="Times New Roman" panose="02020603050405020304" pitchFamily="18" charset="0"/>
              </a:rPr>
              <a:t>N</a:t>
            </a:r>
            <a:r>
              <a:rPr lang="en-US" sz="2000" baseline="-25000" dirty="0">
                <a:solidFill>
                  <a:srgbClr val="FF0000"/>
                </a:solidFill>
                <a:latin typeface="Avenir Next LT Pro Medium Conde" panose="020B0606020202020204" pitchFamily="34" charset="77"/>
                <a:ea typeface="Calibri" panose="020F0502020204030204" pitchFamily="34" charset="0"/>
                <a:cs typeface="Times New Roman" panose="02020603050405020304" pitchFamily="18" charset="0"/>
              </a:rPr>
              <a:t>s</a:t>
            </a:r>
            <a:r>
              <a:rPr lang="en-US" sz="2000" dirty="0">
                <a:solidFill>
                  <a:srgbClr val="FF0000"/>
                </a:solidFill>
                <a:latin typeface="Avenir Next LT Pro Medium Conde" panose="020B0606020202020204" pitchFamily="34" charset="77"/>
                <a:ea typeface="Calibri" panose="020F0502020204030204" pitchFamily="34" charset="0"/>
                <a:cs typeface="Times New Roman" panose="02020603050405020304" pitchFamily="18" charset="0"/>
              </a:rPr>
              <a:t> X Eq. </a:t>
            </a:r>
            <a:r>
              <a:rPr lang="en-US" sz="2000" dirty="0" err="1">
                <a:solidFill>
                  <a:srgbClr val="FF0000"/>
                </a:solidFill>
                <a:latin typeface="Avenir Next LT Pro Medium Conde" panose="020B0606020202020204" pitchFamily="34" charset="77"/>
                <a:ea typeface="Calibri" panose="020F0502020204030204" pitchFamily="34" charset="0"/>
                <a:cs typeface="Times New Roman" panose="02020603050405020304" pitchFamily="18" charset="0"/>
              </a:rPr>
              <a:t>Wt</a:t>
            </a:r>
            <a:r>
              <a:rPr lang="en-US" sz="2000" dirty="0">
                <a:solidFill>
                  <a:srgbClr val="FF0000"/>
                </a:solidFill>
                <a:latin typeface="Avenir Next LT Pro Medium Conde" panose="020B0606020202020204" pitchFamily="34" charset="77"/>
                <a:ea typeface="Calibri" panose="020F0502020204030204" pitchFamily="34" charset="0"/>
                <a:cs typeface="Times New Roman" panose="02020603050405020304" pitchFamily="18" charset="0"/>
              </a:rPr>
              <a:t> of</a:t>
            </a:r>
            <a:r>
              <a:rPr lang="en-US" sz="2000" baseline="-25000" dirty="0">
                <a:solidFill>
                  <a:srgbClr val="FF0000"/>
                </a:solidFill>
                <a:latin typeface="Avenir Next LT Pro Medium Conde" panose="020B0606020202020204" pitchFamily="34" charset="77"/>
                <a:ea typeface="Calibri" panose="020F0502020204030204" pitchFamily="34" charset="0"/>
                <a:cs typeface="Times New Roman" panose="02020603050405020304" pitchFamily="18" charset="0"/>
              </a:rPr>
              <a:t> </a:t>
            </a:r>
            <a:r>
              <a:rPr lang="en-US" sz="2000" dirty="0">
                <a:solidFill>
                  <a:srgbClr val="FF0000"/>
                </a:solidFill>
                <a:latin typeface="Avenir Next LT Pro Medium Conde" panose="020B0606020202020204" pitchFamily="34" charset="77"/>
                <a:ea typeface="Calibri" panose="020F0502020204030204" pitchFamily="34" charset="0"/>
                <a:cs typeface="Times New Roman" panose="02020603050405020304" pitchFamily="18" charset="0"/>
              </a:rPr>
              <a:t>O</a:t>
            </a:r>
            <a:r>
              <a:rPr lang="en-US" sz="2000" baseline="-25000" dirty="0">
                <a:solidFill>
                  <a:srgbClr val="FF0000"/>
                </a:solidFill>
                <a:latin typeface="Avenir Next LT Pro Medium Conde" panose="020B0606020202020204" pitchFamily="34" charset="77"/>
                <a:ea typeface="Calibri" panose="020F0502020204030204" pitchFamily="34" charset="0"/>
                <a:cs typeface="Times New Roman" panose="02020603050405020304" pitchFamily="18" charset="0"/>
              </a:rPr>
              <a:t>2</a:t>
            </a:r>
            <a:r>
              <a:rPr lang="en-US" sz="2000" dirty="0">
                <a:solidFill>
                  <a:srgbClr val="FF0000"/>
                </a:solidFill>
                <a:latin typeface="Avenir Next LT Pro Medium Conde" panose="020B0606020202020204" pitchFamily="34" charset="77"/>
                <a:ea typeface="Calibri" panose="020F0502020204030204" pitchFamily="34" charset="0"/>
                <a:cs typeface="Times New Roman" panose="02020603050405020304" pitchFamily="18" charset="0"/>
              </a:rPr>
              <a:t> x 1000 </a:t>
            </a:r>
            <a:r>
              <a:rPr lang="en-US" sz="2000" dirty="0">
                <a:latin typeface="Avenir Next LT Pro Medium Conde" panose="020B0606020202020204" pitchFamily="34" charset="77"/>
                <a:ea typeface="Calibri" panose="020F0502020204030204" pitchFamily="34" charset="0"/>
                <a:cs typeface="Times New Roman" panose="02020603050405020304" pitchFamily="18" charset="0"/>
              </a:rPr>
              <a:t>= </a:t>
            </a:r>
            <a:r>
              <a:rPr lang="en-US" sz="2000" b="1" dirty="0">
                <a:latin typeface="Avenir Next LT Pro Medium Conde" panose="020B0606020202020204" pitchFamily="34" charset="77"/>
                <a:ea typeface="Calibri" panose="020F0502020204030204" pitchFamily="34" charset="0"/>
                <a:cs typeface="Times New Roman" panose="02020603050405020304" pitchFamily="18" charset="0"/>
              </a:rPr>
              <a:t>D</a:t>
            </a:r>
            <a:r>
              <a:rPr lang="en-US" sz="2000" b="1" baseline="-25000" dirty="0">
                <a:latin typeface="Avenir Next LT Pro Medium Conde" panose="020B0606020202020204" pitchFamily="34" charset="77"/>
                <a:ea typeface="Calibri" panose="020F0502020204030204" pitchFamily="34" charset="0"/>
                <a:cs typeface="Times New Roman" panose="02020603050405020304" pitchFamily="18" charset="0"/>
              </a:rPr>
              <a:t>2.</a:t>
            </a:r>
            <a:r>
              <a:rPr lang="en-US" sz="2000" b="1" dirty="0">
                <a:latin typeface="Avenir Next LT Pro Medium Conde" panose="020B0606020202020204" pitchFamily="34" charset="77"/>
                <a:ea typeface="Calibri" panose="020F0502020204030204" pitchFamily="34" charset="0"/>
                <a:cs typeface="Times New Roman" panose="02020603050405020304" pitchFamily="18" charset="0"/>
              </a:rPr>
              <a:t> mg/dm</a:t>
            </a:r>
            <a:r>
              <a:rPr lang="en-US" sz="2000" b="1" baseline="30000" dirty="0">
                <a:latin typeface="Avenir Next LT Pro Medium Conde" panose="020B0606020202020204" pitchFamily="34" charset="77"/>
                <a:ea typeface="Calibri" panose="020F0502020204030204" pitchFamily="34" charset="0"/>
                <a:cs typeface="Times New Roman" panose="02020603050405020304" pitchFamily="18" charset="0"/>
              </a:rPr>
              <a:t>3 </a:t>
            </a:r>
            <a:r>
              <a:rPr lang="en-US" sz="2000" dirty="0">
                <a:latin typeface="Avenir Next LT Pro Medium Conde" panose="020B0606020202020204" pitchFamily="34" charset="77"/>
                <a:ea typeface="Calibri" panose="020F0502020204030204" pitchFamily="34" charset="0"/>
                <a:cs typeface="Times New Roman" panose="02020603050405020304" pitchFamily="18" charset="0"/>
              </a:rPr>
              <a:t>                               </a:t>
            </a:r>
          </a:p>
          <a:p>
            <a:pPr marL="457200" marR="0" algn="just">
              <a:lnSpc>
                <a:spcPct val="150000"/>
              </a:lnSpc>
              <a:spcBef>
                <a:spcPts val="0"/>
              </a:spcBef>
              <a:spcAft>
                <a:spcPts val="0"/>
              </a:spcAft>
            </a:pPr>
            <a:r>
              <a:rPr lang="en-US" sz="2000" dirty="0">
                <a:latin typeface="Avenir Next LT Pro Medium Conde" panose="020B0606020202020204" pitchFamily="34" charset="77"/>
                <a:ea typeface="Calibri" panose="020F0502020204030204" pitchFamily="34" charset="0"/>
                <a:cs typeface="Times New Roman" panose="02020603050405020304" pitchFamily="18" charset="0"/>
              </a:rPr>
              <a:t>   Therefore,</a:t>
            </a:r>
            <a:r>
              <a:rPr lang="en-US" sz="2000" b="1" dirty="0">
                <a:latin typeface="Avenir Next LT Pro Medium Conde" panose="020B0606020202020204" pitchFamily="34" charset="77"/>
                <a:ea typeface="Calibri" panose="020F0502020204030204" pitchFamily="34" charset="0"/>
                <a:cs typeface="Times New Roman" panose="02020603050405020304" pitchFamily="18" charset="0"/>
              </a:rPr>
              <a:t> B.O.D of the sample = (D</a:t>
            </a:r>
            <a:r>
              <a:rPr lang="en-US" sz="2000" b="1" baseline="-25000" dirty="0">
                <a:latin typeface="Avenir Next LT Pro Medium Conde" panose="020B0606020202020204" pitchFamily="34" charset="77"/>
                <a:ea typeface="Calibri" panose="020F0502020204030204" pitchFamily="34" charset="0"/>
                <a:cs typeface="Times New Roman" panose="02020603050405020304" pitchFamily="18" charset="0"/>
              </a:rPr>
              <a:t>1</a:t>
            </a:r>
            <a:r>
              <a:rPr lang="en-US" sz="2000" b="1" dirty="0">
                <a:latin typeface="Avenir Next LT Pro Medium Conde" panose="020B0606020202020204" pitchFamily="34" charset="77"/>
                <a:ea typeface="Calibri" panose="020F0502020204030204" pitchFamily="34" charset="0"/>
                <a:cs typeface="Times New Roman" panose="02020603050405020304" pitchFamily="18" charset="0"/>
              </a:rPr>
              <a:t>- D</a:t>
            </a:r>
            <a:r>
              <a:rPr lang="en-US" sz="2000" b="1" baseline="-25000" dirty="0">
                <a:latin typeface="Avenir Next LT Pro Medium Conde" panose="020B0606020202020204" pitchFamily="34" charset="77"/>
                <a:ea typeface="Calibri" panose="020F0502020204030204" pitchFamily="34" charset="0"/>
                <a:cs typeface="Times New Roman" panose="02020603050405020304" pitchFamily="18" charset="0"/>
              </a:rPr>
              <a:t>2</a:t>
            </a:r>
            <a:r>
              <a:rPr lang="en-US" sz="2000" b="1" dirty="0">
                <a:latin typeface="Avenir Next LT Pro Medium Conde" panose="020B0606020202020204" pitchFamily="34" charset="77"/>
                <a:ea typeface="Calibri" panose="020F0502020204030204" pitchFamily="34" charset="0"/>
                <a:cs typeface="Times New Roman" panose="02020603050405020304" pitchFamily="18" charset="0"/>
              </a:rPr>
              <a:t>) (B/A) =…Z……mg</a:t>
            </a:r>
            <a:r>
              <a:rPr lang="en-US" sz="2000" dirty="0">
                <a:solidFill>
                  <a:srgbClr val="FF0000"/>
                </a:solidFill>
                <a:latin typeface="Avenir Next LT Pro Medium Conde" panose="020B0606020202020204" pitchFamily="34" charset="77"/>
                <a:ea typeface="Calibri" panose="020F0502020204030204" pitchFamily="34" charset="0"/>
                <a:cs typeface="Times New Roman" panose="02020603050405020304" pitchFamily="18" charset="0"/>
              </a:rPr>
              <a:t> O</a:t>
            </a:r>
            <a:r>
              <a:rPr lang="en-US" sz="2000" baseline="-25000" dirty="0">
                <a:solidFill>
                  <a:srgbClr val="FF0000"/>
                </a:solidFill>
                <a:latin typeface="Avenir Next LT Pro Medium Conde" panose="020B0606020202020204" pitchFamily="34" charset="77"/>
                <a:ea typeface="Calibri" panose="020F0502020204030204" pitchFamily="34" charset="0"/>
                <a:cs typeface="Times New Roman" panose="02020603050405020304" pitchFamily="18" charset="0"/>
              </a:rPr>
              <a:t>2</a:t>
            </a:r>
            <a:r>
              <a:rPr lang="en-US" sz="2000" b="1" dirty="0">
                <a:latin typeface="Avenir Next LT Pro Medium Conde" panose="020B0606020202020204" pitchFamily="34" charset="77"/>
                <a:ea typeface="Calibri" panose="020F0502020204030204" pitchFamily="34" charset="0"/>
                <a:cs typeface="Times New Roman" panose="02020603050405020304" pitchFamily="18" charset="0"/>
              </a:rPr>
              <a:t> dm</a:t>
            </a:r>
            <a:r>
              <a:rPr lang="en-US" sz="2000" b="1" baseline="30000" dirty="0">
                <a:latin typeface="Avenir Next LT Pro Medium Conde" panose="020B0606020202020204" pitchFamily="34" charset="77"/>
                <a:ea typeface="Calibri" panose="020F0502020204030204" pitchFamily="34" charset="0"/>
                <a:cs typeface="Times New Roman" panose="02020603050405020304" pitchFamily="18" charset="0"/>
              </a:rPr>
              <a:t>-3</a:t>
            </a:r>
            <a:endParaRPr lang="en-US" sz="2000" dirty="0">
              <a:effectLst/>
              <a:latin typeface="Avenir Next LT Pro Medium Conde" panose="020B0606020202020204" pitchFamily="34" charset="77"/>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759792951"/>
      </p:ext>
    </p:extLst>
  </p:cSld>
  <p:clrMapOvr>
    <a:masterClrMapping/>
  </p:clrMapOvr>
  <p:transition spd="slow">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p:cTn id="14" dur="500" fill="hold"/>
                                        <p:tgtEl>
                                          <p:spTgt spid="3"/>
                                        </p:tgtEl>
                                        <p:attrNameLst>
                                          <p:attrName>ppt_w</p:attrName>
                                        </p:attrNameLst>
                                      </p:cBhvr>
                                      <p:tavLst>
                                        <p:tav tm="0">
                                          <p:val>
                                            <p:fltVal val="0"/>
                                          </p:val>
                                        </p:tav>
                                        <p:tav tm="100000">
                                          <p:val>
                                            <p:strVal val="#ppt_w"/>
                                          </p:val>
                                        </p:tav>
                                      </p:tavLst>
                                    </p:anim>
                                    <p:anim calcmode="lin" valueType="num">
                                      <p:cBhvr>
                                        <p:cTn id="15" dur="500" fill="hold"/>
                                        <p:tgtEl>
                                          <p:spTgt spid="3"/>
                                        </p:tgtEl>
                                        <p:attrNameLst>
                                          <p:attrName>ppt_h</p:attrName>
                                        </p:attrNameLst>
                                      </p:cBhvr>
                                      <p:tavLst>
                                        <p:tav tm="0">
                                          <p:val>
                                            <p:fltVal val="0"/>
                                          </p:val>
                                        </p:tav>
                                        <p:tav tm="100000">
                                          <p:val>
                                            <p:strVal val="#ppt_h"/>
                                          </p:val>
                                        </p:tav>
                                      </p:tavLst>
                                    </p:anim>
                                    <p:animEffect transition="in" filter="fade">
                                      <p:cBhvr>
                                        <p:cTn id="1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09AEF9E-1A75-154A-9DE5-4873550A9CAE}"/>
              </a:ext>
            </a:extLst>
          </p:cNvPr>
          <p:cNvSpPr/>
          <p:nvPr/>
        </p:nvSpPr>
        <p:spPr>
          <a:xfrm>
            <a:off x="507552" y="384855"/>
            <a:ext cx="3515706" cy="400110"/>
          </a:xfrm>
          <a:prstGeom prst="rect">
            <a:avLst/>
          </a:prstGeom>
        </p:spPr>
        <p:txBody>
          <a:bodyPr wrap="none">
            <a:spAutoFit/>
          </a:bodyPr>
          <a:lstStyle/>
          <a:p>
            <a:pPr algn="just"/>
            <a:r>
              <a:rPr lang="en-US" sz="2000" b="1" dirty="0">
                <a:solidFill>
                  <a:srgbClr val="C00000"/>
                </a:solidFill>
                <a:latin typeface="Avenir Next LT Pro Medium Conde" panose="020B0606020202020204" pitchFamily="34" charset="77"/>
                <a:ea typeface="Calibri" panose="020F0502020204030204" pitchFamily="34" charset="0"/>
                <a:cs typeface="Times New Roman" panose="02020603050405020304" pitchFamily="18" charset="0"/>
              </a:rPr>
              <a:t>Chemical Oxygen Demand (C.O.D)</a:t>
            </a:r>
            <a:endParaRPr lang="en-US" sz="2000" dirty="0">
              <a:solidFill>
                <a:srgbClr val="C00000"/>
              </a:solidFill>
              <a:effectLst/>
              <a:latin typeface="Avenir Next LT Pro Medium Conde" panose="020B0606020202020204" pitchFamily="34" charset="77"/>
              <a:ea typeface="Calibri" panose="020F0502020204030204" pitchFamily="34" charset="0"/>
              <a:cs typeface="Times New Roman" panose="02020603050405020304" pitchFamily="18" charset="0"/>
            </a:endParaRPr>
          </a:p>
        </p:txBody>
      </p:sp>
      <p:sp>
        <p:nvSpPr>
          <p:cNvPr id="3" name="Rectangle 2">
            <a:extLst>
              <a:ext uri="{FF2B5EF4-FFF2-40B4-BE49-F238E27FC236}">
                <a16:creationId xmlns:a16="http://schemas.microsoft.com/office/drawing/2014/main" id="{DF8C29E7-08FE-DB40-9B77-FEBFD382ADB9}"/>
              </a:ext>
            </a:extLst>
          </p:cNvPr>
          <p:cNvSpPr/>
          <p:nvPr/>
        </p:nvSpPr>
        <p:spPr>
          <a:xfrm>
            <a:off x="507552" y="1207525"/>
            <a:ext cx="10712383" cy="1323439"/>
          </a:xfrm>
          <a:prstGeom prst="rect">
            <a:avLst/>
          </a:prstGeom>
        </p:spPr>
        <p:txBody>
          <a:bodyPr wrap="square">
            <a:spAutoFit/>
          </a:bodyPr>
          <a:lstStyle/>
          <a:p>
            <a:pPr indent="457200" algn="just"/>
            <a:r>
              <a:rPr lang="en-US" sz="2000" dirty="0">
                <a:solidFill>
                  <a:srgbClr val="0F24FD"/>
                </a:solidFill>
                <a:latin typeface="Avenir Next LT Pro Medium Conde" panose="020B0606020202020204" pitchFamily="34" charset="77"/>
                <a:ea typeface="Calibri" panose="020F0502020204030204" pitchFamily="34" charset="0"/>
                <a:cs typeface="Times New Roman" panose="02020603050405020304" pitchFamily="18" charset="0"/>
              </a:rPr>
              <a:t>Effluent coming out of domestic and industrial areas contain both biologically oxidizable organic pollutants and chemically oxidizable organic and inorganic pollutants. For oxidation of such pollutants a strong oxidizing agent such as K</a:t>
            </a:r>
            <a:r>
              <a:rPr lang="en-US" sz="2000" baseline="-25000" dirty="0">
                <a:solidFill>
                  <a:srgbClr val="0F24FD"/>
                </a:solidFill>
                <a:latin typeface="Avenir Next LT Pro Medium Conde" panose="020B0606020202020204" pitchFamily="34" charset="77"/>
                <a:ea typeface="Calibri" panose="020F0502020204030204" pitchFamily="34" charset="0"/>
                <a:cs typeface="Times New Roman" panose="02020603050405020304" pitchFamily="18" charset="0"/>
              </a:rPr>
              <a:t>2 </a:t>
            </a:r>
            <a:r>
              <a:rPr lang="en-US" sz="2000" dirty="0">
                <a:solidFill>
                  <a:srgbClr val="0F24FD"/>
                </a:solidFill>
                <a:latin typeface="Avenir Next LT Pro Medium Conde" panose="020B0606020202020204" pitchFamily="34" charset="77"/>
                <a:ea typeface="Calibri" panose="020F0502020204030204" pitchFamily="34" charset="0"/>
                <a:cs typeface="Times New Roman" panose="02020603050405020304" pitchFamily="18" charset="0"/>
              </a:rPr>
              <a:t>Cr</a:t>
            </a:r>
            <a:r>
              <a:rPr lang="en-US" sz="2000" baseline="-25000" dirty="0">
                <a:solidFill>
                  <a:srgbClr val="0F24FD"/>
                </a:solidFill>
                <a:latin typeface="Avenir Next LT Pro Medium Conde" panose="020B0606020202020204" pitchFamily="34" charset="77"/>
                <a:ea typeface="Calibri" panose="020F0502020204030204" pitchFamily="34" charset="0"/>
                <a:cs typeface="Times New Roman" panose="02020603050405020304" pitchFamily="18" charset="0"/>
              </a:rPr>
              <a:t>2 </a:t>
            </a:r>
            <a:r>
              <a:rPr lang="en-US" sz="2000" dirty="0">
                <a:solidFill>
                  <a:srgbClr val="0F24FD"/>
                </a:solidFill>
                <a:latin typeface="Avenir Next LT Pro Medium Conde" panose="020B0606020202020204" pitchFamily="34" charset="77"/>
                <a:ea typeface="Calibri" panose="020F0502020204030204" pitchFamily="34" charset="0"/>
                <a:cs typeface="Times New Roman" panose="02020603050405020304" pitchFamily="18" charset="0"/>
              </a:rPr>
              <a:t>O</a:t>
            </a:r>
            <a:r>
              <a:rPr lang="en-US" sz="2000" baseline="-25000" dirty="0">
                <a:solidFill>
                  <a:srgbClr val="0F24FD"/>
                </a:solidFill>
                <a:latin typeface="Avenir Next LT Pro Medium Conde" panose="020B0606020202020204" pitchFamily="34" charset="77"/>
                <a:ea typeface="Calibri" panose="020F0502020204030204" pitchFamily="34" charset="0"/>
                <a:cs typeface="Times New Roman" panose="02020603050405020304" pitchFamily="18" charset="0"/>
              </a:rPr>
              <a:t>7 </a:t>
            </a:r>
            <a:r>
              <a:rPr lang="en-US" sz="2000" dirty="0">
                <a:solidFill>
                  <a:srgbClr val="0F24FD"/>
                </a:solidFill>
                <a:latin typeface="Avenir Next LT Pro Medium Conde" panose="020B0606020202020204" pitchFamily="34" charset="77"/>
                <a:ea typeface="Calibri" panose="020F0502020204030204" pitchFamily="34" charset="0"/>
                <a:cs typeface="Times New Roman" panose="02020603050405020304" pitchFamily="18" charset="0"/>
              </a:rPr>
              <a:t>which can release a large amount of oxygen is required. </a:t>
            </a:r>
            <a:endParaRPr lang="en-US" sz="2000" dirty="0">
              <a:solidFill>
                <a:srgbClr val="0F24FD"/>
              </a:solidFill>
              <a:effectLst/>
              <a:latin typeface="Avenir Next LT Pro Medium Conde" panose="020B0606020202020204" pitchFamily="34" charset="77"/>
              <a:ea typeface="Calibri" panose="020F0502020204030204" pitchFamily="34" charset="0"/>
              <a:cs typeface="Times New Roman" panose="02020603050405020304" pitchFamily="18" charset="0"/>
            </a:endParaRPr>
          </a:p>
        </p:txBody>
      </p:sp>
      <p:sp>
        <p:nvSpPr>
          <p:cNvPr id="4" name="Rectangle 3">
            <a:extLst>
              <a:ext uri="{FF2B5EF4-FFF2-40B4-BE49-F238E27FC236}">
                <a16:creationId xmlns:a16="http://schemas.microsoft.com/office/drawing/2014/main" id="{305ABA88-A639-C846-BFDD-C678363CB09A}"/>
              </a:ext>
            </a:extLst>
          </p:cNvPr>
          <p:cNvSpPr/>
          <p:nvPr/>
        </p:nvSpPr>
        <p:spPr>
          <a:xfrm>
            <a:off x="679622" y="2668198"/>
            <a:ext cx="10966277" cy="1323439"/>
          </a:xfrm>
          <a:prstGeom prst="rect">
            <a:avLst/>
          </a:prstGeom>
        </p:spPr>
        <p:txBody>
          <a:bodyPr wrap="square">
            <a:spAutoFit/>
          </a:bodyPr>
          <a:lstStyle/>
          <a:p>
            <a:pPr algn="just"/>
            <a:endParaRPr lang="en-US" sz="2000" b="1" dirty="0">
              <a:latin typeface="Avenir Next LT Pro Medium Conde" panose="020B0606020202020204" pitchFamily="34" charset="77"/>
              <a:ea typeface="Calibri" panose="020F0502020204030204" pitchFamily="34" charset="0"/>
              <a:cs typeface="Times New Roman" panose="02020603050405020304" pitchFamily="18" charset="0"/>
            </a:endParaRPr>
          </a:p>
          <a:p>
            <a:pPr algn="just"/>
            <a:r>
              <a:rPr lang="en-US" sz="2000" b="1" dirty="0">
                <a:latin typeface="Avenir Next LT Pro Medium Conde" panose="020B0606020202020204" pitchFamily="34" charset="77"/>
                <a:ea typeface="Calibri" panose="020F0502020204030204" pitchFamily="34" charset="0"/>
                <a:cs typeface="Times New Roman" panose="02020603050405020304" pitchFamily="18" charset="0"/>
              </a:rPr>
              <a:t>Definition: “</a:t>
            </a:r>
            <a:r>
              <a:rPr lang="en-US" sz="2000" dirty="0">
                <a:latin typeface="Avenir Next LT Pro Medium Conde" panose="020B0606020202020204" pitchFamily="34" charset="77"/>
                <a:ea typeface="Calibri" panose="020F0502020204030204" pitchFamily="34" charset="0"/>
                <a:cs typeface="Times New Roman" panose="02020603050405020304" pitchFamily="18" charset="0"/>
              </a:rPr>
              <a:t>The amount of oxygen in milligrams used in the chemical oxidation of biologically oxidizable, organic and inorganic pollutants in presence of  acidified </a:t>
            </a:r>
            <a:r>
              <a:rPr lang="en-US" sz="2000" dirty="0">
                <a:solidFill>
                  <a:srgbClr val="0F24FD"/>
                </a:solidFill>
                <a:latin typeface="Avenir Next LT Pro Medium Conde" panose="020B0606020202020204" pitchFamily="34" charset="77"/>
                <a:ea typeface="Calibri" panose="020F0502020204030204" pitchFamily="34" charset="0"/>
                <a:cs typeface="Times New Roman" panose="02020603050405020304" pitchFamily="18" charset="0"/>
              </a:rPr>
              <a:t>K</a:t>
            </a:r>
            <a:r>
              <a:rPr lang="en-US" sz="2000" baseline="-25000" dirty="0">
                <a:solidFill>
                  <a:srgbClr val="0F24FD"/>
                </a:solidFill>
                <a:latin typeface="Avenir Next LT Pro Medium Conde" panose="020B0606020202020204" pitchFamily="34" charset="77"/>
                <a:ea typeface="Calibri" panose="020F0502020204030204" pitchFamily="34" charset="0"/>
                <a:cs typeface="Times New Roman" panose="02020603050405020304" pitchFamily="18" charset="0"/>
              </a:rPr>
              <a:t>2 </a:t>
            </a:r>
            <a:r>
              <a:rPr lang="en-US" sz="2000" dirty="0">
                <a:solidFill>
                  <a:srgbClr val="0F24FD"/>
                </a:solidFill>
                <a:latin typeface="Avenir Next LT Pro Medium Conde" panose="020B0606020202020204" pitchFamily="34" charset="77"/>
                <a:ea typeface="Calibri" panose="020F0502020204030204" pitchFamily="34" charset="0"/>
                <a:cs typeface="Times New Roman" panose="02020603050405020304" pitchFamily="18" charset="0"/>
              </a:rPr>
              <a:t>Cr</a:t>
            </a:r>
            <a:r>
              <a:rPr lang="en-US" sz="2000" baseline="-25000" dirty="0">
                <a:solidFill>
                  <a:srgbClr val="0F24FD"/>
                </a:solidFill>
                <a:latin typeface="Avenir Next LT Pro Medium Conde" panose="020B0606020202020204" pitchFamily="34" charset="77"/>
                <a:ea typeface="Calibri" panose="020F0502020204030204" pitchFamily="34" charset="0"/>
                <a:cs typeface="Times New Roman" panose="02020603050405020304" pitchFamily="18" charset="0"/>
              </a:rPr>
              <a:t>2 </a:t>
            </a:r>
            <a:r>
              <a:rPr lang="en-US" sz="2000" dirty="0">
                <a:solidFill>
                  <a:srgbClr val="0F24FD"/>
                </a:solidFill>
                <a:latin typeface="Avenir Next LT Pro Medium Conde" panose="020B0606020202020204" pitchFamily="34" charset="77"/>
                <a:ea typeface="Calibri" panose="020F0502020204030204" pitchFamily="34" charset="0"/>
                <a:cs typeface="Times New Roman" panose="02020603050405020304" pitchFamily="18" charset="0"/>
              </a:rPr>
              <a:t>O</a:t>
            </a:r>
            <a:r>
              <a:rPr lang="en-US" sz="2000" baseline="-25000" dirty="0">
                <a:solidFill>
                  <a:srgbClr val="0F24FD"/>
                </a:solidFill>
                <a:latin typeface="Avenir Next LT Pro Medium Conde" panose="020B0606020202020204" pitchFamily="34" charset="77"/>
                <a:ea typeface="Calibri" panose="020F0502020204030204" pitchFamily="34" charset="0"/>
                <a:cs typeface="Times New Roman" panose="02020603050405020304" pitchFamily="18" charset="0"/>
              </a:rPr>
              <a:t>7</a:t>
            </a:r>
            <a:r>
              <a:rPr lang="en-US" sz="2000" dirty="0">
                <a:latin typeface="Avenir Next LT Pro Medium Conde" panose="020B0606020202020204" pitchFamily="34" charset="77"/>
                <a:ea typeface="Calibri" panose="020F0502020204030204" pitchFamily="34" charset="0"/>
                <a:cs typeface="Times New Roman" panose="02020603050405020304" pitchFamily="18" charset="0"/>
              </a:rPr>
              <a:t>,present in one   liter of waste water is called chemical oxygen demand”.</a:t>
            </a:r>
            <a:endParaRPr lang="en-US" sz="2000" dirty="0">
              <a:effectLst/>
              <a:latin typeface="Avenir Next LT Pro Medium Conde" panose="020B0606020202020204" pitchFamily="34" charset="77"/>
              <a:ea typeface="Calibri" panose="020F0502020204030204" pitchFamily="34" charset="0"/>
              <a:cs typeface="Times New Roman" panose="02020603050405020304" pitchFamily="18" charset="0"/>
            </a:endParaRPr>
          </a:p>
        </p:txBody>
      </p:sp>
      <p:sp>
        <p:nvSpPr>
          <p:cNvPr id="5" name="Rectangle 4">
            <a:extLst>
              <a:ext uri="{FF2B5EF4-FFF2-40B4-BE49-F238E27FC236}">
                <a16:creationId xmlns:a16="http://schemas.microsoft.com/office/drawing/2014/main" id="{C2A463D1-9C55-544A-8ED0-2BF2B0519155}"/>
              </a:ext>
            </a:extLst>
          </p:cNvPr>
          <p:cNvSpPr/>
          <p:nvPr/>
        </p:nvSpPr>
        <p:spPr>
          <a:xfrm>
            <a:off x="679622" y="4106421"/>
            <a:ext cx="10468233" cy="1323439"/>
          </a:xfrm>
          <a:prstGeom prst="rect">
            <a:avLst/>
          </a:prstGeom>
        </p:spPr>
        <p:txBody>
          <a:bodyPr wrap="square">
            <a:spAutoFit/>
          </a:bodyPr>
          <a:lstStyle/>
          <a:p>
            <a:endParaRPr lang="en-US" sz="2000" dirty="0">
              <a:solidFill>
                <a:srgbClr val="0F24FD"/>
              </a:solidFill>
              <a:latin typeface="Avenir Next LT Pro Medium Conde" panose="020B0606020202020204" pitchFamily="34" charset="77"/>
              <a:ea typeface="Calibri" panose="020F0502020204030204" pitchFamily="34" charset="0"/>
              <a:cs typeface="Times New Roman" panose="02020603050405020304" pitchFamily="18" charset="0"/>
            </a:endParaRPr>
          </a:p>
          <a:p>
            <a:endParaRPr lang="en-US" sz="2000" dirty="0">
              <a:solidFill>
                <a:srgbClr val="0F24FD"/>
              </a:solidFill>
              <a:latin typeface="Avenir Next LT Pro Medium Conde" panose="020B0606020202020204" pitchFamily="34" charset="77"/>
              <a:ea typeface="Calibri" panose="020F0502020204030204" pitchFamily="34" charset="0"/>
              <a:cs typeface="Times New Roman" panose="02020603050405020304" pitchFamily="18" charset="0"/>
            </a:endParaRPr>
          </a:p>
          <a:p>
            <a:r>
              <a:rPr lang="en-US" sz="2000" dirty="0">
                <a:solidFill>
                  <a:srgbClr val="0F24FD"/>
                </a:solidFill>
                <a:latin typeface="Avenir Next LT Pro Medium Conde" panose="020B0606020202020204" pitchFamily="34" charset="77"/>
                <a:ea typeface="Calibri" panose="020F0502020204030204" pitchFamily="34" charset="0"/>
                <a:cs typeface="Times New Roman" panose="02020603050405020304" pitchFamily="18" charset="0"/>
              </a:rPr>
              <a:t>COD gives the total oxidizable impurities including biologically oxidizable, and chemically oxidizable organic and inorganic matters in the sewage.</a:t>
            </a:r>
            <a:r>
              <a:rPr lang="en-US" sz="2000" dirty="0">
                <a:solidFill>
                  <a:srgbClr val="0F24FD"/>
                </a:solidFill>
                <a:latin typeface="Avenir Next LT Pro Medium Conde" panose="020B0606020202020204" pitchFamily="34" charset="77"/>
              </a:rPr>
              <a:t> </a:t>
            </a:r>
          </a:p>
        </p:txBody>
      </p:sp>
    </p:spTree>
    <p:extLst>
      <p:ext uri="{BB962C8B-B14F-4D97-AF65-F5344CB8AC3E}">
        <p14:creationId xmlns:p14="http://schemas.microsoft.com/office/powerpoint/2010/main" val="1395231583"/>
      </p:ext>
    </p:extLst>
  </p:cSld>
  <p:clrMapOvr>
    <a:masterClrMapping/>
  </p:clrMapOvr>
  <p:transition spd="slow">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p:cTn id="14" dur="500" fill="hold"/>
                                        <p:tgtEl>
                                          <p:spTgt spid="3"/>
                                        </p:tgtEl>
                                        <p:attrNameLst>
                                          <p:attrName>ppt_w</p:attrName>
                                        </p:attrNameLst>
                                      </p:cBhvr>
                                      <p:tavLst>
                                        <p:tav tm="0">
                                          <p:val>
                                            <p:fltVal val="0"/>
                                          </p:val>
                                        </p:tav>
                                        <p:tav tm="100000">
                                          <p:val>
                                            <p:strVal val="#ppt_w"/>
                                          </p:val>
                                        </p:tav>
                                      </p:tavLst>
                                    </p:anim>
                                    <p:anim calcmode="lin" valueType="num">
                                      <p:cBhvr>
                                        <p:cTn id="15" dur="500" fill="hold"/>
                                        <p:tgtEl>
                                          <p:spTgt spid="3"/>
                                        </p:tgtEl>
                                        <p:attrNameLst>
                                          <p:attrName>ppt_h</p:attrName>
                                        </p:attrNameLst>
                                      </p:cBhvr>
                                      <p:tavLst>
                                        <p:tav tm="0">
                                          <p:val>
                                            <p:fltVal val="0"/>
                                          </p:val>
                                        </p:tav>
                                        <p:tav tm="100000">
                                          <p:val>
                                            <p:strVal val="#ppt_h"/>
                                          </p:val>
                                        </p:tav>
                                      </p:tavLst>
                                    </p:anim>
                                    <p:animEffect transition="in" filter="fade">
                                      <p:cBhvr>
                                        <p:cTn id="16" dur="500"/>
                                        <p:tgtEl>
                                          <p:spTgt spid="3"/>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anim calcmode="lin" valueType="num">
                                      <p:cBhvr>
                                        <p:cTn id="21" dur="500" fill="hold"/>
                                        <p:tgtEl>
                                          <p:spTgt spid="4"/>
                                        </p:tgtEl>
                                        <p:attrNameLst>
                                          <p:attrName>ppt_w</p:attrName>
                                        </p:attrNameLst>
                                      </p:cBhvr>
                                      <p:tavLst>
                                        <p:tav tm="0">
                                          <p:val>
                                            <p:fltVal val="0"/>
                                          </p:val>
                                        </p:tav>
                                        <p:tav tm="100000">
                                          <p:val>
                                            <p:strVal val="#ppt_w"/>
                                          </p:val>
                                        </p:tav>
                                      </p:tavLst>
                                    </p:anim>
                                    <p:anim calcmode="lin" valueType="num">
                                      <p:cBhvr>
                                        <p:cTn id="22" dur="500" fill="hold"/>
                                        <p:tgtEl>
                                          <p:spTgt spid="4"/>
                                        </p:tgtEl>
                                        <p:attrNameLst>
                                          <p:attrName>ppt_h</p:attrName>
                                        </p:attrNameLst>
                                      </p:cBhvr>
                                      <p:tavLst>
                                        <p:tav tm="0">
                                          <p:val>
                                            <p:fltVal val="0"/>
                                          </p:val>
                                        </p:tav>
                                        <p:tav tm="100000">
                                          <p:val>
                                            <p:strVal val="#ppt_h"/>
                                          </p:val>
                                        </p:tav>
                                      </p:tavLst>
                                    </p:anim>
                                    <p:animEffect transition="in" filter="fade">
                                      <p:cBhvr>
                                        <p:cTn id="23" dur="500"/>
                                        <p:tgtEl>
                                          <p:spTgt spid="4"/>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grpId="0" nodeType="clickEffect">
                                  <p:stCondLst>
                                    <p:cond delay="0"/>
                                  </p:stCondLst>
                                  <p:childTnLst>
                                    <p:set>
                                      <p:cBhvr>
                                        <p:cTn id="27" dur="1" fill="hold">
                                          <p:stCondLst>
                                            <p:cond delay="0"/>
                                          </p:stCondLst>
                                        </p:cTn>
                                        <p:tgtEl>
                                          <p:spTgt spid="5"/>
                                        </p:tgtEl>
                                        <p:attrNameLst>
                                          <p:attrName>style.visibility</p:attrName>
                                        </p:attrNameLst>
                                      </p:cBhvr>
                                      <p:to>
                                        <p:strVal val="visible"/>
                                      </p:to>
                                    </p:set>
                                    <p:anim calcmode="lin" valueType="num">
                                      <p:cBhvr>
                                        <p:cTn id="28" dur="500" fill="hold"/>
                                        <p:tgtEl>
                                          <p:spTgt spid="5"/>
                                        </p:tgtEl>
                                        <p:attrNameLst>
                                          <p:attrName>ppt_w</p:attrName>
                                        </p:attrNameLst>
                                      </p:cBhvr>
                                      <p:tavLst>
                                        <p:tav tm="0">
                                          <p:val>
                                            <p:fltVal val="0"/>
                                          </p:val>
                                        </p:tav>
                                        <p:tav tm="100000">
                                          <p:val>
                                            <p:strVal val="#ppt_w"/>
                                          </p:val>
                                        </p:tav>
                                      </p:tavLst>
                                    </p:anim>
                                    <p:anim calcmode="lin" valueType="num">
                                      <p:cBhvr>
                                        <p:cTn id="29" dur="500" fill="hold"/>
                                        <p:tgtEl>
                                          <p:spTgt spid="5"/>
                                        </p:tgtEl>
                                        <p:attrNameLst>
                                          <p:attrName>ppt_h</p:attrName>
                                        </p:attrNameLst>
                                      </p:cBhvr>
                                      <p:tavLst>
                                        <p:tav tm="0">
                                          <p:val>
                                            <p:fltVal val="0"/>
                                          </p:val>
                                        </p:tav>
                                        <p:tav tm="100000">
                                          <p:val>
                                            <p:strVal val="#ppt_h"/>
                                          </p:val>
                                        </p:tav>
                                      </p:tavLst>
                                    </p:anim>
                                    <p:animEffect transition="in" filter="fade">
                                      <p:cBhvr>
                                        <p:cTn id="3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267E3F5-11C8-C044-87B9-D2ED5320E03F}"/>
              </a:ext>
            </a:extLst>
          </p:cNvPr>
          <p:cNvSpPr/>
          <p:nvPr/>
        </p:nvSpPr>
        <p:spPr>
          <a:xfrm>
            <a:off x="492245" y="334282"/>
            <a:ext cx="2533066" cy="400110"/>
          </a:xfrm>
          <a:prstGeom prst="rect">
            <a:avLst/>
          </a:prstGeom>
        </p:spPr>
        <p:txBody>
          <a:bodyPr wrap="none">
            <a:spAutoFit/>
          </a:bodyPr>
          <a:lstStyle/>
          <a:p>
            <a:pPr algn="just"/>
            <a:r>
              <a:rPr lang="en-US" sz="2000" b="1" dirty="0">
                <a:solidFill>
                  <a:srgbClr val="C00000"/>
                </a:solidFill>
                <a:latin typeface="Avenir Next LT Pro Medium Conde" panose="020B0606020202020204" pitchFamily="34" charset="77"/>
                <a:ea typeface="Calibri" panose="020F0502020204030204" pitchFamily="34" charset="0"/>
                <a:cs typeface="Times New Roman" panose="02020603050405020304" pitchFamily="18" charset="0"/>
              </a:rPr>
              <a:t>Determination of C.O.D:</a:t>
            </a:r>
            <a:endParaRPr lang="en-US" sz="2000" dirty="0">
              <a:solidFill>
                <a:srgbClr val="C00000"/>
              </a:solidFill>
              <a:effectLst/>
              <a:latin typeface="Avenir Next LT Pro Medium Conde" panose="020B0606020202020204" pitchFamily="34" charset="77"/>
              <a:ea typeface="Calibri" panose="020F0502020204030204" pitchFamily="34" charset="0"/>
              <a:cs typeface="Times New Roman" panose="02020603050405020304" pitchFamily="18" charset="0"/>
            </a:endParaRPr>
          </a:p>
        </p:txBody>
      </p:sp>
      <p:sp>
        <p:nvSpPr>
          <p:cNvPr id="3" name="Rectangle 2">
            <a:extLst>
              <a:ext uri="{FF2B5EF4-FFF2-40B4-BE49-F238E27FC236}">
                <a16:creationId xmlns:a16="http://schemas.microsoft.com/office/drawing/2014/main" id="{769AC4FC-184A-5847-B28B-B92FA4012FBF}"/>
              </a:ext>
            </a:extLst>
          </p:cNvPr>
          <p:cNvSpPr/>
          <p:nvPr/>
        </p:nvSpPr>
        <p:spPr>
          <a:xfrm>
            <a:off x="688450" y="900663"/>
            <a:ext cx="11135462" cy="1938992"/>
          </a:xfrm>
          <a:prstGeom prst="rect">
            <a:avLst/>
          </a:prstGeom>
        </p:spPr>
        <p:txBody>
          <a:bodyPr wrap="square">
            <a:spAutoFit/>
          </a:bodyPr>
          <a:lstStyle/>
          <a:p>
            <a:pPr algn="just"/>
            <a:r>
              <a:rPr lang="en-US" sz="2000" b="1" dirty="0">
                <a:latin typeface="Avenir Next LT Pro Medium Conde" panose="020B0606020202020204" pitchFamily="34" charset="77"/>
                <a:ea typeface="Calibri" panose="020F0502020204030204" pitchFamily="34" charset="0"/>
                <a:cs typeface="Times New Roman" panose="02020603050405020304" pitchFamily="18" charset="0"/>
              </a:rPr>
              <a:t>Principle: </a:t>
            </a:r>
            <a:endParaRPr lang="en-US" sz="2000" dirty="0">
              <a:latin typeface="Avenir Next LT Pro Medium Conde" panose="020B0606020202020204" pitchFamily="34" charset="77"/>
              <a:ea typeface="Calibri" panose="020F0502020204030204" pitchFamily="34" charset="0"/>
              <a:cs typeface="Times New Roman" panose="02020603050405020304" pitchFamily="18" charset="0"/>
            </a:endParaRPr>
          </a:p>
          <a:p>
            <a:pPr algn="just"/>
            <a:r>
              <a:rPr lang="en-US" sz="2000" b="1" dirty="0">
                <a:latin typeface="Avenir Next LT Pro Medium Conde" panose="020B0606020202020204" pitchFamily="34" charset="77"/>
                <a:ea typeface="Calibri" panose="020F0502020204030204" pitchFamily="34" charset="0"/>
                <a:cs typeface="Times New Roman" panose="02020603050405020304" pitchFamily="18" charset="0"/>
              </a:rPr>
              <a:t>                  </a:t>
            </a:r>
            <a:r>
              <a:rPr lang="en-US" sz="2000" dirty="0">
                <a:latin typeface="Avenir Next LT Pro Medium Conde" panose="020B0606020202020204" pitchFamily="34" charset="77"/>
                <a:ea typeface="Calibri" panose="020F0502020204030204" pitchFamily="34" charset="0"/>
                <a:cs typeface="Times New Roman" panose="02020603050405020304" pitchFamily="18" charset="0"/>
              </a:rPr>
              <a:t>A known volume of waste water sample is taken and refluxed with a known quantity of K</a:t>
            </a:r>
            <a:r>
              <a:rPr lang="en-US" sz="2000" baseline="-25000" dirty="0">
                <a:latin typeface="Avenir Next LT Pro Medium Conde" panose="020B0606020202020204" pitchFamily="34" charset="77"/>
                <a:ea typeface="Calibri" panose="020F0502020204030204" pitchFamily="34" charset="0"/>
                <a:cs typeface="Times New Roman" panose="02020603050405020304" pitchFamily="18" charset="0"/>
              </a:rPr>
              <a:t>2</a:t>
            </a:r>
            <a:r>
              <a:rPr lang="en-US" sz="2000" dirty="0">
                <a:latin typeface="Avenir Next LT Pro Medium Conde" panose="020B0606020202020204" pitchFamily="34" charset="77"/>
                <a:ea typeface="Calibri" panose="020F0502020204030204" pitchFamily="34" charset="0"/>
                <a:cs typeface="Times New Roman" panose="02020603050405020304" pitchFamily="18" charset="0"/>
              </a:rPr>
              <a:t>Cr</a:t>
            </a:r>
            <a:r>
              <a:rPr lang="en-US" sz="2000" baseline="-25000" dirty="0">
                <a:latin typeface="Avenir Next LT Pro Medium Conde" panose="020B0606020202020204" pitchFamily="34" charset="77"/>
                <a:ea typeface="Calibri" panose="020F0502020204030204" pitchFamily="34" charset="0"/>
                <a:cs typeface="Times New Roman" panose="02020603050405020304" pitchFamily="18" charset="0"/>
              </a:rPr>
              <a:t>2</a:t>
            </a:r>
            <a:r>
              <a:rPr lang="en-US" sz="2000" dirty="0">
                <a:latin typeface="Avenir Next LT Pro Medium Conde" panose="020B0606020202020204" pitchFamily="34" charset="77"/>
                <a:ea typeface="Calibri" panose="020F0502020204030204" pitchFamily="34" charset="0"/>
                <a:cs typeface="Times New Roman" panose="02020603050405020304" pitchFamily="18" charset="0"/>
              </a:rPr>
              <a:t> O</a:t>
            </a:r>
            <a:r>
              <a:rPr lang="en-US" sz="2000" baseline="-25000" dirty="0">
                <a:latin typeface="Avenir Next LT Pro Medium Conde" panose="020B0606020202020204" pitchFamily="34" charset="77"/>
                <a:ea typeface="Calibri" panose="020F0502020204030204" pitchFamily="34" charset="0"/>
                <a:cs typeface="Times New Roman" panose="02020603050405020304" pitchFamily="18" charset="0"/>
              </a:rPr>
              <a:t>7 </a:t>
            </a:r>
            <a:r>
              <a:rPr lang="en-US" sz="2000" dirty="0">
                <a:latin typeface="Avenir Next LT Pro Medium Conde" panose="020B0606020202020204" pitchFamily="34" charset="77"/>
                <a:ea typeface="Calibri" panose="020F0502020204030204" pitchFamily="34" charset="0"/>
                <a:cs typeface="Times New Roman" panose="02020603050405020304" pitchFamily="18" charset="0"/>
              </a:rPr>
              <a:t>solution in H</a:t>
            </a:r>
            <a:r>
              <a:rPr lang="en-US" sz="2000" baseline="-25000" dirty="0">
                <a:latin typeface="Avenir Next LT Pro Medium Conde" panose="020B0606020202020204" pitchFamily="34" charset="77"/>
                <a:ea typeface="Calibri" panose="020F0502020204030204" pitchFamily="34" charset="0"/>
                <a:cs typeface="Times New Roman" panose="02020603050405020304" pitchFamily="18" charset="0"/>
              </a:rPr>
              <a:t>2</a:t>
            </a:r>
            <a:r>
              <a:rPr lang="en-US" sz="2000" dirty="0">
                <a:latin typeface="Avenir Next LT Pro Medium Conde" panose="020B0606020202020204" pitchFamily="34" charset="77"/>
                <a:ea typeface="Calibri" panose="020F0502020204030204" pitchFamily="34" charset="0"/>
                <a:cs typeface="Times New Roman" panose="02020603050405020304" pitchFamily="18" charset="0"/>
              </a:rPr>
              <a:t>SO</a:t>
            </a:r>
            <a:r>
              <a:rPr lang="en-US" sz="2000" baseline="-25000" dirty="0">
                <a:latin typeface="Avenir Next LT Pro Medium Conde" panose="020B0606020202020204" pitchFamily="34" charset="77"/>
                <a:ea typeface="Calibri" panose="020F0502020204030204" pitchFamily="34" charset="0"/>
                <a:cs typeface="Times New Roman" panose="02020603050405020304" pitchFamily="18" charset="0"/>
              </a:rPr>
              <a:t>4</a:t>
            </a:r>
            <a:r>
              <a:rPr lang="en-US" sz="2000" dirty="0">
                <a:latin typeface="Avenir Next LT Pro Medium Conde" panose="020B0606020202020204" pitchFamily="34" charset="77"/>
                <a:ea typeface="Calibri" panose="020F0502020204030204" pitchFamily="34" charset="0"/>
                <a:cs typeface="Times New Roman" panose="02020603050405020304" pitchFamily="18" charset="0"/>
              </a:rPr>
              <a:t> in presence of Ag</a:t>
            </a:r>
            <a:r>
              <a:rPr lang="en-US" sz="2000" baseline="-25000" dirty="0">
                <a:latin typeface="Avenir Next LT Pro Medium Conde" panose="020B0606020202020204" pitchFamily="34" charset="77"/>
                <a:ea typeface="Calibri" panose="020F0502020204030204" pitchFamily="34" charset="0"/>
                <a:cs typeface="Times New Roman" panose="02020603050405020304" pitchFamily="18" charset="0"/>
              </a:rPr>
              <a:t>2</a:t>
            </a:r>
            <a:r>
              <a:rPr lang="en-US" sz="2000" dirty="0">
                <a:latin typeface="Avenir Next LT Pro Medium Conde" panose="020B0606020202020204" pitchFamily="34" charset="77"/>
                <a:ea typeface="Calibri" panose="020F0502020204030204" pitchFamily="34" charset="0"/>
                <a:cs typeface="Times New Roman" panose="02020603050405020304" pitchFamily="18" charset="0"/>
              </a:rPr>
              <a:t> SO</a:t>
            </a:r>
            <a:r>
              <a:rPr lang="en-US" sz="2000" baseline="-25000" dirty="0">
                <a:latin typeface="Avenir Next LT Pro Medium Conde" panose="020B0606020202020204" pitchFamily="34" charset="77"/>
                <a:ea typeface="Calibri" panose="020F0502020204030204" pitchFamily="34" charset="0"/>
                <a:cs typeface="Times New Roman" panose="02020603050405020304" pitchFamily="18" charset="0"/>
              </a:rPr>
              <a:t>4</a:t>
            </a:r>
            <a:r>
              <a:rPr lang="en-US" sz="2000" dirty="0">
                <a:latin typeface="Avenir Next LT Pro Medium Conde" panose="020B0606020202020204" pitchFamily="34" charset="77"/>
                <a:ea typeface="Calibri" panose="020F0502020204030204" pitchFamily="34" charset="0"/>
                <a:cs typeface="Times New Roman" panose="02020603050405020304" pitchFamily="18" charset="0"/>
              </a:rPr>
              <a:t> (to catalyze the oxidation of straight chain organic compounds) and Hg SO</a:t>
            </a:r>
            <a:r>
              <a:rPr lang="en-US" sz="2000" baseline="-25000" dirty="0">
                <a:latin typeface="Avenir Next LT Pro Medium Conde" panose="020B0606020202020204" pitchFamily="34" charset="77"/>
                <a:ea typeface="Calibri" panose="020F0502020204030204" pitchFamily="34" charset="0"/>
                <a:cs typeface="Times New Roman" panose="02020603050405020304" pitchFamily="18" charset="0"/>
              </a:rPr>
              <a:t>4 </a:t>
            </a:r>
            <a:r>
              <a:rPr lang="en-US" sz="2000" dirty="0">
                <a:latin typeface="Avenir Next LT Pro Medium Conde" panose="020B0606020202020204" pitchFamily="34" charset="77"/>
                <a:ea typeface="Calibri" panose="020F0502020204030204" pitchFamily="34" charset="0"/>
                <a:cs typeface="Times New Roman" panose="02020603050405020304" pitchFamily="18" charset="0"/>
              </a:rPr>
              <a:t>(to avoid the interference of chloride by forming a soluble complex).  The amount of K</a:t>
            </a:r>
            <a:r>
              <a:rPr lang="en-US" sz="2000" baseline="-25000" dirty="0">
                <a:latin typeface="Avenir Next LT Pro Medium Conde" panose="020B0606020202020204" pitchFamily="34" charset="77"/>
                <a:ea typeface="Calibri" panose="020F0502020204030204" pitchFamily="34" charset="0"/>
                <a:cs typeface="Times New Roman" panose="02020603050405020304" pitchFamily="18" charset="0"/>
              </a:rPr>
              <a:t>2 </a:t>
            </a:r>
            <a:r>
              <a:rPr lang="en-US" sz="2000" dirty="0">
                <a:latin typeface="Avenir Next LT Pro Medium Conde" panose="020B0606020202020204" pitchFamily="34" charset="77"/>
                <a:ea typeface="Calibri" panose="020F0502020204030204" pitchFamily="34" charset="0"/>
                <a:cs typeface="Times New Roman" panose="02020603050405020304" pitchFamily="18" charset="0"/>
              </a:rPr>
              <a:t>Cr</a:t>
            </a:r>
            <a:r>
              <a:rPr lang="en-US" sz="2000" baseline="-25000" dirty="0">
                <a:latin typeface="Avenir Next LT Pro Medium Conde" panose="020B0606020202020204" pitchFamily="34" charset="77"/>
                <a:ea typeface="Calibri" panose="020F0502020204030204" pitchFamily="34" charset="0"/>
                <a:cs typeface="Times New Roman" panose="02020603050405020304" pitchFamily="18" charset="0"/>
              </a:rPr>
              <a:t>2</a:t>
            </a:r>
            <a:r>
              <a:rPr lang="en-US" sz="2000" dirty="0">
                <a:latin typeface="Avenir Next LT Pro Medium Conde" panose="020B0606020202020204" pitchFamily="34" charset="77"/>
                <a:ea typeface="Calibri" panose="020F0502020204030204" pitchFamily="34" charset="0"/>
                <a:cs typeface="Times New Roman" panose="02020603050405020304" pitchFamily="18" charset="0"/>
              </a:rPr>
              <a:t>O</a:t>
            </a:r>
            <a:r>
              <a:rPr lang="en-US" sz="2000" baseline="-25000" dirty="0">
                <a:latin typeface="Avenir Next LT Pro Medium Conde" panose="020B0606020202020204" pitchFamily="34" charset="77"/>
                <a:ea typeface="Calibri" panose="020F0502020204030204" pitchFamily="34" charset="0"/>
                <a:cs typeface="Times New Roman" panose="02020603050405020304" pitchFamily="18" charset="0"/>
              </a:rPr>
              <a:t>7  </a:t>
            </a:r>
            <a:r>
              <a:rPr lang="en-US" sz="2000" dirty="0">
                <a:latin typeface="Avenir Next LT Pro Medium Conde" panose="020B0606020202020204" pitchFamily="34" charset="77"/>
                <a:ea typeface="Calibri" panose="020F0502020204030204" pitchFamily="34" charset="0"/>
                <a:cs typeface="Times New Roman" panose="02020603050405020304" pitchFamily="18" charset="0"/>
              </a:rPr>
              <a:t>  unconsumed  is titrated and there by calculated consumed K</a:t>
            </a:r>
            <a:r>
              <a:rPr lang="en-US" sz="2000" baseline="-25000" dirty="0">
                <a:latin typeface="Avenir Next LT Pro Medium Conde" panose="020B0606020202020204" pitchFamily="34" charset="77"/>
                <a:ea typeface="Calibri" panose="020F0502020204030204" pitchFamily="34" charset="0"/>
                <a:cs typeface="Times New Roman" panose="02020603050405020304" pitchFamily="18" charset="0"/>
              </a:rPr>
              <a:t>2 </a:t>
            </a:r>
            <a:r>
              <a:rPr lang="en-US" sz="2000" dirty="0">
                <a:latin typeface="Avenir Next LT Pro Medium Conde" panose="020B0606020202020204" pitchFamily="34" charset="77"/>
                <a:ea typeface="Calibri" panose="020F0502020204030204" pitchFamily="34" charset="0"/>
                <a:cs typeface="Times New Roman" panose="02020603050405020304" pitchFamily="18" charset="0"/>
              </a:rPr>
              <a:t>Cr</a:t>
            </a:r>
            <a:r>
              <a:rPr lang="en-US" sz="2000" baseline="-25000" dirty="0">
                <a:latin typeface="Avenir Next LT Pro Medium Conde" panose="020B0606020202020204" pitchFamily="34" charset="77"/>
                <a:ea typeface="Calibri" panose="020F0502020204030204" pitchFamily="34" charset="0"/>
                <a:cs typeface="Times New Roman" panose="02020603050405020304" pitchFamily="18" charset="0"/>
              </a:rPr>
              <a:t>2</a:t>
            </a:r>
            <a:r>
              <a:rPr lang="en-US" sz="2000" dirty="0">
                <a:latin typeface="Avenir Next LT Pro Medium Conde" panose="020B0606020202020204" pitchFamily="34" charset="77"/>
                <a:ea typeface="Calibri" panose="020F0502020204030204" pitchFamily="34" charset="0"/>
                <a:cs typeface="Times New Roman" panose="02020603050405020304" pitchFamily="18" charset="0"/>
              </a:rPr>
              <a:t>O</a:t>
            </a:r>
            <a:r>
              <a:rPr lang="en-US" sz="2000" baseline="-25000" dirty="0">
                <a:latin typeface="Avenir Next LT Pro Medium Conde" panose="020B0606020202020204" pitchFamily="34" charset="77"/>
                <a:ea typeface="Calibri" panose="020F0502020204030204" pitchFamily="34" charset="0"/>
                <a:cs typeface="Times New Roman" panose="02020603050405020304" pitchFamily="18" charset="0"/>
              </a:rPr>
              <a:t>7  </a:t>
            </a:r>
            <a:r>
              <a:rPr lang="en-US" sz="2000" dirty="0">
                <a:latin typeface="Avenir Next LT Pro Medium Conde" panose="020B0606020202020204" pitchFamily="34" charset="77"/>
                <a:ea typeface="Calibri" panose="020F0502020204030204" pitchFamily="34" charset="0"/>
                <a:cs typeface="Times New Roman" panose="02020603050405020304" pitchFamily="18" charset="0"/>
              </a:rPr>
              <a:t> Which corresponds to C.O.D   of the sample.</a:t>
            </a:r>
            <a:endParaRPr lang="en-US" sz="2000" dirty="0">
              <a:effectLst/>
              <a:latin typeface="Avenir Next LT Pro Medium Conde" panose="020B0606020202020204" pitchFamily="34" charset="77"/>
              <a:ea typeface="Calibri" panose="020F0502020204030204" pitchFamily="34" charset="0"/>
              <a:cs typeface="Times New Roman" panose="02020603050405020304" pitchFamily="18" charset="0"/>
            </a:endParaRPr>
          </a:p>
        </p:txBody>
      </p:sp>
      <p:sp>
        <p:nvSpPr>
          <p:cNvPr id="7" name="Rectangle 6">
            <a:extLst>
              <a:ext uri="{FF2B5EF4-FFF2-40B4-BE49-F238E27FC236}">
                <a16:creationId xmlns:a16="http://schemas.microsoft.com/office/drawing/2014/main" id="{341C8158-CCB6-4B47-A7FF-9AA6EA79B2F3}"/>
              </a:ext>
            </a:extLst>
          </p:cNvPr>
          <p:cNvSpPr/>
          <p:nvPr/>
        </p:nvSpPr>
        <p:spPr>
          <a:xfrm>
            <a:off x="866575" y="6053748"/>
            <a:ext cx="10779211" cy="400110"/>
          </a:xfrm>
          <a:prstGeom prst="rect">
            <a:avLst/>
          </a:prstGeom>
        </p:spPr>
        <p:txBody>
          <a:bodyPr wrap="square">
            <a:spAutoFit/>
          </a:bodyPr>
          <a:lstStyle/>
          <a:p>
            <a:r>
              <a:rPr lang="en-US" sz="2000" dirty="0">
                <a:solidFill>
                  <a:srgbClr val="FF0000"/>
                </a:solidFill>
                <a:latin typeface="Avenir Next LT Pro Medium Conde" panose="020B0606020202020204" pitchFamily="34" charset="77"/>
              </a:rPr>
              <a:t>silver sulfate (Ag2 SO4 ) as a catalyst, and mercuric sulfate (</a:t>
            </a:r>
            <a:r>
              <a:rPr lang="en-US" sz="2000" b="1" dirty="0">
                <a:solidFill>
                  <a:srgbClr val="FF0000"/>
                </a:solidFill>
                <a:latin typeface="Avenir Next LT Pro Medium Conde" panose="020B0606020202020204" pitchFamily="34" charset="77"/>
              </a:rPr>
              <a:t>HgSO4</a:t>
            </a:r>
            <a:r>
              <a:rPr lang="en-US" sz="2000" dirty="0">
                <a:solidFill>
                  <a:srgbClr val="FF0000"/>
                </a:solidFill>
                <a:latin typeface="Avenir Next LT Pro Medium Conde" panose="020B0606020202020204" pitchFamily="34" charset="77"/>
              </a:rPr>
              <a:t> ) added to remove interference of chlorides.</a:t>
            </a:r>
          </a:p>
        </p:txBody>
      </p:sp>
      <p:sp>
        <p:nvSpPr>
          <p:cNvPr id="10" name="TextBox 9">
            <a:extLst>
              <a:ext uri="{FF2B5EF4-FFF2-40B4-BE49-F238E27FC236}">
                <a16:creationId xmlns:a16="http://schemas.microsoft.com/office/drawing/2014/main" id="{E7CB247E-470D-3146-A577-9A92878DF2D4}"/>
              </a:ext>
            </a:extLst>
          </p:cNvPr>
          <p:cNvSpPr txBox="1"/>
          <p:nvPr/>
        </p:nvSpPr>
        <p:spPr>
          <a:xfrm>
            <a:off x="1414227" y="4512581"/>
            <a:ext cx="2970044" cy="461665"/>
          </a:xfrm>
          <a:prstGeom prst="rect">
            <a:avLst/>
          </a:prstGeom>
          <a:solidFill>
            <a:srgbClr val="00B050"/>
          </a:solidFill>
        </p:spPr>
        <p:txBody>
          <a:bodyPr wrap="none" rtlCol="0">
            <a:spAutoFit/>
          </a:bodyPr>
          <a:lstStyle/>
          <a:p>
            <a:r>
              <a:rPr lang="en-US" sz="2400" dirty="0"/>
              <a:t>Organic and Inorganic </a:t>
            </a:r>
          </a:p>
        </p:txBody>
      </p:sp>
      <p:sp>
        <p:nvSpPr>
          <p:cNvPr id="12" name="Rectangle 11">
            <a:extLst>
              <a:ext uri="{FF2B5EF4-FFF2-40B4-BE49-F238E27FC236}">
                <a16:creationId xmlns:a16="http://schemas.microsoft.com/office/drawing/2014/main" id="{30DFDB2E-B4FB-B547-A189-BB4D1AA949F9}"/>
              </a:ext>
            </a:extLst>
          </p:cNvPr>
          <p:cNvSpPr/>
          <p:nvPr/>
        </p:nvSpPr>
        <p:spPr>
          <a:xfrm>
            <a:off x="2307832" y="2921330"/>
            <a:ext cx="1423696" cy="461665"/>
          </a:xfrm>
          <a:prstGeom prst="rect">
            <a:avLst/>
          </a:prstGeom>
          <a:solidFill>
            <a:schemeClr val="accent4">
              <a:lumMod val="40000"/>
              <a:lumOff val="60000"/>
            </a:schemeClr>
          </a:solidFill>
        </p:spPr>
        <p:txBody>
          <a:bodyPr wrap="square">
            <a:spAutoFit/>
          </a:bodyPr>
          <a:lstStyle/>
          <a:p>
            <a:r>
              <a:rPr lang="en-US" sz="2400" dirty="0">
                <a:latin typeface="Avenir Next LT Pro Medium Conde" panose="020B0606020202020204" pitchFamily="34" charset="77"/>
                <a:ea typeface="Calibri" panose="020F0502020204030204" pitchFamily="34" charset="0"/>
                <a:cs typeface="Times New Roman" panose="02020603050405020304" pitchFamily="18" charset="0"/>
              </a:rPr>
              <a:t>K</a:t>
            </a:r>
            <a:r>
              <a:rPr lang="en-US" sz="2400" baseline="-25000" dirty="0">
                <a:latin typeface="Avenir Next LT Pro Medium Conde" panose="020B0606020202020204" pitchFamily="34" charset="77"/>
                <a:ea typeface="Calibri" panose="020F0502020204030204" pitchFamily="34" charset="0"/>
                <a:cs typeface="Times New Roman" panose="02020603050405020304" pitchFamily="18" charset="0"/>
              </a:rPr>
              <a:t>2</a:t>
            </a:r>
            <a:r>
              <a:rPr lang="en-US" sz="2400" dirty="0">
                <a:latin typeface="Avenir Next LT Pro Medium Conde" panose="020B0606020202020204" pitchFamily="34" charset="77"/>
                <a:ea typeface="Calibri" panose="020F0502020204030204" pitchFamily="34" charset="0"/>
                <a:cs typeface="Times New Roman" panose="02020603050405020304" pitchFamily="18" charset="0"/>
              </a:rPr>
              <a:t>Cr</a:t>
            </a:r>
            <a:r>
              <a:rPr lang="en-US" sz="2400" baseline="-25000" dirty="0">
                <a:latin typeface="Avenir Next LT Pro Medium Conde" panose="020B0606020202020204" pitchFamily="34" charset="77"/>
                <a:ea typeface="Calibri" panose="020F0502020204030204" pitchFamily="34" charset="0"/>
                <a:cs typeface="Times New Roman" panose="02020603050405020304" pitchFamily="18" charset="0"/>
              </a:rPr>
              <a:t>2</a:t>
            </a:r>
            <a:r>
              <a:rPr lang="en-US" sz="2400" dirty="0">
                <a:latin typeface="Avenir Next LT Pro Medium Conde" panose="020B0606020202020204" pitchFamily="34" charset="77"/>
                <a:ea typeface="Calibri" panose="020F0502020204030204" pitchFamily="34" charset="0"/>
                <a:cs typeface="Times New Roman" panose="02020603050405020304" pitchFamily="18" charset="0"/>
              </a:rPr>
              <a:t>O</a:t>
            </a:r>
            <a:r>
              <a:rPr lang="en-US" sz="2400" baseline="-25000" dirty="0">
                <a:latin typeface="Avenir Next LT Pro Medium Conde" panose="020B0606020202020204" pitchFamily="34" charset="77"/>
                <a:ea typeface="Calibri" panose="020F0502020204030204" pitchFamily="34" charset="0"/>
                <a:cs typeface="Times New Roman" panose="02020603050405020304" pitchFamily="18" charset="0"/>
              </a:rPr>
              <a:t>7</a:t>
            </a:r>
            <a:endParaRPr lang="en-US" sz="2400" dirty="0"/>
          </a:p>
        </p:txBody>
      </p:sp>
      <p:cxnSp>
        <p:nvCxnSpPr>
          <p:cNvPr id="13" name="Straight Arrow Connector 12">
            <a:extLst>
              <a:ext uri="{FF2B5EF4-FFF2-40B4-BE49-F238E27FC236}">
                <a16:creationId xmlns:a16="http://schemas.microsoft.com/office/drawing/2014/main" id="{FCBE325A-D0CB-D845-88CF-215054241FE2}"/>
              </a:ext>
            </a:extLst>
          </p:cNvPr>
          <p:cNvCxnSpPr>
            <a:cxnSpLocks/>
          </p:cNvCxnSpPr>
          <p:nvPr/>
        </p:nvCxnSpPr>
        <p:spPr>
          <a:xfrm>
            <a:off x="2833778" y="3183277"/>
            <a:ext cx="0" cy="1203372"/>
          </a:xfrm>
          <a:prstGeom prst="straightConnector1">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12C81C91-7440-0341-B147-A8FE49B839C5}"/>
              </a:ext>
            </a:extLst>
          </p:cNvPr>
          <p:cNvSpPr txBox="1"/>
          <p:nvPr/>
        </p:nvSpPr>
        <p:spPr>
          <a:xfrm>
            <a:off x="2899249" y="3347555"/>
            <a:ext cx="832279" cy="646331"/>
          </a:xfrm>
          <a:prstGeom prst="rect">
            <a:avLst/>
          </a:prstGeom>
          <a:noFill/>
        </p:spPr>
        <p:txBody>
          <a:bodyPr wrap="none" rtlCol="0">
            <a:spAutoFit/>
          </a:bodyPr>
          <a:lstStyle/>
          <a:p>
            <a:r>
              <a:rPr lang="en-US" dirty="0">
                <a:latin typeface="Avenir Next LT Pro Medium Conde" panose="020B0606020202020204" pitchFamily="34" charset="77"/>
                <a:ea typeface="Calibri" panose="020F0502020204030204" pitchFamily="34" charset="0"/>
                <a:cs typeface="Times New Roman" panose="02020603050405020304" pitchFamily="18" charset="0"/>
              </a:rPr>
              <a:t>Ag</a:t>
            </a:r>
            <a:r>
              <a:rPr lang="en-US" baseline="-25000" dirty="0">
                <a:latin typeface="Avenir Next LT Pro Medium Conde" panose="020B0606020202020204" pitchFamily="34" charset="77"/>
                <a:ea typeface="Calibri" panose="020F0502020204030204" pitchFamily="34" charset="0"/>
                <a:cs typeface="Times New Roman" panose="02020603050405020304" pitchFamily="18" charset="0"/>
              </a:rPr>
              <a:t>2</a:t>
            </a:r>
            <a:r>
              <a:rPr lang="en-US" dirty="0">
                <a:latin typeface="Avenir Next LT Pro Medium Conde" panose="020B0606020202020204" pitchFamily="34" charset="77"/>
                <a:ea typeface="Calibri" panose="020F0502020204030204" pitchFamily="34" charset="0"/>
                <a:cs typeface="Times New Roman" panose="02020603050405020304" pitchFamily="18" charset="0"/>
              </a:rPr>
              <a:t> SO</a:t>
            </a:r>
            <a:r>
              <a:rPr lang="en-US" baseline="-25000" dirty="0">
                <a:latin typeface="Avenir Next LT Pro Medium Conde" panose="020B0606020202020204" pitchFamily="34" charset="77"/>
                <a:ea typeface="Calibri" panose="020F0502020204030204" pitchFamily="34" charset="0"/>
                <a:cs typeface="Times New Roman" panose="02020603050405020304" pitchFamily="18" charset="0"/>
              </a:rPr>
              <a:t>4</a:t>
            </a:r>
          </a:p>
          <a:p>
            <a:r>
              <a:rPr lang="en-US" dirty="0">
                <a:latin typeface="Avenir Next LT Pro Medium Conde" panose="020B0606020202020204" pitchFamily="34" charset="77"/>
                <a:ea typeface="Calibri" panose="020F0502020204030204" pitchFamily="34" charset="0"/>
                <a:cs typeface="Times New Roman" panose="02020603050405020304" pitchFamily="18" charset="0"/>
              </a:rPr>
              <a:t>Hg SO</a:t>
            </a:r>
            <a:r>
              <a:rPr lang="en-US" baseline="-25000" dirty="0">
                <a:latin typeface="Avenir Next LT Pro Medium Conde" panose="020B0606020202020204" pitchFamily="34" charset="77"/>
                <a:ea typeface="Calibri" panose="020F0502020204030204" pitchFamily="34" charset="0"/>
                <a:cs typeface="Times New Roman" panose="02020603050405020304" pitchFamily="18" charset="0"/>
              </a:rPr>
              <a:t>4</a:t>
            </a:r>
            <a:endParaRPr lang="en-US" dirty="0"/>
          </a:p>
        </p:txBody>
      </p:sp>
      <p:sp>
        <p:nvSpPr>
          <p:cNvPr id="18" name="Rectangle 17">
            <a:extLst>
              <a:ext uri="{FF2B5EF4-FFF2-40B4-BE49-F238E27FC236}">
                <a16:creationId xmlns:a16="http://schemas.microsoft.com/office/drawing/2014/main" id="{931190B8-AB2F-ED48-8A5F-33493072632E}"/>
              </a:ext>
            </a:extLst>
          </p:cNvPr>
          <p:cNvSpPr/>
          <p:nvPr/>
        </p:nvSpPr>
        <p:spPr>
          <a:xfrm>
            <a:off x="4770945" y="4517081"/>
            <a:ext cx="1051891" cy="461665"/>
          </a:xfrm>
          <a:prstGeom prst="rect">
            <a:avLst/>
          </a:prstGeom>
          <a:solidFill>
            <a:schemeClr val="accent4">
              <a:lumMod val="40000"/>
              <a:lumOff val="60000"/>
            </a:schemeClr>
          </a:solidFill>
        </p:spPr>
        <p:txBody>
          <a:bodyPr wrap="none">
            <a:spAutoFit/>
          </a:bodyPr>
          <a:lstStyle/>
          <a:p>
            <a:r>
              <a:rPr lang="en-US" sz="2400" dirty="0">
                <a:latin typeface="Avenir Next LT Pro Medium Conde" panose="020B0606020202020204" pitchFamily="34" charset="77"/>
                <a:ea typeface="Calibri" panose="020F0502020204030204" pitchFamily="34" charset="0"/>
                <a:cs typeface="Times New Roman" panose="02020603050405020304" pitchFamily="18" charset="0"/>
              </a:rPr>
              <a:t>K</a:t>
            </a:r>
            <a:r>
              <a:rPr lang="en-US" sz="2400" baseline="-25000" dirty="0">
                <a:latin typeface="Avenir Next LT Pro Medium Conde" panose="020B0606020202020204" pitchFamily="34" charset="77"/>
                <a:ea typeface="Calibri" panose="020F0502020204030204" pitchFamily="34" charset="0"/>
                <a:cs typeface="Times New Roman" panose="02020603050405020304" pitchFamily="18" charset="0"/>
              </a:rPr>
              <a:t>2</a:t>
            </a:r>
            <a:r>
              <a:rPr lang="en-US" sz="2400" dirty="0">
                <a:latin typeface="Avenir Next LT Pro Medium Conde" panose="020B0606020202020204" pitchFamily="34" charset="77"/>
                <a:ea typeface="Calibri" panose="020F0502020204030204" pitchFamily="34" charset="0"/>
                <a:cs typeface="Times New Roman" panose="02020603050405020304" pitchFamily="18" charset="0"/>
              </a:rPr>
              <a:t>Cr</a:t>
            </a:r>
            <a:r>
              <a:rPr lang="en-US" sz="2400" baseline="-25000" dirty="0">
                <a:latin typeface="Avenir Next LT Pro Medium Conde" panose="020B0606020202020204" pitchFamily="34" charset="77"/>
                <a:ea typeface="Calibri" panose="020F0502020204030204" pitchFamily="34" charset="0"/>
                <a:cs typeface="Times New Roman" panose="02020603050405020304" pitchFamily="18" charset="0"/>
              </a:rPr>
              <a:t>2</a:t>
            </a:r>
            <a:r>
              <a:rPr lang="en-US" sz="2400" dirty="0">
                <a:latin typeface="Avenir Next LT Pro Medium Conde" panose="020B0606020202020204" pitchFamily="34" charset="77"/>
                <a:ea typeface="Calibri" panose="020F0502020204030204" pitchFamily="34" charset="0"/>
                <a:cs typeface="Times New Roman" panose="02020603050405020304" pitchFamily="18" charset="0"/>
              </a:rPr>
              <a:t>O</a:t>
            </a:r>
            <a:r>
              <a:rPr lang="en-US" sz="2400" baseline="-25000" dirty="0">
                <a:latin typeface="Avenir Next LT Pro Medium Conde" panose="020B0606020202020204" pitchFamily="34" charset="77"/>
                <a:ea typeface="Calibri" panose="020F0502020204030204" pitchFamily="34" charset="0"/>
                <a:cs typeface="Times New Roman" panose="02020603050405020304" pitchFamily="18" charset="0"/>
              </a:rPr>
              <a:t>7</a:t>
            </a:r>
            <a:endParaRPr lang="en-US" sz="2400" dirty="0"/>
          </a:p>
        </p:txBody>
      </p:sp>
      <p:cxnSp>
        <p:nvCxnSpPr>
          <p:cNvPr id="19" name="Straight Arrow Connector 18">
            <a:extLst>
              <a:ext uri="{FF2B5EF4-FFF2-40B4-BE49-F238E27FC236}">
                <a16:creationId xmlns:a16="http://schemas.microsoft.com/office/drawing/2014/main" id="{E8A41A9D-C8F2-114A-8CA7-FD4DE178D496}"/>
              </a:ext>
            </a:extLst>
          </p:cNvPr>
          <p:cNvCxnSpPr>
            <a:cxnSpLocks/>
          </p:cNvCxnSpPr>
          <p:nvPr/>
        </p:nvCxnSpPr>
        <p:spPr>
          <a:xfrm>
            <a:off x="6067169" y="4718700"/>
            <a:ext cx="1157378" cy="0"/>
          </a:xfrm>
          <a:prstGeom prst="straightConnector1">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A83BA238-DC15-BE4C-B2D3-1CC5090E2F33}"/>
              </a:ext>
            </a:extLst>
          </p:cNvPr>
          <p:cNvSpPr/>
          <p:nvPr/>
        </p:nvSpPr>
        <p:spPr>
          <a:xfrm>
            <a:off x="6256180" y="4327915"/>
            <a:ext cx="683200" cy="369332"/>
          </a:xfrm>
          <a:prstGeom prst="rect">
            <a:avLst/>
          </a:prstGeom>
        </p:spPr>
        <p:txBody>
          <a:bodyPr wrap="none">
            <a:spAutoFit/>
          </a:bodyPr>
          <a:lstStyle/>
          <a:p>
            <a:r>
              <a:rPr lang="en-US" dirty="0">
                <a:latin typeface="Avenir Next LT Pro Medium Conde" panose="020B0606020202020204" pitchFamily="34" charset="77"/>
                <a:ea typeface="Calibri" panose="020F0502020204030204" pitchFamily="34" charset="0"/>
                <a:cs typeface="Times New Roman" panose="02020603050405020304" pitchFamily="18" charset="0"/>
              </a:rPr>
              <a:t>F. A. S</a:t>
            </a:r>
            <a:endParaRPr lang="en-US" dirty="0"/>
          </a:p>
        </p:txBody>
      </p:sp>
      <p:sp>
        <p:nvSpPr>
          <p:cNvPr id="22" name="TextBox 21">
            <a:extLst>
              <a:ext uri="{FF2B5EF4-FFF2-40B4-BE49-F238E27FC236}">
                <a16:creationId xmlns:a16="http://schemas.microsoft.com/office/drawing/2014/main" id="{C38C83C2-A71D-8A4F-BD0B-9771A13A88F8}"/>
              </a:ext>
            </a:extLst>
          </p:cNvPr>
          <p:cNvSpPr txBox="1"/>
          <p:nvPr/>
        </p:nvSpPr>
        <p:spPr>
          <a:xfrm>
            <a:off x="7372724" y="4512581"/>
            <a:ext cx="2744277" cy="369332"/>
          </a:xfrm>
          <a:prstGeom prst="rect">
            <a:avLst/>
          </a:prstGeom>
          <a:noFill/>
        </p:spPr>
        <p:txBody>
          <a:bodyPr wrap="none" rtlCol="0">
            <a:spAutoFit/>
          </a:bodyPr>
          <a:lstStyle/>
          <a:p>
            <a:r>
              <a:rPr lang="en-US" dirty="0">
                <a:solidFill>
                  <a:srgbClr val="0F24FD"/>
                </a:solidFill>
              </a:rPr>
              <a:t>To know remaining </a:t>
            </a:r>
            <a:r>
              <a:rPr lang="en-US" dirty="0">
                <a:solidFill>
                  <a:srgbClr val="0F24FD"/>
                </a:solidFill>
                <a:latin typeface="Avenir Next LT Pro Medium Conde" panose="020B0606020202020204" pitchFamily="34" charset="77"/>
                <a:ea typeface="Calibri" panose="020F0502020204030204" pitchFamily="34" charset="0"/>
                <a:cs typeface="Times New Roman" panose="02020603050405020304" pitchFamily="18" charset="0"/>
              </a:rPr>
              <a:t>K</a:t>
            </a:r>
            <a:r>
              <a:rPr lang="en-US" baseline="-25000" dirty="0">
                <a:solidFill>
                  <a:srgbClr val="0F24FD"/>
                </a:solidFill>
                <a:latin typeface="Avenir Next LT Pro Medium Conde" panose="020B0606020202020204" pitchFamily="34" charset="77"/>
                <a:ea typeface="Calibri" panose="020F0502020204030204" pitchFamily="34" charset="0"/>
                <a:cs typeface="Times New Roman" panose="02020603050405020304" pitchFamily="18" charset="0"/>
              </a:rPr>
              <a:t>2 </a:t>
            </a:r>
            <a:r>
              <a:rPr lang="en-US" dirty="0">
                <a:solidFill>
                  <a:srgbClr val="0F24FD"/>
                </a:solidFill>
                <a:latin typeface="Avenir Next LT Pro Medium Conde" panose="020B0606020202020204" pitchFamily="34" charset="77"/>
                <a:ea typeface="Calibri" panose="020F0502020204030204" pitchFamily="34" charset="0"/>
                <a:cs typeface="Times New Roman" panose="02020603050405020304" pitchFamily="18" charset="0"/>
              </a:rPr>
              <a:t>Cr</a:t>
            </a:r>
            <a:r>
              <a:rPr lang="en-US" baseline="-25000" dirty="0">
                <a:solidFill>
                  <a:srgbClr val="0F24FD"/>
                </a:solidFill>
                <a:latin typeface="Avenir Next LT Pro Medium Conde" panose="020B0606020202020204" pitchFamily="34" charset="77"/>
                <a:ea typeface="Calibri" panose="020F0502020204030204" pitchFamily="34" charset="0"/>
                <a:cs typeface="Times New Roman" panose="02020603050405020304" pitchFamily="18" charset="0"/>
              </a:rPr>
              <a:t>2</a:t>
            </a:r>
            <a:r>
              <a:rPr lang="en-US" dirty="0">
                <a:solidFill>
                  <a:srgbClr val="0F24FD"/>
                </a:solidFill>
                <a:latin typeface="Avenir Next LT Pro Medium Conde" panose="020B0606020202020204" pitchFamily="34" charset="77"/>
                <a:ea typeface="Calibri" panose="020F0502020204030204" pitchFamily="34" charset="0"/>
                <a:cs typeface="Times New Roman" panose="02020603050405020304" pitchFamily="18" charset="0"/>
              </a:rPr>
              <a:t>O</a:t>
            </a:r>
            <a:r>
              <a:rPr lang="en-US" baseline="-25000" dirty="0">
                <a:solidFill>
                  <a:srgbClr val="0F24FD"/>
                </a:solidFill>
                <a:latin typeface="Avenir Next LT Pro Medium Conde" panose="020B0606020202020204" pitchFamily="34" charset="77"/>
                <a:ea typeface="Calibri" panose="020F0502020204030204" pitchFamily="34" charset="0"/>
                <a:cs typeface="Times New Roman" panose="02020603050405020304" pitchFamily="18" charset="0"/>
              </a:rPr>
              <a:t>7</a:t>
            </a:r>
            <a:r>
              <a:rPr lang="en-US" dirty="0">
                <a:solidFill>
                  <a:srgbClr val="0F24FD"/>
                </a:solidFill>
              </a:rPr>
              <a:t> </a:t>
            </a:r>
          </a:p>
        </p:txBody>
      </p:sp>
    </p:spTree>
    <p:extLst>
      <p:ext uri="{BB962C8B-B14F-4D97-AF65-F5344CB8AC3E}">
        <p14:creationId xmlns:p14="http://schemas.microsoft.com/office/powerpoint/2010/main" val="202030312"/>
      </p:ext>
    </p:extLst>
  </p:cSld>
  <p:clrMapOvr>
    <a:masterClrMapping/>
  </p:clrMapOvr>
  <p:transition spd="slow">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p:cTn id="14" dur="500" fill="hold"/>
                                        <p:tgtEl>
                                          <p:spTgt spid="3"/>
                                        </p:tgtEl>
                                        <p:attrNameLst>
                                          <p:attrName>ppt_w</p:attrName>
                                        </p:attrNameLst>
                                      </p:cBhvr>
                                      <p:tavLst>
                                        <p:tav tm="0">
                                          <p:val>
                                            <p:fltVal val="0"/>
                                          </p:val>
                                        </p:tav>
                                        <p:tav tm="100000">
                                          <p:val>
                                            <p:strVal val="#ppt_w"/>
                                          </p:val>
                                        </p:tav>
                                      </p:tavLst>
                                    </p:anim>
                                    <p:anim calcmode="lin" valueType="num">
                                      <p:cBhvr>
                                        <p:cTn id="15" dur="500" fill="hold"/>
                                        <p:tgtEl>
                                          <p:spTgt spid="3"/>
                                        </p:tgtEl>
                                        <p:attrNameLst>
                                          <p:attrName>ppt_h</p:attrName>
                                        </p:attrNameLst>
                                      </p:cBhvr>
                                      <p:tavLst>
                                        <p:tav tm="0">
                                          <p:val>
                                            <p:fltVal val="0"/>
                                          </p:val>
                                        </p:tav>
                                        <p:tav tm="100000">
                                          <p:val>
                                            <p:strVal val="#ppt_h"/>
                                          </p:val>
                                        </p:tav>
                                      </p:tavLst>
                                    </p:anim>
                                    <p:animEffect transition="in" filter="fade">
                                      <p:cBhvr>
                                        <p:cTn id="16" dur="500"/>
                                        <p:tgtEl>
                                          <p:spTgt spid="3"/>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anim calcmode="lin" valueType="num">
                                      <p:cBhvr>
                                        <p:cTn id="21" dur="500" fill="hold"/>
                                        <p:tgtEl>
                                          <p:spTgt spid="10"/>
                                        </p:tgtEl>
                                        <p:attrNameLst>
                                          <p:attrName>ppt_w</p:attrName>
                                        </p:attrNameLst>
                                      </p:cBhvr>
                                      <p:tavLst>
                                        <p:tav tm="0">
                                          <p:val>
                                            <p:fltVal val="0"/>
                                          </p:val>
                                        </p:tav>
                                        <p:tav tm="100000">
                                          <p:val>
                                            <p:strVal val="#ppt_w"/>
                                          </p:val>
                                        </p:tav>
                                      </p:tavLst>
                                    </p:anim>
                                    <p:anim calcmode="lin" valueType="num">
                                      <p:cBhvr>
                                        <p:cTn id="22" dur="500" fill="hold"/>
                                        <p:tgtEl>
                                          <p:spTgt spid="10"/>
                                        </p:tgtEl>
                                        <p:attrNameLst>
                                          <p:attrName>ppt_h</p:attrName>
                                        </p:attrNameLst>
                                      </p:cBhvr>
                                      <p:tavLst>
                                        <p:tav tm="0">
                                          <p:val>
                                            <p:fltVal val="0"/>
                                          </p:val>
                                        </p:tav>
                                        <p:tav tm="100000">
                                          <p:val>
                                            <p:strVal val="#ppt_h"/>
                                          </p:val>
                                        </p:tav>
                                      </p:tavLst>
                                    </p:anim>
                                    <p:animEffect transition="in" filter="fade">
                                      <p:cBhvr>
                                        <p:cTn id="23" dur="500"/>
                                        <p:tgtEl>
                                          <p:spTgt spid="10"/>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grpId="0" nodeType="clickEffect">
                                  <p:stCondLst>
                                    <p:cond delay="0"/>
                                  </p:stCondLst>
                                  <p:childTnLst>
                                    <p:set>
                                      <p:cBhvr>
                                        <p:cTn id="27" dur="1" fill="hold">
                                          <p:stCondLst>
                                            <p:cond delay="0"/>
                                          </p:stCondLst>
                                        </p:cTn>
                                        <p:tgtEl>
                                          <p:spTgt spid="12"/>
                                        </p:tgtEl>
                                        <p:attrNameLst>
                                          <p:attrName>style.visibility</p:attrName>
                                        </p:attrNameLst>
                                      </p:cBhvr>
                                      <p:to>
                                        <p:strVal val="visible"/>
                                      </p:to>
                                    </p:set>
                                    <p:anim calcmode="lin" valueType="num">
                                      <p:cBhvr>
                                        <p:cTn id="28" dur="500" fill="hold"/>
                                        <p:tgtEl>
                                          <p:spTgt spid="12"/>
                                        </p:tgtEl>
                                        <p:attrNameLst>
                                          <p:attrName>ppt_w</p:attrName>
                                        </p:attrNameLst>
                                      </p:cBhvr>
                                      <p:tavLst>
                                        <p:tav tm="0">
                                          <p:val>
                                            <p:fltVal val="0"/>
                                          </p:val>
                                        </p:tav>
                                        <p:tav tm="100000">
                                          <p:val>
                                            <p:strVal val="#ppt_w"/>
                                          </p:val>
                                        </p:tav>
                                      </p:tavLst>
                                    </p:anim>
                                    <p:anim calcmode="lin" valueType="num">
                                      <p:cBhvr>
                                        <p:cTn id="29" dur="500" fill="hold"/>
                                        <p:tgtEl>
                                          <p:spTgt spid="12"/>
                                        </p:tgtEl>
                                        <p:attrNameLst>
                                          <p:attrName>ppt_h</p:attrName>
                                        </p:attrNameLst>
                                      </p:cBhvr>
                                      <p:tavLst>
                                        <p:tav tm="0">
                                          <p:val>
                                            <p:fltVal val="0"/>
                                          </p:val>
                                        </p:tav>
                                        <p:tav tm="100000">
                                          <p:val>
                                            <p:strVal val="#ppt_h"/>
                                          </p:val>
                                        </p:tav>
                                      </p:tavLst>
                                    </p:anim>
                                    <p:animEffect transition="in" filter="fade">
                                      <p:cBhvr>
                                        <p:cTn id="30" dur="500"/>
                                        <p:tgtEl>
                                          <p:spTgt spid="12"/>
                                        </p:tgtEl>
                                      </p:cBhvr>
                                    </p:animEffect>
                                  </p:childTnLst>
                                </p:cTn>
                              </p:par>
                              <p:par>
                                <p:cTn id="31" presetID="53" presetClass="entr" presetSubtype="16" fill="hold" nodeType="withEffect">
                                  <p:stCondLst>
                                    <p:cond delay="0"/>
                                  </p:stCondLst>
                                  <p:childTnLst>
                                    <p:set>
                                      <p:cBhvr>
                                        <p:cTn id="32" dur="1" fill="hold">
                                          <p:stCondLst>
                                            <p:cond delay="0"/>
                                          </p:stCondLst>
                                        </p:cTn>
                                        <p:tgtEl>
                                          <p:spTgt spid="13"/>
                                        </p:tgtEl>
                                        <p:attrNameLst>
                                          <p:attrName>style.visibility</p:attrName>
                                        </p:attrNameLst>
                                      </p:cBhvr>
                                      <p:to>
                                        <p:strVal val="visible"/>
                                      </p:to>
                                    </p:set>
                                    <p:anim calcmode="lin" valueType="num">
                                      <p:cBhvr>
                                        <p:cTn id="33" dur="500" fill="hold"/>
                                        <p:tgtEl>
                                          <p:spTgt spid="13"/>
                                        </p:tgtEl>
                                        <p:attrNameLst>
                                          <p:attrName>ppt_w</p:attrName>
                                        </p:attrNameLst>
                                      </p:cBhvr>
                                      <p:tavLst>
                                        <p:tav tm="0">
                                          <p:val>
                                            <p:fltVal val="0"/>
                                          </p:val>
                                        </p:tav>
                                        <p:tav tm="100000">
                                          <p:val>
                                            <p:strVal val="#ppt_w"/>
                                          </p:val>
                                        </p:tav>
                                      </p:tavLst>
                                    </p:anim>
                                    <p:anim calcmode="lin" valueType="num">
                                      <p:cBhvr>
                                        <p:cTn id="34" dur="500" fill="hold"/>
                                        <p:tgtEl>
                                          <p:spTgt spid="13"/>
                                        </p:tgtEl>
                                        <p:attrNameLst>
                                          <p:attrName>ppt_h</p:attrName>
                                        </p:attrNameLst>
                                      </p:cBhvr>
                                      <p:tavLst>
                                        <p:tav tm="0">
                                          <p:val>
                                            <p:fltVal val="0"/>
                                          </p:val>
                                        </p:tav>
                                        <p:tav tm="100000">
                                          <p:val>
                                            <p:strVal val="#ppt_h"/>
                                          </p:val>
                                        </p:tav>
                                      </p:tavLst>
                                    </p:anim>
                                    <p:animEffect transition="in" filter="fade">
                                      <p:cBhvr>
                                        <p:cTn id="35" dur="500"/>
                                        <p:tgtEl>
                                          <p:spTgt spid="13"/>
                                        </p:tgtEl>
                                      </p:cBhvr>
                                    </p:animEffect>
                                  </p:childTnLst>
                                </p:cTn>
                              </p:par>
                            </p:childTnLst>
                          </p:cTn>
                        </p:par>
                      </p:childTnLst>
                    </p:cTn>
                  </p:par>
                  <p:par>
                    <p:cTn id="36" fill="hold">
                      <p:stCondLst>
                        <p:cond delay="indefinite"/>
                      </p:stCondLst>
                      <p:childTnLst>
                        <p:par>
                          <p:cTn id="37" fill="hold">
                            <p:stCondLst>
                              <p:cond delay="0"/>
                            </p:stCondLst>
                            <p:childTnLst>
                              <p:par>
                                <p:cTn id="38" presetID="53" presetClass="entr" presetSubtype="16" fill="hold" grpId="0" nodeType="clickEffect">
                                  <p:stCondLst>
                                    <p:cond delay="0"/>
                                  </p:stCondLst>
                                  <p:childTnLst>
                                    <p:set>
                                      <p:cBhvr>
                                        <p:cTn id="39" dur="1" fill="hold">
                                          <p:stCondLst>
                                            <p:cond delay="0"/>
                                          </p:stCondLst>
                                        </p:cTn>
                                        <p:tgtEl>
                                          <p:spTgt spid="16"/>
                                        </p:tgtEl>
                                        <p:attrNameLst>
                                          <p:attrName>style.visibility</p:attrName>
                                        </p:attrNameLst>
                                      </p:cBhvr>
                                      <p:to>
                                        <p:strVal val="visible"/>
                                      </p:to>
                                    </p:set>
                                    <p:anim calcmode="lin" valueType="num">
                                      <p:cBhvr>
                                        <p:cTn id="40" dur="500" fill="hold"/>
                                        <p:tgtEl>
                                          <p:spTgt spid="16"/>
                                        </p:tgtEl>
                                        <p:attrNameLst>
                                          <p:attrName>ppt_w</p:attrName>
                                        </p:attrNameLst>
                                      </p:cBhvr>
                                      <p:tavLst>
                                        <p:tav tm="0">
                                          <p:val>
                                            <p:fltVal val="0"/>
                                          </p:val>
                                        </p:tav>
                                        <p:tav tm="100000">
                                          <p:val>
                                            <p:strVal val="#ppt_w"/>
                                          </p:val>
                                        </p:tav>
                                      </p:tavLst>
                                    </p:anim>
                                    <p:anim calcmode="lin" valueType="num">
                                      <p:cBhvr>
                                        <p:cTn id="41" dur="500" fill="hold"/>
                                        <p:tgtEl>
                                          <p:spTgt spid="16"/>
                                        </p:tgtEl>
                                        <p:attrNameLst>
                                          <p:attrName>ppt_h</p:attrName>
                                        </p:attrNameLst>
                                      </p:cBhvr>
                                      <p:tavLst>
                                        <p:tav tm="0">
                                          <p:val>
                                            <p:fltVal val="0"/>
                                          </p:val>
                                        </p:tav>
                                        <p:tav tm="100000">
                                          <p:val>
                                            <p:strVal val="#ppt_h"/>
                                          </p:val>
                                        </p:tav>
                                      </p:tavLst>
                                    </p:anim>
                                    <p:animEffect transition="in" filter="fade">
                                      <p:cBhvr>
                                        <p:cTn id="42" dur="500"/>
                                        <p:tgtEl>
                                          <p:spTgt spid="16"/>
                                        </p:tgtEl>
                                      </p:cBhvr>
                                    </p:animEffect>
                                  </p:childTnLst>
                                </p:cTn>
                              </p:par>
                            </p:childTnLst>
                          </p:cTn>
                        </p:par>
                      </p:childTnLst>
                    </p:cTn>
                  </p:par>
                  <p:par>
                    <p:cTn id="43" fill="hold">
                      <p:stCondLst>
                        <p:cond delay="indefinite"/>
                      </p:stCondLst>
                      <p:childTnLst>
                        <p:par>
                          <p:cTn id="44" fill="hold">
                            <p:stCondLst>
                              <p:cond delay="0"/>
                            </p:stCondLst>
                            <p:childTnLst>
                              <p:par>
                                <p:cTn id="45" presetID="53" presetClass="entr" presetSubtype="16" fill="hold" grpId="0" nodeType="clickEffect">
                                  <p:stCondLst>
                                    <p:cond delay="0"/>
                                  </p:stCondLst>
                                  <p:childTnLst>
                                    <p:set>
                                      <p:cBhvr>
                                        <p:cTn id="46" dur="1" fill="hold">
                                          <p:stCondLst>
                                            <p:cond delay="0"/>
                                          </p:stCondLst>
                                        </p:cTn>
                                        <p:tgtEl>
                                          <p:spTgt spid="18"/>
                                        </p:tgtEl>
                                        <p:attrNameLst>
                                          <p:attrName>style.visibility</p:attrName>
                                        </p:attrNameLst>
                                      </p:cBhvr>
                                      <p:to>
                                        <p:strVal val="visible"/>
                                      </p:to>
                                    </p:set>
                                    <p:anim calcmode="lin" valueType="num">
                                      <p:cBhvr>
                                        <p:cTn id="47" dur="500" fill="hold"/>
                                        <p:tgtEl>
                                          <p:spTgt spid="18"/>
                                        </p:tgtEl>
                                        <p:attrNameLst>
                                          <p:attrName>ppt_w</p:attrName>
                                        </p:attrNameLst>
                                      </p:cBhvr>
                                      <p:tavLst>
                                        <p:tav tm="0">
                                          <p:val>
                                            <p:fltVal val="0"/>
                                          </p:val>
                                        </p:tav>
                                        <p:tav tm="100000">
                                          <p:val>
                                            <p:strVal val="#ppt_w"/>
                                          </p:val>
                                        </p:tav>
                                      </p:tavLst>
                                    </p:anim>
                                    <p:anim calcmode="lin" valueType="num">
                                      <p:cBhvr>
                                        <p:cTn id="48" dur="500" fill="hold"/>
                                        <p:tgtEl>
                                          <p:spTgt spid="18"/>
                                        </p:tgtEl>
                                        <p:attrNameLst>
                                          <p:attrName>ppt_h</p:attrName>
                                        </p:attrNameLst>
                                      </p:cBhvr>
                                      <p:tavLst>
                                        <p:tav tm="0">
                                          <p:val>
                                            <p:fltVal val="0"/>
                                          </p:val>
                                        </p:tav>
                                        <p:tav tm="100000">
                                          <p:val>
                                            <p:strVal val="#ppt_h"/>
                                          </p:val>
                                        </p:tav>
                                      </p:tavLst>
                                    </p:anim>
                                    <p:animEffect transition="in" filter="fade">
                                      <p:cBhvr>
                                        <p:cTn id="49" dur="500"/>
                                        <p:tgtEl>
                                          <p:spTgt spid="18"/>
                                        </p:tgtEl>
                                      </p:cBhvr>
                                    </p:animEffect>
                                  </p:childTnLst>
                                </p:cTn>
                              </p:par>
                            </p:childTnLst>
                          </p:cTn>
                        </p:par>
                      </p:childTnLst>
                    </p:cTn>
                  </p:par>
                  <p:par>
                    <p:cTn id="50" fill="hold">
                      <p:stCondLst>
                        <p:cond delay="indefinite"/>
                      </p:stCondLst>
                      <p:childTnLst>
                        <p:par>
                          <p:cTn id="51" fill="hold">
                            <p:stCondLst>
                              <p:cond delay="0"/>
                            </p:stCondLst>
                            <p:childTnLst>
                              <p:par>
                                <p:cTn id="52" presetID="53" presetClass="entr" presetSubtype="16" fill="hold" nodeType="clickEffect">
                                  <p:stCondLst>
                                    <p:cond delay="0"/>
                                  </p:stCondLst>
                                  <p:childTnLst>
                                    <p:set>
                                      <p:cBhvr>
                                        <p:cTn id="53" dur="1" fill="hold">
                                          <p:stCondLst>
                                            <p:cond delay="0"/>
                                          </p:stCondLst>
                                        </p:cTn>
                                        <p:tgtEl>
                                          <p:spTgt spid="19"/>
                                        </p:tgtEl>
                                        <p:attrNameLst>
                                          <p:attrName>style.visibility</p:attrName>
                                        </p:attrNameLst>
                                      </p:cBhvr>
                                      <p:to>
                                        <p:strVal val="visible"/>
                                      </p:to>
                                    </p:set>
                                    <p:anim calcmode="lin" valueType="num">
                                      <p:cBhvr>
                                        <p:cTn id="54" dur="500" fill="hold"/>
                                        <p:tgtEl>
                                          <p:spTgt spid="19"/>
                                        </p:tgtEl>
                                        <p:attrNameLst>
                                          <p:attrName>ppt_w</p:attrName>
                                        </p:attrNameLst>
                                      </p:cBhvr>
                                      <p:tavLst>
                                        <p:tav tm="0">
                                          <p:val>
                                            <p:fltVal val="0"/>
                                          </p:val>
                                        </p:tav>
                                        <p:tav tm="100000">
                                          <p:val>
                                            <p:strVal val="#ppt_w"/>
                                          </p:val>
                                        </p:tav>
                                      </p:tavLst>
                                    </p:anim>
                                    <p:anim calcmode="lin" valueType="num">
                                      <p:cBhvr>
                                        <p:cTn id="55" dur="500" fill="hold"/>
                                        <p:tgtEl>
                                          <p:spTgt spid="19"/>
                                        </p:tgtEl>
                                        <p:attrNameLst>
                                          <p:attrName>ppt_h</p:attrName>
                                        </p:attrNameLst>
                                      </p:cBhvr>
                                      <p:tavLst>
                                        <p:tav tm="0">
                                          <p:val>
                                            <p:fltVal val="0"/>
                                          </p:val>
                                        </p:tav>
                                        <p:tav tm="100000">
                                          <p:val>
                                            <p:strVal val="#ppt_h"/>
                                          </p:val>
                                        </p:tav>
                                      </p:tavLst>
                                    </p:anim>
                                    <p:animEffect transition="in" filter="fade">
                                      <p:cBhvr>
                                        <p:cTn id="56" dur="500"/>
                                        <p:tgtEl>
                                          <p:spTgt spid="19"/>
                                        </p:tgtEl>
                                      </p:cBhvr>
                                    </p:animEffect>
                                  </p:childTnLst>
                                </p:cTn>
                              </p:par>
                              <p:par>
                                <p:cTn id="57" presetID="53" presetClass="entr" presetSubtype="16" fill="hold" grpId="0" nodeType="withEffect">
                                  <p:stCondLst>
                                    <p:cond delay="0"/>
                                  </p:stCondLst>
                                  <p:childTnLst>
                                    <p:set>
                                      <p:cBhvr>
                                        <p:cTn id="58" dur="1" fill="hold">
                                          <p:stCondLst>
                                            <p:cond delay="0"/>
                                          </p:stCondLst>
                                        </p:cTn>
                                        <p:tgtEl>
                                          <p:spTgt spid="21"/>
                                        </p:tgtEl>
                                        <p:attrNameLst>
                                          <p:attrName>style.visibility</p:attrName>
                                        </p:attrNameLst>
                                      </p:cBhvr>
                                      <p:to>
                                        <p:strVal val="visible"/>
                                      </p:to>
                                    </p:set>
                                    <p:anim calcmode="lin" valueType="num">
                                      <p:cBhvr>
                                        <p:cTn id="59" dur="500" fill="hold"/>
                                        <p:tgtEl>
                                          <p:spTgt spid="21"/>
                                        </p:tgtEl>
                                        <p:attrNameLst>
                                          <p:attrName>ppt_w</p:attrName>
                                        </p:attrNameLst>
                                      </p:cBhvr>
                                      <p:tavLst>
                                        <p:tav tm="0">
                                          <p:val>
                                            <p:fltVal val="0"/>
                                          </p:val>
                                        </p:tav>
                                        <p:tav tm="100000">
                                          <p:val>
                                            <p:strVal val="#ppt_w"/>
                                          </p:val>
                                        </p:tav>
                                      </p:tavLst>
                                    </p:anim>
                                    <p:anim calcmode="lin" valueType="num">
                                      <p:cBhvr>
                                        <p:cTn id="60" dur="500" fill="hold"/>
                                        <p:tgtEl>
                                          <p:spTgt spid="21"/>
                                        </p:tgtEl>
                                        <p:attrNameLst>
                                          <p:attrName>ppt_h</p:attrName>
                                        </p:attrNameLst>
                                      </p:cBhvr>
                                      <p:tavLst>
                                        <p:tav tm="0">
                                          <p:val>
                                            <p:fltVal val="0"/>
                                          </p:val>
                                        </p:tav>
                                        <p:tav tm="100000">
                                          <p:val>
                                            <p:strVal val="#ppt_h"/>
                                          </p:val>
                                        </p:tav>
                                      </p:tavLst>
                                    </p:anim>
                                    <p:animEffect transition="in" filter="fade">
                                      <p:cBhvr>
                                        <p:cTn id="61" dur="500"/>
                                        <p:tgtEl>
                                          <p:spTgt spid="21"/>
                                        </p:tgtEl>
                                      </p:cBhvr>
                                    </p:animEffect>
                                  </p:childTnLst>
                                </p:cTn>
                              </p:par>
                            </p:childTnLst>
                          </p:cTn>
                        </p:par>
                      </p:childTnLst>
                    </p:cTn>
                  </p:par>
                  <p:par>
                    <p:cTn id="62" fill="hold">
                      <p:stCondLst>
                        <p:cond delay="indefinite"/>
                      </p:stCondLst>
                      <p:childTnLst>
                        <p:par>
                          <p:cTn id="63" fill="hold">
                            <p:stCondLst>
                              <p:cond delay="0"/>
                            </p:stCondLst>
                            <p:childTnLst>
                              <p:par>
                                <p:cTn id="64" presetID="53" presetClass="entr" presetSubtype="16" fill="hold" grpId="0" nodeType="clickEffect">
                                  <p:stCondLst>
                                    <p:cond delay="0"/>
                                  </p:stCondLst>
                                  <p:childTnLst>
                                    <p:set>
                                      <p:cBhvr>
                                        <p:cTn id="65" dur="1" fill="hold">
                                          <p:stCondLst>
                                            <p:cond delay="0"/>
                                          </p:stCondLst>
                                        </p:cTn>
                                        <p:tgtEl>
                                          <p:spTgt spid="22"/>
                                        </p:tgtEl>
                                        <p:attrNameLst>
                                          <p:attrName>style.visibility</p:attrName>
                                        </p:attrNameLst>
                                      </p:cBhvr>
                                      <p:to>
                                        <p:strVal val="visible"/>
                                      </p:to>
                                    </p:set>
                                    <p:anim calcmode="lin" valueType="num">
                                      <p:cBhvr>
                                        <p:cTn id="66" dur="500" fill="hold"/>
                                        <p:tgtEl>
                                          <p:spTgt spid="22"/>
                                        </p:tgtEl>
                                        <p:attrNameLst>
                                          <p:attrName>ppt_w</p:attrName>
                                        </p:attrNameLst>
                                      </p:cBhvr>
                                      <p:tavLst>
                                        <p:tav tm="0">
                                          <p:val>
                                            <p:fltVal val="0"/>
                                          </p:val>
                                        </p:tav>
                                        <p:tav tm="100000">
                                          <p:val>
                                            <p:strVal val="#ppt_w"/>
                                          </p:val>
                                        </p:tav>
                                      </p:tavLst>
                                    </p:anim>
                                    <p:anim calcmode="lin" valueType="num">
                                      <p:cBhvr>
                                        <p:cTn id="67" dur="500" fill="hold"/>
                                        <p:tgtEl>
                                          <p:spTgt spid="22"/>
                                        </p:tgtEl>
                                        <p:attrNameLst>
                                          <p:attrName>ppt_h</p:attrName>
                                        </p:attrNameLst>
                                      </p:cBhvr>
                                      <p:tavLst>
                                        <p:tav tm="0">
                                          <p:val>
                                            <p:fltVal val="0"/>
                                          </p:val>
                                        </p:tav>
                                        <p:tav tm="100000">
                                          <p:val>
                                            <p:strVal val="#ppt_h"/>
                                          </p:val>
                                        </p:tav>
                                      </p:tavLst>
                                    </p:anim>
                                    <p:animEffect transition="in" filter="fade">
                                      <p:cBhvr>
                                        <p:cTn id="68" dur="500"/>
                                        <p:tgtEl>
                                          <p:spTgt spid="22"/>
                                        </p:tgtEl>
                                      </p:cBhvr>
                                    </p:animEffect>
                                  </p:childTnLst>
                                </p:cTn>
                              </p:par>
                            </p:childTnLst>
                          </p:cTn>
                        </p:par>
                      </p:childTnLst>
                    </p:cTn>
                  </p:par>
                  <p:par>
                    <p:cTn id="69" fill="hold">
                      <p:stCondLst>
                        <p:cond delay="indefinite"/>
                      </p:stCondLst>
                      <p:childTnLst>
                        <p:par>
                          <p:cTn id="70" fill="hold">
                            <p:stCondLst>
                              <p:cond delay="0"/>
                            </p:stCondLst>
                            <p:childTnLst>
                              <p:par>
                                <p:cTn id="71" presetID="53" presetClass="entr" presetSubtype="16" fill="hold" grpId="0" nodeType="clickEffect">
                                  <p:stCondLst>
                                    <p:cond delay="0"/>
                                  </p:stCondLst>
                                  <p:childTnLst>
                                    <p:set>
                                      <p:cBhvr>
                                        <p:cTn id="72" dur="1" fill="hold">
                                          <p:stCondLst>
                                            <p:cond delay="0"/>
                                          </p:stCondLst>
                                        </p:cTn>
                                        <p:tgtEl>
                                          <p:spTgt spid="7"/>
                                        </p:tgtEl>
                                        <p:attrNameLst>
                                          <p:attrName>style.visibility</p:attrName>
                                        </p:attrNameLst>
                                      </p:cBhvr>
                                      <p:to>
                                        <p:strVal val="visible"/>
                                      </p:to>
                                    </p:set>
                                    <p:anim calcmode="lin" valueType="num">
                                      <p:cBhvr>
                                        <p:cTn id="73" dur="500" fill="hold"/>
                                        <p:tgtEl>
                                          <p:spTgt spid="7"/>
                                        </p:tgtEl>
                                        <p:attrNameLst>
                                          <p:attrName>ppt_w</p:attrName>
                                        </p:attrNameLst>
                                      </p:cBhvr>
                                      <p:tavLst>
                                        <p:tav tm="0">
                                          <p:val>
                                            <p:fltVal val="0"/>
                                          </p:val>
                                        </p:tav>
                                        <p:tav tm="100000">
                                          <p:val>
                                            <p:strVal val="#ppt_w"/>
                                          </p:val>
                                        </p:tav>
                                      </p:tavLst>
                                    </p:anim>
                                    <p:anim calcmode="lin" valueType="num">
                                      <p:cBhvr>
                                        <p:cTn id="74" dur="500" fill="hold"/>
                                        <p:tgtEl>
                                          <p:spTgt spid="7"/>
                                        </p:tgtEl>
                                        <p:attrNameLst>
                                          <p:attrName>ppt_h</p:attrName>
                                        </p:attrNameLst>
                                      </p:cBhvr>
                                      <p:tavLst>
                                        <p:tav tm="0">
                                          <p:val>
                                            <p:fltVal val="0"/>
                                          </p:val>
                                        </p:tav>
                                        <p:tav tm="100000">
                                          <p:val>
                                            <p:strVal val="#ppt_h"/>
                                          </p:val>
                                        </p:tav>
                                      </p:tavLst>
                                    </p:anim>
                                    <p:animEffect transition="in" filter="fade">
                                      <p:cBhvr>
                                        <p:cTn id="7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7" grpId="0"/>
      <p:bldP spid="10" grpId="0" animBg="1"/>
      <p:bldP spid="12" grpId="0" animBg="1"/>
      <p:bldP spid="16" grpId="0"/>
      <p:bldP spid="18" grpId="0" animBg="1"/>
      <p:bldP spid="21" grpId="0"/>
      <p:bldP spid="2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855978F-B24F-0A47-BAAA-08BF1F7AE479}"/>
              </a:ext>
            </a:extLst>
          </p:cNvPr>
          <p:cNvSpPr/>
          <p:nvPr/>
        </p:nvSpPr>
        <p:spPr>
          <a:xfrm>
            <a:off x="663737" y="1229665"/>
            <a:ext cx="10543842" cy="1631216"/>
          </a:xfrm>
          <a:prstGeom prst="rect">
            <a:avLst/>
          </a:prstGeom>
        </p:spPr>
        <p:txBody>
          <a:bodyPr wrap="square">
            <a:spAutoFit/>
          </a:bodyPr>
          <a:lstStyle/>
          <a:p>
            <a:pPr algn="just"/>
            <a:r>
              <a:rPr lang="en-US" sz="2000" b="1" dirty="0">
                <a:latin typeface="Avenir Next LT Pro Medium Conde" panose="020B0606020202020204" pitchFamily="34" charset="77"/>
                <a:ea typeface="Calibri" panose="020F0502020204030204" pitchFamily="34" charset="0"/>
                <a:cs typeface="Times New Roman" panose="02020603050405020304" pitchFamily="18" charset="0"/>
              </a:rPr>
              <a:t>Preparation of Std. F.A.S solution:  </a:t>
            </a:r>
            <a:r>
              <a:rPr lang="en-US" sz="2000" dirty="0">
                <a:latin typeface="Avenir Next LT Pro Medium Conde" panose="020B0606020202020204" pitchFamily="34" charset="77"/>
                <a:ea typeface="Calibri" panose="020F0502020204030204" pitchFamily="34" charset="0"/>
                <a:cs typeface="Times New Roman" panose="02020603050405020304" pitchFamily="18" charset="0"/>
              </a:rPr>
              <a:t> Dissolve a known weight of F.A.S in water with a few </a:t>
            </a:r>
            <a:r>
              <a:rPr lang="en-US" sz="2000" dirty="0" err="1">
                <a:latin typeface="Avenir Next LT Pro Medium Conde" panose="020B0606020202020204" pitchFamily="34" charset="77"/>
                <a:ea typeface="Calibri" panose="020F0502020204030204" pitchFamily="34" charset="0"/>
                <a:cs typeface="Times New Roman" panose="02020603050405020304" pitchFamily="18" charset="0"/>
              </a:rPr>
              <a:t>mL</a:t>
            </a:r>
            <a:r>
              <a:rPr lang="en-US" sz="2000" dirty="0">
                <a:latin typeface="Avenir Next LT Pro Medium Conde" panose="020B0606020202020204" pitchFamily="34" charset="77"/>
                <a:ea typeface="Calibri" panose="020F0502020204030204" pitchFamily="34" charset="0"/>
                <a:cs typeface="Times New Roman" panose="02020603050405020304" pitchFamily="18" charset="0"/>
              </a:rPr>
              <a:t> of dil.H</a:t>
            </a:r>
            <a:r>
              <a:rPr lang="en-US" sz="2000" baseline="-25000" dirty="0">
                <a:latin typeface="Avenir Next LT Pro Medium Conde" panose="020B0606020202020204" pitchFamily="34" charset="77"/>
                <a:ea typeface="Calibri" panose="020F0502020204030204" pitchFamily="34" charset="0"/>
                <a:cs typeface="Times New Roman" panose="02020603050405020304" pitchFamily="18" charset="0"/>
              </a:rPr>
              <a:t>2</a:t>
            </a:r>
            <a:r>
              <a:rPr lang="en-US" sz="2000" dirty="0">
                <a:latin typeface="Avenir Next LT Pro Medium Conde" panose="020B0606020202020204" pitchFamily="34" charset="77"/>
                <a:ea typeface="Calibri" panose="020F0502020204030204" pitchFamily="34" charset="0"/>
                <a:cs typeface="Times New Roman" panose="02020603050405020304" pitchFamily="18" charset="0"/>
              </a:rPr>
              <a:t>SO</a:t>
            </a:r>
            <a:r>
              <a:rPr lang="en-US" sz="2000" baseline="-25000" dirty="0">
                <a:latin typeface="Avenir Next LT Pro Medium Conde" panose="020B0606020202020204" pitchFamily="34" charset="77"/>
                <a:ea typeface="Calibri" panose="020F0502020204030204" pitchFamily="34" charset="0"/>
                <a:cs typeface="Times New Roman" panose="02020603050405020304" pitchFamily="18" charset="0"/>
              </a:rPr>
              <a:t>4</a:t>
            </a:r>
            <a:r>
              <a:rPr lang="en-US" sz="2000" dirty="0">
                <a:latin typeface="Avenir Next LT Pro Medium Conde" panose="020B0606020202020204" pitchFamily="34" charset="77"/>
                <a:ea typeface="Calibri" panose="020F0502020204030204" pitchFamily="34" charset="0"/>
                <a:cs typeface="Times New Roman" panose="02020603050405020304" pitchFamily="18" charset="0"/>
              </a:rPr>
              <a:t> in a 250 ml Std. volumetric flask and make up to the mark with water and mix well. </a:t>
            </a:r>
          </a:p>
          <a:p>
            <a:pPr algn="just"/>
            <a:endParaRPr lang="en-US" sz="2000" dirty="0">
              <a:latin typeface="Avenir Next LT Pro Medium Conde" panose="020B0606020202020204" pitchFamily="34" charset="77"/>
              <a:ea typeface="Calibri" panose="020F0502020204030204" pitchFamily="34" charset="0"/>
              <a:cs typeface="Times New Roman" panose="02020603050405020304" pitchFamily="18" charset="0"/>
            </a:endParaRPr>
          </a:p>
          <a:p>
            <a:pPr algn="just"/>
            <a:r>
              <a:rPr lang="en-US" sz="2000" dirty="0">
                <a:latin typeface="Avenir Next LT Pro Medium Conde" panose="020B0606020202020204" pitchFamily="34" charset="77"/>
                <a:ea typeface="Calibri" panose="020F0502020204030204" pitchFamily="34" charset="0"/>
                <a:cs typeface="Times New Roman" panose="02020603050405020304" pitchFamily="18" charset="0"/>
              </a:rPr>
              <a:t>Let its Normality be</a:t>
            </a:r>
            <a:endParaRPr lang="en-US" sz="2000" dirty="0">
              <a:effectLst/>
              <a:latin typeface="Avenir Next LT Pro Medium Conde" panose="020B0606020202020204" pitchFamily="34" charset="77"/>
              <a:ea typeface="Calibri" panose="020F0502020204030204" pitchFamily="34" charset="0"/>
              <a:cs typeface="Times New Roman" panose="02020603050405020304" pitchFamily="18" charset="0"/>
            </a:endParaRPr>
          </a:p>
        </p:txBody>
      </p:sp>
      <p:sp>
        <p:nvSpPr>
          <p:cNvPr id="3" name="Rectangle 2">
            <a:extLst>
              <a:ext uri="{FF2B5EF4-FFF2-40B4-BE49-F238E27FC236}">
                <a16:creationId xmlns:a16="http://schemas.microsoft.com/office/drawing/2014/main" id="{CA54A650-AA12-904F-BAC6-60B1EE789884}"/>
              </a:ext>
            </a:extLst>
          </p:cNvPr>
          <p:cNvSpPr/>
          <p:nvPr/>
        </p:nvSpPr>
        <p:spPr>
          <a:xfrm>
            <a:off x="384296" y="365209"/>
            <a:ext cx="1463862" cy="461665"/>
          </a:xfrm>
          <a:prstGeom prst="rect">
            <a:avLst/>
          </a:prstGeom>
        </p:spPr>
        <p:txBody>
          <a:bodyPr wrap="none">
            <a:spAutoFit/>
          </a:bodyPr>
          <a:lstStyle/>
          <a:p>
            <a:pPr algn="just"/>
            <a:r>
              <a:rPr lang="en-US" sz="2400" b="1" dirty="0">
                <a:solidFill>
                  <a:srgbClr val="C00000"/>
                </a:solidFill>
                <a:latin typeface="Avenir Next LT Pro Medium Conde" panose="020B0606020202020204" pitchFamily="34" charset="77"/>
                <a:ea typeface="Calibri" panose="020F0502020204030204" pitchFamily="34" charset="0"/>
                <a:cs typeface="Times New Roman" panose="02020603050405020304" pitchFamily="18" charset="0"/>
              </a:rPr>
              <a:t>Procedure:</a:t>
            </a:r>
            <a:endParaRPr lang="en-US" sz="2400" dirty="0">
              <a:solidFill>
                <a:srgbClr val="C00000"/>
              </a:solidFill>
              <a:latin typeface="Avenir Next LT Pro Medium Conde" panose="020B0606020202020204" pitchFamily="34" charset="77"/>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96F5FE17-F150-A543-B4E6-A300404C4090}"/>
              </a:ext>
            </a:extLst>
          </p:cNvPr>
          <p:cNvPicPr>
            <a:picLocks noChangeAspect="1"/>
          </p:cNvPicPr>
          <p:nvPr/>
        </p:nvPicPr>
        <p:blipFill>
          <a:blip r:embed="rId2"/>
          <a:stretch>
            <a:fillRect/>
          </a:stretch>
        </p:blipFill>
        <p:spPr>
          <a:xfrm>
            <a:off x="2192594" y="2833314"/>
            <a:ext cx="1594022" cy="3792673"/>
          </a:xfrm>
          <a:prstGeom prst="rect">
            <a:avLst/>
          </a:prstGeom>
        </p:spPr>
      </p:pic>
      <p:sp>
        <p:nvSpPr>
          <p:cNvPr id="5" name="TextBox 4">
            <a:extLst>
              <a:ext uri="{FF2B5EF4-FFF2-40B4-BE49-F238E27FC236}">
                <a16:creationId xmlns:a16="http://schemas.microsoft.com/office/drawing/2014/main" id="{2B676BF6-B78D-F840-A347-640BA5CAF3EE}"/>
              </a:ext>
            </a:extLst>
          </p:cNvPr>
          <p:cNvSpPr txBox="1"/>
          <p:nvPr/>
        </p:nvSpPr>
        <p:spPr>
          <a:xfrm>
            <a:off x="4674543" y="4840857"/>
            <a:ext cx="1013419" cy="646331"/>
          </a:xfrm>
          <a:prstGeom prst="rect">
            <a:avLst/>
          </a:prstGeom>
          <a:solidFill>
            <a:schemeClr val="accent4">
              <a:lumMod val="60000"/>
              <a:lumOff val="40000"/>
            </a:schemeClr>
          </a:solidFill>
        </p:spPr>
        <p:txBody>
          <a:bodyPr wrap="none" rtlCol="0">
            <a:spAutoFit/>
          </a:bodyPr>
          <a:lstStyle/>
          <a:p>
            <a:pPr algn="ctr"/>
            <a:r>
              <a:rPr lang="en-US" dirty="0">
                <a:latin typeface="Avenir Next LT Pro Medium Conde" panose="020B0606020202020204" pitchFamily="34" charset="77"/>
                <a:ea typeface="Calibri" panose="020F0502020204030204" pitchFamily="34" charset="0"/>
                <a:cs typeface="Times New Roman" panose="02020603050405020304" pitchFamily="18" charset="0"/>
              </a:rPr>
              <a:t>F.A.S</a:t>
            </a:r>
          </a:p>
          <a:p>
            <a:pPr algn="ctr"/>
            <a:r>
              <a:rPr lang="en-US" dirty="0">
                <a:latin typeface="Avenir Next LT Pro Medium Conde" panose="020B0606020202020204" pitchFamily="34" charset="77"/>
                <a:ea typeface="Calibri" panose="020F0502020204030204" pitchFamily="34" charset="0"/>
                <a:cs typeface="Times New Roman" panose="02020603050405020304" pitchFamily="18" charset="0"/>
              </a:rPr>
              <a:t>dil.H</a:t>
            </a:r>
            <a:r>
              <a:rPr lang="en-US" baseline="-25000" dirty="0">
                <a:latin typeface="Avenir Next LT Pro Medium Conde" panose="020B0606020202020204" pitchFamily="34" charset="77"/>
                <a:ea typeface="Calibri" panose="020F0502020204030204" pitchFamily="34" charset="0"/>
                <a:cs typeface="Times New Roman" panose="02020603050405020304" pitchFamily="18" charset="0"/>
              </a:rPr>
              <a:t>2</a:t>
            </a:r>
            <a:r>
              <a:rPr lang="en-US" dirty="0">
                <a:latin typeface="Avenir Next LT Pro Medium Conde" panose="020B0606020202020204" pitchFamily="34" charset="77"/>
                <a:ea typeface="Calibri" panose="020F0502020204030204" pitchFamily="34" charset="0"/>
                <a:cs typeface="Times New Roman" panose="02020603050405020304" pitchFamily="18" charset="0"/>
              </a:rPr>
              <a:t>SO</a:t>
            </a:r>
            <a:r>
              <a:rPr lang="en-US" baseline="-25000" dirty="0">
                <a:latin typeface="Avenir Next LT Pro Medium Conde" panose="020B0606020202020204" pitchFamily="34" charset="77"/>
                <a:ea typeface="Calibri" panose="020F0502020204030204" pitchFamily="34" charset="0"/>
                <a:cs typeface="Times New Roman" panose="02020603050405020304" pitchFamily="18" charset="0"/>
              </a:rPr>
              <a:t>4</a:t>
            </a:r>
            <a:r>
              <a:rPr lang="en-US" dirty="0">
                <a:latin typeface="Avenir Next LT Pro Medium Conde" panose="020B0606020202020204" pitchFamily="34" charset="77"/>
                <a:ea typeface="Calibri" panose="020F0502020204030204" pitchFamily="34" charset="0"/>
                <a:cs typeface="Times New Roman" panose="02020603050405020304" pitchFamily="18" charset="0"/>
              </a:rPr>
              <a:t> </a:t>
            </a:r>
            <a:endParaRPr lang="en-US" dirty="0"/>
          </a:p>
        </p:txBody>
      </p:sp>
      <p:pic>
        <p:nvPicPr>
          <p:cNvPr id="8" name="Picture 7">
            <a:extLst>
              <a:ext uri="{FF2B5EF4-FFF2-40B4-BE49-F238E27FC236}">
                <a16:creationId xmlns:a16="http://schemas.microsoft.com/office/drawing/2014/main" id="{71C8E11A-9A0E-6349-A8D6-341235D395B5}"/>
              </a:ext>
            </a:extLst>
          </p:cNvPr>
          <p:cNvPicPr>
            <a:picLocks noChangeAspect="1"/>
          </p:cNvPicPr>
          <p:nvPr/>
        </p:nvPicPr>
        <p:blipFill>
          <a:blip r:embed="rId3"/>
          <a:stretch>
            <a:fillRect/>
          </a:stretch>
        </p:blipFill>
        <p:spPr>
          <a:xfrm flipH="1">
            <a:off x="3368609" y="4372361"/>
            <a:ext cx="1637442" cy="677562"/>
          </a:xfrm>
          <a:prstGeom prst="rect">
            <a:avLst/>
          </a:prstGeom>
        </p:spPr>
      </p:pic>
      <p:sp>
        <p:nvSpPr>
          <p:cNvPr id="9" name="TextBox 8">
            <a:extLst>
              <a:ext uri="{FF2B5EF4-FFF2-40B4-BE49-F238E27FC236}">
                <a16:creationId xmlns:a16="http://schemas.microsoft.com/office/drawing/2014/main" id="{F50B9861-C792-4A4A-8D72-277ECC3E095B}"/>
              </a:ext>
            </a:extLst>
          </p:cNvPr>
          <p:cNvSpPr txBox="1"/>
          <p:nvPr/>
        </p:nvSpPr>
        <p:spPr>
          <a:xfrm>
            <a:off x="4076509" y="2047879"/>
            <a:ext cx="1960986" cy="369332"/>
          </a:xfrm>
          <a:prstGeom prst="rect">
            <a:avLst/>
          </a:prstGeom>
          <a:noFill/>
        </p:spPr>
        <p:txBody>
          <a:bodyPr wrap="none" rtlCol="0">
            <a:spAutoFit/>
          </a:bodyPr>
          <a:lstStyle/>
          <a:p>
            <a:r>
              <a:rPr lang="en-US" dirty="0">
                <a:solidFill>
                  <a:srgbClr val="FF0000"/>
                </a:solidFill>
              </a:rPr>
              <a:t>Wt. of F.A.S    x    4</a:t>
            </a:r>
          </a:p>
        </p:txBody>
      </p:sp>
      <p:sp>
        <p:nvSpPr>
          <p:cNvPr id="10" name="TextBox 9">
            <a:extLst>
              <a:ext uri="{FF2B5EF4-FFF2-40B4-BE49-F238E27FC236}">
                <a16:creationId xmlns:a16="http://schemas.microsoft.com/office/drawing/2014/main" id="{577791C2-569E-7442-AE1E-087605FB3C61}"/>
              </a:ext>
            </a:extLst>
          </p:cNvPr>
          <p:cNvSpPr txBox="1"/>
          <p:nvPr/>
        </p:nvSpPr>
        <p:spPr>
          <a:xfrm>
            <a:off x="4005834" y="2463982"/>
            <a:ext cx="2364493" cy="369332"/>
          </a:xfrm>
          <a:prstGeom prst="rect">
            <a:avLst/>
          </a:prstGeom>
          <a:noFill/>
        </p:spPr>
        <p:txBody>
          <a:bodyPr wrap="none" rtlCol="0">
            <a:spAutoFit/>
          </a:bodyPr>
          <a:lstStyle/>
          <a:p>
            <a:r>
              <a:rPr lang="en-US" dirty="0">
                <a:solidFill>
                  <a:srgbClr val="FF0000"/>
                </a:solidFill>
              </a:rPr>
              <a:t>Equivalent wt. of F.A.S  </a:t>
            </a:r>
          </a:p>
        </p:txBody>
      </p:sp>
      <p:sp>
        <p:nvSpPr>
          <p:cNvPr id="11" name="TextBox 10">
            <a:extLst>
              <a:ext uri="{FF2B5EF4-FFF2-40B4-BE49-F238E27FC236}">
                <a16:creationId xmlns:a16="http://schemas.microsoft.com/office/drawing/2014/main" id="{453494B6-E454-8142-B485-35A1F6A65907}"/>
              </a:ext>
            </a:extLst>
          </p:cNvPr>
          <p:cNvSpPr txBox="1"/>
          <p:nvPr/>
        </p:nvSpPr>
        <p:spPr>
          <a:xfrm>
            <a:off x="2725082" y="2171507"/>
            <a:ext cx="1285929" cy="369332"/>
          </a:xfrm>
          <a:prstGeom prst="rect">
            <a:avLst/>
          </a:prstGeom>
          <a:noFill/>
        </p:spPr>
        <p:txBody>
          <a:bodyPr wrap="none" rtlCol="0">
            <a:spAutoFit/>
          </a:bodyPr>
          <a:lstStyle/>
          <a:p>
            <a:r>
              <a:rPr lang="en-US" dirty="0">
                <a:solidFill>
                  <a:srgbClr val="FF0000"/>
                </a:solidFill>
              </a:rPr>
              <a:t>Normality =</a:t>
            </a:r>
          </a:p>
        </p:txBody>
      </p:sp>
      <p:cxnSp>
        <p:nvCxnSpPr>
          <p:cNvPr id="12" name="Straight Connector 11">
            <a:extLst>
              <a:ext uri="{FF2B5EF4-FFF2-40B4-BE49-F238E27FC236}">
                <a16:creationId xmlns:a16="http://schemas.microsoft.com/office/drawing/2014/main" id="{DEEFAD46-23E9-6D43-B699-DAB1A9B2DEA6}"/>
              </a:ext>
            </a:extLst>
          </p:cNvPr>
          <p:cNvCxnSpPr>
            <a:cxnSpLocks/>
          </p:cNvCxnSpPr>
          <p:nvPr/>
        </p:nvCxnSpPr>
        <p:spPr>
          <a:xfrm>
            <a:off x="4005834" y="2440596"/>
            <a:ext cx="2135474"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64CB31CA-0541-9740-B92E-364767273E00}"/>
              </a:ext>
            </a:extLst>
          </p:cNvPr>
          <p:cNvSpPr txBox="1"/>
          <p:nvPr/>
        </p:nvSpPr>
        <p:spPr>
          <a:xfrm>
            <a:off x="9056928" y="2124735"/>
            <a:ext cx="2531334" cy="307777"/>
          </a:xfrm>
          <a:prstGeom prst="rect">
            <a:avLst/>
          </a:prstGeom>
          <a:noFill/>
        </p:spPr>
        <p:txBody>
          <a:bodyPr wrap="none" rtlCol="0">
            <a:spAutoFit/>
          </a:bodyPr>
          <a:lstStyle/>
          <a:p>
            <a:r>
              <a:rPr lang="en-US" sz="1400" dirty="0">
                <a:solidFill>
                  <a:srgbClr val="0F24FD"/>
                </a:solidFill>
              </a:rPr>
              <a:t>Weight of the compound x 1000</a:t>
            </a:r>
          </a:p>
        </p:txBody>
      </p:sp>
      <p:sp>
        <p:nvSpPr>
          <p:cNvPr id="17" name="TextBox 16">
            <a:extLst>
              <a:ext uri="{FF2B5EF4-FFF2-40B4-BE49-F238E27FC236}">
                <a16:creationId xmlns:a16="http://schemas.microsoft.com/office/drawing/2014/main" id="{041F39B8-DA71-6D45-AAB5-8DE96DAC2595}"/>
              </a:ext>
            </a:extLst>
          </p:cNvPr>
          <p:cNvSpPr txBox="1"/>
          <p:nvPr/>
        </p:nvSpPr>
        <p:spPr>
          <a:xfrm>
            <a:off x="8714253" y="2440596"/>
            <a:ext cx="3477747" cy="307777"/>
          </a:xfrm>
          <a:prstGeom prst="rect">
            <a:avLst/>
          </a:prstGeom>
          <a:noFill/>
        </p:spPr>
        <p:txBody>
          <a:bodyPr wrap="none" rtlCol="0">
            <a:spAutoFit/>
          </a:bodyPr>
          <a:lstStyle/>
          <a:p>
            <a:r>
              <a:rPr lang="en-US" sz="1400" dirty="0">
                <a:solidFill>
                  <a:srgbClr val="0F24FD"/>
                </a:solidFill>
              </a:rPr>
              <a:t>Molecular weight of the compound x Volume</a:t>
            </a:r>
          </a:p>
        </p:txBody>
      </p:sp>
      <p:sp>
        <p:nvSpPr>
          <p:cNvPr id="18" name="TextBox 17">
            <a:extLst>
              <a:ext uri="{FF2B5EF4-FFF2-40B4-BE49-F238E27FC236}">
                <a16:creationId xmlns:a16="http://schemas.microsoft.com/office/drawing/2014/main" id="{B3F2745A-55CD-614D-BD0C-ED4ACD4194A7}"/>
              </a:ext>
            </a:extLst>
          </p:cNvPr>
          <p:cNvSpPr txBox="1"/>
          <p:nvPr/>
        </p:nvSpPr>
        <p:spPr>
          <a:xfrm>
            <a:off x="7871718" y="2179591"/>
            <a:ext cx="938077" cy="307777"/>
          </a:xfrm>
          <a:prstGeom prst="rect">
            <a:avLst/>
          </a:prstGeom>
          <a:noFill/>
        </p:spPr>
        <p:txBody>
          <a:bodyPr wrap="none" rtlCol="0">
            <a:spAutoFit/>
          </a:bodyPr>
          <a:lstStyle/>
          <a:p>
            <a:r>
              <a:rPr lang="en-US" sz="1400" dirty="0">
                <a:solidFill>
                  <a:srgbClr val="0F24FD"/>
                </a:solidFill>
              </a:rPr>
              <a:t>Molarity =</a:t>
            </a:r>
          </a:p>
        </p:txBody>
      </p:sp>
      <p:cxnSp>
        <p:nvCxnSpPr>
          <p:cNvPr id="19" name="Straight Connector 18">
            <a:extLst>
              <a:ext uri="{FF2B5EF4-FFF2-40B4-BE49-F238E27FC236}">
                <a16:creationId xmlns:a16="http://schemas.microsoft.com/office/drawing/2014/main" id="{483A6FE8-0892-0348-A186-C32651C70312}"/>
              </a:ext>
            </a:extLst>
          </p:cNvPr>
          <p:cNvCxnSpPr>
            <a:cxnSpLocks/>
          </p:cNvCxnSpPr>
          <p:nvPr/>
        </p:nvCxnSpPr>
        <p:spPr>
          <a:xfrm flipV="1">
            <a:off x="9056928" y="2432512"/>
            <a:ext cx="2488169" cy="8084"/>
          </a:xfrm>
          <a:prstGeom prst="line">
            <a:avLst/>
          </a:prstGeom>
          <a:ln w="25400">
            <a:solidFill>
              <a:srgbClr val="0F24FD"/>
            </a:solidFill>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963DC639-2029-C043-9174-E7F9BC34B02C}"/>
              </a:ext>
            </a:extLst>
          </p:cNvPr>
          <p:cNvSpPr txBox="1"/>
          <p:nvPr/>
        </p:nvSpPr>
        <p:spPr>
          <a:xfrm>
            <a:off x="2576671" y="5653289"/>
            <a:ext cx="825867" cy="369332"/>
          </a:xfrm>
          <a:prstGeom prst="rect">
            <a:avLst/>
          </a:prstGeom>
          <a:noFill/>
        </p:spPr>
        <p:txBody>
          <a:bodyPr wrap="none" rtlCol="0">
            <a:spAutoFit/>
          </a:bodyPr>
          <a:lstStyle/>
          <a:p>
            <a:r>
              <a:rPr lang="en-US" dirty="0">
                <a:solidFill>
                  <a:srgbClr val="FF0000"/>
                </a:solidFill>
              </a:rPr>
              <a:t>250 ml</a:t>
            </a:r>
          </a:p>
        </p:txBody>
      </p:sp>
    </p:spTree>
    <p:extLst>
      <p:ext uri="{BB962C8B-B14F-4D97-AF65-F5344CB8AC3E}">
        <p14:creationId xmlns:p14="http://schemas.microsoft.com/office/powerpoint/2010/main" val="2221176488"/>
      </p:ext>
    </p:extLst>
  </p:cSld>
  <p:clrMapOvr>
    <a:masterClrMapping/>
  </p:clrMapOvr>
  <p:transition spd="slow">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2"/>
                                        </p:tgtEl>
                                        <p:attrNameLst>
                                          <p:attrName>style.visibility</p:attrName>
                                        </p:attrNameLst>
                                      </p:cBhvr>
                                      <p:to>
                                        <p:strVal val="visible"/>
                                      </p:to>
                                    </p:set>
                                    <p:anim calcmode="lin" valueType="num">
                                      <p:cBhvr>
                                        <p:cTn id="14" dur="500" fill="hold"/>
                                        <p:tgtEl>
                                          <p:spTgt spid="2"/>
                                        </p:tgtEl>
                                        <p:attrNameLst>
                                          <p:attrName>ppt_w</p:attrName>
                                        </p:attrNameLst>
                                      </p:cBhvr>
                                      <p:tavLst>
                                        <p:tav tm="0">
                                          <p:val>
                                            <p:fltVal val="0"/>
                                          </p:val>
                                        </p:tav>
                                        <p:tav tm="100000">
                                          <p:val>
                                            <p:strVal val="#ppt_w"/>
                                          </p:val>
                                        </p:tav>
                                      </p:tavLst>
                                    </p:anim>
                                    <p:anim calcmode="lin" valueType="num">
                                      <p:cBhvr>
                                        <p:cTn id="15" dur="500" fill="hold"/>
                                        <p:tgtEl>
                                          <p:spTgt spid="2"/>
                                        </p:tgtEl>
                                        <p:attrNameLst>
                                          <p:attrName>ppt_h</p:attrName>
                                        </p:attrNameLst>
                                      </p:cBhvr>
                                      <p:tavLst>
                                        <p:tav tm="0">
                                          <p:val>
                                            <p:fltVal val="0"/>
                                          </p:val>
                                        </p:tav>
                                        <p:tav tm="100000">
                                          <p:val>
                                            <p:strVal val="#ppt_h"/>
                                          </p:val>
                                        </p:tav>
                                      </p:tavLst>
                                    </p:anim>
                                    <p:animEffect transition="in" filter="fade">
                                      <p:cBhvr>
                                        <p:cTn id="16" dur="500"/>
                                        <p:tgtEl>
                                          <p:spTgt spid="2"/>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12"/>
                                        </p:tgtEl>
                                        <p:attrNameLst>
                                          <p:attrName>style.visibility</p:attrName>
                                        </p:attrNameLst>
                                      </p:cBhvr>
                                      <p:to>
                                        <p:strVal val="visible"/>
                                      </p:to>
                                    </p:set>
                                    <p:anim calcmode="lin" valueType="num">
                                      <p:cBhvr>
                                        <p:cTn id="21" dur="500" fill="hold"/>
                                        <p:tgtEl>
                                          <p:spTgt spid="12"/>
                                        </p:tgtEl>
                                        <p:attrNameLst>
                                          <p:attrName>ppt_w</p:attrName>
                                        </p:attrNameLst>
                                      </p:cBhvr>
                                      <p:tavLst>
                                        <p:tav tm="0">
                                          <p:val>
                                            <p:fltVal val="0"/>
                                          </p:val>
                                        </p:tav>
                                        <p:tav tm="100000">
                                          <p:val>
                                            <p:strVal val="#ppt_w"/>
                                          </p:val>
                                        </p:tav>
                                      </p:tavLst>
                                    </p:anim>
                                    <p:anim calcmode="lin" valueType="num">
                                      <p:cBhvr>
                                        <p:cTn id="22" dur="500" fill="hold"/>
                                        <p:tgtEl>
                                          <p:spTgt spid="12"/>
                                        </p:tgtEl>
                                        <p:attrNameLst>
                                          <p:attrName>ppt_h</p:attrName>
                                        </p:attrNameLst>
                                      </p:cBhvr>
                                      <p:tavLst>
                                        <p:tav tm="0">
                                          <p:val>
                                            <p:fltVal val="0"/>
                                          </p:val>
                                        </p:tav>
                                        <p:tav tm="100000">
                                          <p:val>
                                            <p:strVal val="#ppt_h"/>
                                          </p:val>
                                        </p:tav>
                                      </p:tavLst>
                                    </p:anim>
                                    <p:animEffect transition="in" filter="fade">
                                      <p:cBhvr>
                                        <p:cTn id="23" dur="500"/>
                                        <p:tgtEl>
                                          <p:spTgt spid="12"/>
                                        </p:tgtEl>
                                      </p:cBhvr>
                                    </p:animEffect>
                                  </p:childTnLst>
                                </p:cTn>
                              </p:par>
                              <p:par>
                                <p:cTn id="24" presetID="53" presetClass="entr" presetSubtype="16" fill="hold" grpId="0" nodeType="withEffect">
                                  <p:stCondLst>
                                    <p:cond delay="0"/>
                                  </p:stCondLst>
                                  <p:childTnLst>
                                    <p:set>
                                      <p:cBhvr>
                                        <p:cTn id="25" dur="1" fill="hold">
                                          <p:stCondLst>
                                            <p:cond delay="0"/>
                                          </p:stCondLst>
                                        </p:cTn>
                                        <p:tgtEl>
                                          <p:spTgt spid="9"/>
                                        </p:tgtEl>
                                        <p:attrNameLst>
                                          <p:attrName>style.visibility</p:attrName>
                                        </p:attrNameLst>
                                      </p:cBhvr>
                                      <p:to>
                                        <p:strVal val="visible"/>
                                      </p:to>
                                    </p:set>
                                    <p:anim calcmode="lin" valueType="num">
                                      <p:cBhvr>
                                        <p:cTn id="26" dur="500" fill="hold"/>
                                        <p:tgtEl>
                                          <p:spTgt spid="9"/>
                                        </p:tgtEl>
                                        <p:attrNameLst>
                                          <p:attrName>ppt_w</p:attrName>
                                        </p:attrNameLst>
                                      </p:cBhvr>
                                      <p:tavLst>
                                        <p:tav tm="0">
                                          <p:val>
                                            <p:fltVal val="0"/>
                                          </p:val>
                                        </p:tav>
                                        <p:tav tm="100000">
                                          <p:val>
                                            <p:strVal val="#ppt_w"/>
                                          </p:val>
                                        </p:tav>
                                      </p:tavLst>
                                    </p:anim>
                                    <p:anim calcmode="lin" valueType="num">
                                      <p:cBhvr>
                                        <p:cTn id="27" dur="500" fill="hold"/>
                                        <p:tgtEl>
                                          <p:spTgt spid="9"/>
                                        </p:tgtEl>
                                        <p:attrNameLst>
                                          <p:attrName>ppt_h</p:attrName>
                                        </p:attrNameLst>
                                      </p:cBhvr>
                                      <p:tavLst>
                                        <p:tav tm="0">
                                          <p:val>
                                            <p:fltVal val="0"/>
                                          </p:val>
                                        </p:tav>
                                        <p:tav tm="100000">
                                          <p:val>
                                            <p:strVal val="#ppt_h"/>
                                          </p:val>
                                        </p:tav>
                                      </p:tavLst>
                                    </p:anim>
                                    <p:animEffect transition="in" filter="fade">
                                      <p:cBhvr>
                                        <p:cTn id="28" dur="500"/>
                                        <p:tgtEl>
                                          <p:spTgt spid="9"/>
                                        </p:tgtEl>
                                      </p:cBhvr>
                                    </p:animEffect>
                                  </p:childTnLst>
                                </p:cTn>
                              </p:par>
                              <p:par>
                                <p:cTn id="29" presetID="53" presetClass="entr" presetSubtype="16"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p:cTn id="31" dur="500" fill="hold"/>
                                        <p:tgtEl>
                                          <p:spTgt spid="10"/>
                                        </p:tgtEl>
                                        <p:attrNameLst>
                                          <p:attrName>ppt_w</p:attrName>
                                        </p:attrNameLst>
                                      </p:cBhvr>
                                      <p:tavLst>
                                        <p:tav tm="0">
                                          <p:val>
                                            <p:fltVal val="0"/>
                                          </p:val>
                                        </p:tav>
                                        <p:tav tm="100000">
                                          <p:val>
                                            <p:strVal val="#ppt_w"/>
                                          </p:val>
                                        </p:tav>
                                      </p:tavLst>
                                    </p:anim>
                                    <p:anim calcmode="lin" valueType="num">
                                      <p:cBhvr>
                                        <p:cTn id="32" dur="500" fill="hold"/>
                                        <p:tgtEl>
                                          <p:spTgt spid="10"/>
                                        </p:tgtEl>
                                        <p:attrNameLst>
                                          <p:attrName>ppt_h</p:attrName>
                                        </p:attrNameLst>
                                      </p:cBhvr>
                                      <p:tavLst>
                                        <p:tav tm="0">
                                          <p:val>
                                            <p:fltVal val="0"/>
                                          </p:val>
                                        </p:tav>
                                        <p:tav tm="100000">
                                          <p:val>
                                            <p:strVal val="#ppt_h"/>
                                          </p:val>
                                        </p:tav>
                                      </p:tavLst>
                                    </p:anim>
                                    <p:animEffect transition="in" filter="fade">
                                      <p:cBhvr>
                                        <p:cTn id="33" dur="500"/>
                                        <p:tgtEl>
                                          <p:spTgt spid="10"/>
                                        </p:tgtEl>
                                      </p:cBhvr>
                                    </p:animEffect>
                                  </p:childTnLst>
                                </p:cTn>
                              </p:par>
                              <p:par>
                                <p:cTn id="34" presetID="53" presetClass="entr" presetSubtype="16" fill="hold" grpId="0" nodeType="withEffect">
                                  <p:stCondLst>
                                    <p:cond delay="0"/>
                                  </p:stCondLst>
                                  <p:childTnLst>
                                    <p:set>
                                      <p:cBhvr>
                                        <p:cTn id="35" dur="1" fill="hold">
                                          <p:stCondLst>
                                            <p:cond delay="0"/>
                                          </p:stCondLst>
                                        </p:cTn>
                                        <p:tgtEl>
                                          <p:spTgt spid="11"/>
                                        </p:tgtEl>
                                        <p:attrNameLst>
                                          <p:attrName>style.visibility</p:attrName>
                                        </p:attrNameLst>
                                      </p:cBhvr>
                                      <p:to>
                                        <p:strVal val="visible"/>
                                      </p:to>
                                    </p:set>
                                    <p:anim calcmode="lin" valueType="num">
                                      <p:cBhvr>
                                        <p:cTn id="36" dur="500" fill="hold"/>
                                        <p:tgtEl>
                                          <p:spTgt spid="11"/>
                                        </p:tgtEl>
                                        <p:attrNameLst>
                                          <p:attrName>ppt_w</p:attrName>
                                        </p:attrNameLst>
                                      </p:cBhvr>
                                      <p:tavLst>
                                        <p:tav tm="0">
                                          <p:val>
                                            <p:fltVal val="0"/>
                                          </p:val>
                                        </p:tav>
                                        <p:tav tm="100000">
                                          <p:val>
                                            <p:strVal val="#ppt_w"/>
                                          </p:val>
                                        </p:tav>
                                      </p:tavLst>
                                    </p:anim>
                                    <p:anim calcmode="lin" valueType="num">
                                      <p:cBhvr>
                                        <p:cTn id="37" dur="500" fill="hold"/>
                                        <p:tgtEl>
                                          <p:spTgt spid="11"/>
                                        </p:tgtEl>
                                        <p:attrNameLst>
                                          <p:attrName>ppt_h</p:attrName>
                                        </p:attrNameLst>
                                      </p:cBhvr>
                                      <p:tavLst>
                                        <p:tav tm="0">
                                          <p:val>
                                            <p:fltVal val="0"/>
                                          </p:val>
                                        </p:tav>
                                        <p:tav tm="100000">
                                          <p:val>
                                            <p:strVal val="#ppt_h"/>
                                          </p:val>
                                        </p:tav>
                                      </p:tavLst>
                                    </p:anim>
                                    <p:animEffect transition="in" filter="fade">
                                      <p:cBhvr>
                                        <p:cTn id="38" dur="500"/>
                                        <p:tgtEl>
                                          <p:spTgt spid="11"/>
                                        </p:tgtEl>
                                      </p:cBhvr>
                                    </p:animEffect>
                                  </p:childTnLst>
                                </p:cTn>
                              </p:par>
                            </p:childTnLst>
                          </p:cTn>
                        </p:par>
                      </p:childTnLst>
                    </p:cTn>
                  </p:par>
                  <p:par>
                    <p:cTn id="39" fill="hold">
                      <p:stCondLst>
                        <p:cond delay="indefinite"/>
                      </p:stCondLst>
                      <p:childTnLst>
                        <p:par>
                          <p:cTn id="40" fill="hold">
                            <p:stCondLst>
                              <p:cond delay="0"/>
                            </p:stCondLst>
                            <p:childTnLst>
                              <p:par>
                                <p:cTn id="41" presetID="53" presetClass="entr" presetSubtype="16" fill="hold" nodeType="clickEffect">
                                  <p:stCondLst>
                                    <p:cond delay="0"/>
                                  </p:stCondLst>
                                  <p:childTnLst>
                                    <p:set>
                                      <p:cBhvr>
                                        <p:cTn id="42" dur="1" fill="hold">
                                          <p:stCondLst>
                                            <p:cond delay="0"/>
                                          </p:stCondLst>
                                        </p:cTn>
                                        <p:tgtEl>
                                          <p:spTgt spid="19"/>
                                        </p:tgtEl>
                                        <p:attrNameLst>
                                          <p:attrName>style.visibility</p:attrName>
                                        </p:attrNameLst>
                                      </p:cBhvr>
                                      <p:to>
                                        <p:strVal val="visible"/>
                                      </p:to>
                                    </p:set>
                                    <p:anim calcmode="lin" valueType="num">
                                      <p:cBhvr>
                                        <p:cTn id="43" dur="500" fill="hold"/>
                                        <p:tgtEl>
                                          <p:spTgt spid="19"/>
                                        </p:tgtEl>
                                        <p:attrNameLst>
                                          <p:attrName>ppt_w</p:attrName>
                                        </p:attrNameLst>
                                      </p:cBhvr>
                                      <p:tavLst>
                                        <p:tav tm="0">
                                          <p:val>
                                            <p:fltVal val="0"/>
                                          </p:val>
                                        </p:tav>
                                        <p:tav tm="100000">
                                          <p:val>
                                            <p:strVal val="#ppt_w"/>
                                          </p:val>
                                        </p:tav>
                                      </p:tavLst>
                                    </p:anim>
                                    <p:anim calcmode="lin" valueType="num">
                                      <p:cBhvr>
                                        <p:cTn id="44" dur="500" fill="hold"/>
                                        <p:tgtEl>
                                          <p:spTgt spid="19"/>
                                        </p:tgtEl>
                                        <p:attrNameLst>
                                          <p:attrName>ppt_h</p:attrName>
                                        </p:attrNameLst>
                                      </p:cBhvr>
                                      <p:tavLst>
                                        <p:tav tm="0">
                                          <p:val>
                                            <p:fltVal val="0"/>
                                          </p:val>
                                        </p:tav>
                                        <p:tav tm="100000">
                                          <p:val>
                                            <p:strVal val="#ppt_h"/>
                                          </p:val>
                                        </p:tav>
                                      </p:tavLst>
                                    </p:anim>
                                    <p:animEffect transition="in" filter="fade">
                                      <p:cBhvr>
                                        <p:cTn id="45" dur="500"/>
                                        <p:tgtEl>
                                          <p:spTgt spid="19"/>
                                        </p:tgtEl>
                                      </p:cBhvr>
                                    </p:animEffect>
                                  </p:childTnLst>
                                </p:cTn>
                              </p:par>
                              <p:par>
                                <p:cTn id="46" presetID="53" presetClass="entr" presetSubtype="16" fill="hold" grpId="0" nodeType="withEffect">
                                  <p:stCondLst>
                                    <p:cond delay="0"/>
                                  </p:stCondLst>
                                  <p:childTnLst>
                                    <p:set>
                                      <p:cBhvr>
                                        <p:cTn id="47" dur="1" fill="hold">
                                          <p:stCondLst>
                                            <p:cond delay="0"/>
                                          </p:stCondLst>
                                        </p:cTn>
                                        <p:tgtEl>
                                          <p:spTgt spid="16"/>
                                        </p:tgtEl>
                                        <p:attrNameLst>
                                          <p:attrName>style.visibility</p:attrName>
                                        </p:attrNameLst>
                                      </p:cBhvr>
                                      <p:to>
                                        <p:strVal val="visible"/>
                                      </p:to>
                                    </p:set>
                                    <p:anim calcmode="lin" valueType="num">
                                      <p:cBhvr>
                                        <p:cTn id="48" dur="500" fill="hold"/>
                                        <p:tgtEl>
                                          <p:spTgt spid="16"/>
                                        </p:tgtEl>
                                        <p:attrNameLst>
                                          <p:attrName>ppt_w</p:attrName>
                                        </p:attrNameLst>
                                      </p:cBhvr>
                                      <p:tavLst>
                                        <p:tav tm="0">
                                          <p:val>
                                            <p:fltVal val="0"/>
                                          </p:val>
                                        </p:tav>
                                        <p:tav tm="100000">
                                          <p:val>
                                            <p:strVal val="#ppt_w"/>
                                          </p:val>
                                        </p:tav>
                                      </p:tavLst>
                                    </p:anim>
                                    <p:anim calcmode="lin" valueType="num">
                                      <p:cBhvr>
                                        <p:cTn id="49" dur="500" fill="hold"/>
                                        <p:tgtEl>
                                          <p:spTgt spid="16"/>
                                        </p:tgtEl>
                                        <p:attrNameLst>
                                          <p:attrName>ppt_h</p:attrName>
                                        </p:attrNameLst>
                                      </p:cBhvr>
                                      <p:tavLst>
                                        <p:tav tm="0">
                                          <p:val>
                                            <p:fltVal val="0"/>
                                          </p:val>
                                        </p:tav>
                                        <p:tav tm="100000">
                                          <p:val>
                                            <p:strVal val="#ppt_h"/>
                                          </p:val>
                                        </p:tav>
                                      </p:tavLst>
                                    </p:anim>
                                    <p:animEffect transition="in" filter="fade">
                                      <p:cBhvr>
                                        <p:cTn id="50" dur="500"/>
                                        <p:tgtEl>
                                          <p:spTgt spid="16"/>
                                        </p:tgtEl>
                                      </p:cBhvr>
                                    </p:animEffect>
                                  </p:childTnLst>
                                </p:cTn>
                              </p:par>
                              <p:par>
                                <p:cTn id="51" presetID="53" presetClass="entr" presetSubtype="16" fill="hold" grpId="0" nodeType="withEffect">
                                  <p:stCondLst>
                                    <p:cond delay="0"/>
                                  </p:stCondLst>
                                  <p:childTnLst>
                                    <p:set>
                                      <p:cBhvr>
                                        <p:cTn id="52" dur="1" fill="hold">
                                          <p:stCondLst>
                                            <p:cond delay="0"/>
                                          </p:stCondLst>
                                        </p:cTn>
                                        <p:tgtEl>
                                          <p:spTgt spid="17"/>
                                        </p:tgtEl>
                                        <p:attrNameLst>
                                          <p:attrName>style.visibility</p:attrName>
                                        </p:attrNameLst>
                                      </p:cBhvr>
                                      <p:to>
                                        <p:strVal val="visible"/>
                                      </p:to>
                                    </p:set>
                                    <p:anim calcmode="lin" valueType="num">
                                      <p:cBhvr>
                                        <p:cTn id="53" dur="500" fill="hold"/>
                                        <p:tgtEl>
                                          <p:spTgt spid="17"/>
                                        </p:tgtEl>
                                        <p:attrNameLst>
                                          <p:attrName>ppt_w</p:attrName>
                                        </p:attrNameLst>
                                      </p:cBhvr>
                                      <p:tavLst>
                                        <p:tav tm="0">
                                          <p:val>
                                            <p:fltVal val="0"/>
                                          </p:val>
                                        </p:tav>
                                        <p:tav tm="100000">
                                          <p:val>
                                            <p:strVal val="#ppt_w"/>
                                          </p:val>
                                        </p:tav>
                                      </p:tavLst>
                                    </p:anim>
                                    <p:anim calcmode="lin" valueType="num">
                                      <p:cBhvr>
                                        <p:cTn id="54" dur="500" fill="hold"/>
                                        <p:tgtEl>
                                          <p:spTgt spid="17"/>
                                        </p:tgtEl>
                                        <p:attrNameLst>
                                          <p:attrName>ppt_h</p:attrName>
                                        </p:attrNameLst>
                                      </p:cBhvr>
                                      <p:tavLst>
                                        <p:tav tm="0">
                                          <p:val>
                                            <p:fltVal val="0"/>
                                          </p:val>
                                        </p:tav>
                                        <p:tav tm="100000">
                                          <p:val>
                                            <p:strVal val="#ppt_h"/>
                                          </p:val>
                                        </p:tav>
                                      </p:tavLst>
                                    </p:anim>
                                    <p:animEffect transition="in" filter="fade">
                                      <p:cBhvr>
                                        <p:cTn id="55" dur="500"/>
                                        <p:tgtEl>
                                          <p:spTgt spid="17"/>
                                        </p:tgtEl>
                                      </p:cBhvr>
                                    </p:animEffect>
                                  </p:childTnLst>
                                </p:cTn>
                              </p:par>
                              <p:par>
                                <p:cTn id="56" presetID="53" presetClass="entr" presetSubtype="16" fill="hold" grpId="0" nodeType="withEffect">
                                  <p:stCondLst>
                                    <p:cond delay="0"/>
                                  </p:stCondLst>
                                  <p:childTnLst>
                                    <p:set>
                                      <p:cBhvr>
                                        <p:cTn id="57" dur="1" fill="hold">
                                          <p:stCondLst>
                                            <p:cond delay="0"/>
                                          </p:stCondLst>
                                        </p:cTn>
                                        <p:tgtEl>
                                          <p:spTgt spid="18"/>
                                        </p:tgtEl>
                                        <p:attrNameLst>
                                          <p:attrName>style.visibility</p:attrName>
                                        </p:attrNameLst>
                                      </p:cBhvr>
                                      <p:to>
                                        <p:strVal val="visible"/>
                                      </p:to>
                                    </p:set>
                                    <p:anim calcmode="lin" valueType="num">
                                      <p:cBhvr>
                                        <p:cTn id="58" dur="500" fill="hold"/>
                                        <p:tgtEl>
                                          <p:spTgt spid="18"/>
                                        </p:tgtEl>
                                        <p:attrNameLst>
                                          <p:attrName>ppt_w</p:attrName>
                                        </p:attrNameLst>
                                      </p:cBhvr>
                                      <p:tavLst>
                                        <p:tav tm="0">
                                          <p:val>
                                            <p:fltVal val="0"/>
                                          </p:val>
                                        </p:tav>
                                        <p:tav tm="100000">
                                          <p:val>
                                            <p:strVal val="#ppt_w"/>
                                          </p:val>
                                        </p:tav>
                                      </p:tavLst>
                                    </p:anim>
                                    <p:anim calcmode="lin" valueType="num">
                                      <p:cBhvr>
                                        <p:cTn id="59" dur="500" fill="hold"/>
                                        <p:tgtEl>
                                          <p:spTgt spid="18"/>
                                        </p:tgtEl>
                                        <p:attrNameLst>
                                          <p:attrName>ppt_h</p:attrName>
                                        </p:attrNameLst>
                                      </p:cBhvr>
                                      <p:tavLst>
                                        <p:tav tm="0">
                                          <p:val>
                                            <p:fltVal val="0"/>
                                          </p:val>
                                        </p:tav>
                                        <p:tav tm="100000">
                                          <p:val>
                                            <p:strVal val="#ppt_h"/>
                                          </p:val>
                                        </p:tav>
                                      </p:tavLst>
                                    </p:anim>
                                    <p:animEffect transition="in" filter="fade">
                                      <p:cBhvr>
                                        <p:cTn id="60" dur="500"/>
                                        <p:tgtEl>
                                          <p:spTgt spid="18"/>
                                        </p:tgtEl>
                                      </p:cBhvr>
                                    </p:animEffect>
                                  </p:childTnLst>
                                </p:cTn>
                              </p:par>
                            </p:childTnLst>
                          </p:cTn>
                        </p:par>
                      </p:childTnLst>
                    </p:cTn>
                  </p:par>
                  <p:par>
                    <p:cTn id="61" fill="hold">
                      <p:stCondLst>
                        <p:cond delay="indefinite"/>
                      </p:stCondLst>
                      <p:childTnLst>
                        <p:par>
                          <p:cTn id="62" fill="hold">
                            <p:stCondLst>
                              <p:cond delay="0"/>
                            </p:stCondLst>
                            <p:childTnLst>
                              <p:par>
                                <p:cTn id="63" presetID="53" presetClass="entr" presetSubtype="16" fill="hold" nodeType="clickEffect">
                                  <p:stCondLst>
                                    <p:cond delay="0"/>
                                  </p:stCondLst>
                                  <p:childTnLst>
                                    <p:set>
                                      <p:cBhvr>
                                        <p:cTn id="64" dur="1" fill="hold">
                                          <p:stCondLst>
                                            <p:cond delay="0"/>
                                          </p:stCondLst>
                                        </p:cTn>
                                        <p:tgtEl>
                                          <p:spTgt spid="4"/>
                                        </p:tgtEl>
                                        <p:attrNameLst>
                                          <p:attrName>style.visibility</p:attrName>
                                        </p:attrNameLst>
                                      </p:cBhvr>
                                      <p:to>
                                        <p:strVal val="visible"/>
                                      </p:to>
                                    </p:set>
                                    <p:anim calcmode="lin" valueType="num">
                                      <p:cBhvr>
                                        <p:cTn id="65" dur="500" fill="hold"/>
                                        <p:tgtEl>
                                          <p:spTgt spid="4"/>
                                        </p:tgtEl>
                                        <p:attrNameLst>
                                          <p:attrName>ppt_w</p:attrName>
                                        </p:attrNameLst>
                                      </p:cBhvr>
                                      <p:tavLst>
                                        <p:tav tm="0">
                                          <p:val>
                                            <p:fltVal val="0"/>
                                          </p:val>
                                        </p:tav>
                                        <p:tav tm="100000">
                                          <p:val>
                                            <p:strVal val="#ppt_w"/>
                                          </p:val>
                                        </p:tav>
                                      </p:tavLst>
                                    </p:anim>
                                    <p:anim calcmode="lin" valueType="num">
                                      <p:cBhvr>
                                        <p:cTn id="66" dur="500" fill="hold"/>
                                        <p:tgtEl>
                                          <p:spTgt spid="4"/>
                                        </p:tgtEl>
                                        <p:attrNameLst>
                                          <p:attrName>ppt_h</p:attrName>
                                        </p:attrNameLst>
                                      </p:cBhvr>
                                      <p:tavLst>
                                        <p:tav tm="0">
                                          <p:val>
                                            <p:fltVal val="0"/>
                                          </p:val>
                                        </p:tav>
                                        <p:tav tm="100000">
                                          <p:val>
                                            <p:strVal val="#ppt_h"/>
                                          </p:val>
                                        </p:tav>
                                      </p:tavLst>
                                    </p:anim>
                                    <p:animEffect transition="in" filter="fade">
                                      <p:cBhvr>
                                        <p:cTn id="67" dur="500"/>
                                        <p:tgtEl>
                                          <p:spTgt spid="4"/>
                                        </p:tgtEl>
                                      </p:cBhvr>
                                    </p:animEffect>
                                  </p:childTnLst>
                                </p:cTn>
                              </p:par>
                              <p:par>
                                <p:cTn id="68" presetID="53" presetClass="entr" presetSubtype="16" fill="hold" grpId="0" nodeType="withEffect">
                                  <p:stCondLst>
                                    <p:cond delay="0"/>
                                  </p:stCondLst>
                                  <p:childTnLst>
                                    <p:set>
                                      <p:cBhvr>
                                        <p:cTn id="69" dur="1" fill="hold">
                                          <p:stCondLst>
                                            <p:cond delay="0"/>
                                          </p:stCondLst>
                                        </p:cTn>
                                        <p:tgtEl>
                                          <p:spTgt spid="22"/>
                                        </p:tgtEl>
                                        <p:attrNameLst>
                                          <p:attrName>style.visibility</p:attrName>
                                        </p:attrNameLst>
                                      </p:cBhvr>
                                      <p:to>
                                        <p:strVal val="visible"/>
                                      </p:to>
                                    </p:set>
                                    <p:anim calcmode="lin" valueType="num">
                                      <p:cBhvr>
                                        <p:cTn id="70" dur="500" fill="hold"/>
                                        <p:tgtEl>
                                          <p:spTgt spid="22"/>
                                        </p:tgtEl>
                                        <p:attrNameLst>
                                          <p:attrName>ppt_w</p:attrName>
                                        </p:attrNameLst>
                                      </p:cBhvr>
                                      <p:tavLst>
                                        <p:tav tm="0">
                                          <p:val>
                                            <p:fltVal val="0"/>
                                          </p:val>
                                        </p:tav>
                                        <p:tav tm="100000">
                                          <p:val>
                                            <p:strVal val="#ppt_w"/>
                                          </p:val>
                                        </p:tav>
                                      </p:tavLst>
                                    </p:anim>
                                    <p:anim calcmode="lin" valueType="num">
                                      <p:cBhvr>
                                        <p:cTn id="71" dur="500" fill="hold"/>
                                        <p:tgtEl>
                                          <p:spTgt spid="22"/>
                                        </p:tgtEl>
                                        <p:attrNameLst>
                                          <p:attrName>ppt_h</p:attrName>
                                        </p:attrNameLst>
                                      </p:cBhvr>
                                      <p:tavLst>
                                        <p:tav tm="0">
                                          <p:val>
                                            <p:fltVal val="0"/>
                                          </p:val>
                                        </p:tav>
                                        <p:tav tm="100000">
                                          <p:val>
                                            <p:strVal val="#ppt_h"/>
                                          </p:val>
                                        </p:tav>
                                      </p:tavLst>
                                    </p:anim>
                                    <p:animEffect transition="in" filter="fade">
                                      <p:cBhvr>
                                        <p:cTn id="72" dur="500"/>
                                        <p:tgtEl>
                                          <p:spTgt spid="22"/>
                                        </p:tgtEl>
                                      </p:cBhvr>
                                    </p:animEffect>
                                  </p:childTnLst>
                                </p:cTn>
                              </p:par>
                            </p:childTnLst>
                          </p:cTn>
                        </p:par>
                      </p:childTnLst>
                    </p:cTn>
                  </p:par>
                  <p:par>
                    <p:cTn id="73" fill="hold">
                      <p:stCondLst>
                        <p:cond delay="indefinite"/>
                      </p:stCondLst>
                      <p:childTnLst>
                        <p:par>
                          <p:cTn id="74" fill="hold">
                            <p:stCondLst>
                              <p:cond delay="0"/>
                            </p:stCondLst>
                            <p:childTnLst>
                              <p:par>
                                <p:cTn id="75" presetID="53" presetClass="entr" presetSubtype="16" fill="hold" nodeType="clickEffect">
                                  <p:stCondLst>
                                    <p:cond delay="0"/>
                                  </p:stCondLst>
                                  <p:childTnLst>
                                    <p:set>
                                      <p:cBhvr>
                                        <p:cTn id="76" dur="1" fill="hold">
                                          <p:stCondLst>
                                            <p:cond delay="0"/>
                                          </p:stCondLst>
                                        </p:cTn>
                                        <p:tgtEl>
                                          <p:spTgt spid="8"/>
                                        </p:tgtEl>
                                        <p:attrNameLst>
                                          <p:attrName>style.visibility</p:attrName>
                                        </p:attrNameLst>
                                      </p:cBhvr>
                                      <p:to>
                                        <p:strVal val="visible"/>
                                      </p:to>
                                    </p:set>
                                    <p:anim calcmode="lin" valueType="num">
                                      <p:cBhvr>
                                        <p:cTn id="77" dur="500" fill="hold"/>
                                        <p:tgtEl>
                                          <p:spTgt spid="8"/>
                                        </p:tgtEl>
                                        <p:attrNameLst>
                                          <p:attrName>ppt_w</p:attrName>
                                        </p:attrNameLst>
                                      </p:cBhvr>
                                      <p:tavLst>
                                        <p:tav tm="0">
                                          <p:val>
                                            <p:fltVal val="0"/>
                                          </p:val>
                                        </p:tav>
                                        <p:tav tm="100000">
                                          <p:val>
                                            <p:strVal val="#ppt_w"/>
                                          </p:val>
                                        </p:tav>
                                      </p:tavLst>
                                    </p:anim>
                                    <p:anim calcmode="lin" valueType="num">
                                      <p:cBhvr>
                                        <p:cTn id="78" dur="500" fill="hold"/>
                                        <p:tgtEl>
                                          <p:spTgt spid="8"/>
                                        </p:tgtEl>
                                        <p:attrNameLst>
                                          <p:attrName>ppt_h</p:attrName>
                                        </p:attrNameLst>
                                      </p:cBhvr>
                                      <p:tavLst>
                                        <p:tav tm="0">
                                          <p:val>
                                            <p:fltVal val="0"/>
                                          </p:val>
                                        </p:tav>
                                        <p:tav tm="100000">
                                          <p:val>
                                            <p:strVal val="#ppt_h"/>
                                          </p:val>
                                        </p:tav>
                                      </p:tavLst>
                                    </p:anim>
                                    <p:animEffect transition="in" filter="fade">
                                      <p:cBhvr>
                                        <p:cTn id="79" dur="500"/>
                                        <p:tgtEl>
                                          <p:spTgt spid="8"/>
                                        </p:tgtEl>
                                      </p:cBhvr>
                                    </p:animEffect>
                                  </p:childTnLst>
                                </p:cTn>
                              </p:par>
                              <p:par>
                                <p:cTn id="80" presetID="53" presetClass="entr" presetSubtype="16" fill="hold" grpId="0" nodeType="withEffect">
                                  <p:stCondLst>
                                    <p:cond delay="0"/>
                                  </p:stCondLst>
                                  <p:childTnLst>
                                    <p:set>
                                      <p:cBhvr>
                                        <p:cTn id="81" dur="1" fill="hold">
                                          <p:stCondLst>
                                            <p:cond delay="0"/>
                                          </p:stCondLst>
                                        </p:cTn>
                                        <p:tgtEl>
                                          <p:spTgt spid="5"/>
                                        </p:tgtEl>
                                        <p:attrNameLst>
                                          <p:attrName>style.visibility</p:attrName>
                                        </p:attrNameLst>
                                      </p:cBhvr>
                                      <p:to>
                                        <p:strVal val="visible"/>
                                      </p:to>
                                    </p:set>
                                    <p:anim calcmode="lin" valueType="num">
                                      <p:cBhvr>
                                        <p:cTn id="82" dur="500" fill="hold"/>
                                        <p:tgtEl>
                                          <p:spTgt spid="5"/>
                                        </p:tgtEl>
                                        <p:attrNameLst>
                                          <p:attrName>ppt_w</p:attrName>
                                        </p:attrNameLst>
                                      </p:cBhvr>
                                      <p:tavLst>
                                        <p:tav tm="0">
                                          <p:val>
                                            <p:fltVal val="0"/>
                                          </p:val>
                                        </p:tav>
                                        <p:tav tm="100000">
                                          <p:val>
                                            <p:strVal val="#ppt_w"/>
                                          </p:val>
                                        </p:tav>
                                      </p:tavLst>
                                    </p:anim>
                                    <p:anim calcmode="lin" valueType="num">
                                      <p:cBhvr>
                                        <p:cTn id="83" dur="500" fill="hold"/>
                                        <p:tgtEl>
                                          <p:spTgt spid="5"/>
                                        </p:tgtEl>
                                        <p:attrNameLst>
                                          <p:attrName>ppt_h</p:attrName>
                                        </p:attrNameLst>
                                      </p:cBhvr>
                                      <p:tavLst>
                                        <p:tav tm="0">
                                          <p:val>
                                            <p:fltVal val="0"/>
                                          </p:val>
                                        </p:tav>
                                        <p:tav tm="100000">
                                          <p:val>
                                            <p:strVal val="#ppt_h"/>
                                          </p:val>
                                        </p:tav>
                                      </p:tavLst>
                                    </p:anim>
                                    <p:animEffect transition="in" filter="fade">
                                      <p:cBhvr>
                                        <p:cTn id="8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5" grpId="0" animBg="1"/>
      <p:bldP spid="9" grpId="0"/>
      <p:bldP spid="10" grpId="0"/>
      <p:bldP spid="11" grpId="0"/>
      <p:bldP spid="16" grpId="0"/>
      <p:bldP spid="17" grpId="0"/>
      <p:bldP spid="18" grpId="0"/>
      <p:bldP spid="2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118325C-08C6-6644-AEBE-17A3D8ED2464}"/>
              </a:ext>
            </a:extLst>
          </p:cNvPr>
          <p:cNvSpPr/>
          <p:nvPr/>
        </p:nvSpPr>
        <p:spPr>
          <a:xfrm>
            <a:off x="490459" y="301558"/>
            <a:ext cx="7702380" cy="1754326"/>
          </a:xfrm>
          <a:prstGeom prst="rect">
            <a:avLst/>
          </a:prstGeom>
        </p:spPr>
        <p:txBody>
          <a:bodyPr wrap="square">
            <a:spAutoFit/>
          </a:bodyPr>
          <a:lstStyle/>
          <a:p>
            <a:pPr marR="0" lvl="0" algn="just">
              <a:spcBef>
                <a:spcPts val="0"/>
              </a:spcBef>
              <a:spcAft>
                <a:spcPts val="0"/>
              </a:spcAft>
            </a:pPr>
            <a:r>
              <a:rPr lang="en-US" b="1" dirty="0">
                <a:latin typeface="Calibri" panose="020F0502020204030204" pitchFamily="34" charset="0"/>
                <a:ea typeface="Calibri" panose="020F0502020204030204" pitchFamily="34" charset="0"/>
                <a:cs typeface="Times New Roman" panose="02020603050405020304" pitchFamily="18" charset="0"/>
              </a:rPr>
              <a:t>b) Back Titration:   </a:t>
            </a:r>
            <a:r>
              <a:rPr lang="en-US" dirty="0">
                <a:latin typeface="Calibri" panose="020F0502020204030204" pitchFamily="34" charset="0"/>
                <a:ea typeface="Calibri" panose="020F0502020204030204" pitchFamily="34" charset="0"/>
                <a:cs typeface="Times New Roman" panose="02020603050405020304" pitchFamily="18" charset="0"/>
              </a:rPr>
              <a:t>A known</a:t>
            </a:r>
            <a:r>
              <a:rPr lang="en-US" b="1" dirty="0">
                <a:latin typeface="Calibri" panose="020F0502020204030204" pitchFamily="34" charset="0"/>
                <a:ea typeface="Calibri" panose="020F0502020204030204" pitchFamily="34" charset="0"/>
                <a:cs typeface="Times New Roman" panose="02020603050405020304" pitchFamily="18" charset="0"/>
              </a:rPr>
              <a:t> </a:t>
            </a:r>
            <a:r>
              <a:rPr lang="en-US" dirty="0">
                <a:latin typeface="Calibri" panose="020F0502020204030204" pitchFamily="34" charset="0"/>
                <a:ea typeface="Calibri" panose="020F0502020204030204" pitchFamily="34" charset="0"/>
                <a:cs typeface="Times New Roman" panose="02020603050405020304" pitchFamily="18" charset="0"/>
              </a:rPr>
              <a:t>volume of</a:t>
            </a:r>
            <a:r>
              <a:rPr lang="en-US" b="1" dirty="0">
                <a:latin typeface="Calibri" panose="020F0502020204030204" pitchFamily="34" charset="0"/>
                <a:ea typeface="Calibri" panose="020F0502020204030204" pitchFamily="34" charset="0"/>
                <a:cs typeface="Times New Roman" panose="02020603050405020304" pitchFamily="18" charset="0"/>
              </a:rPr>
              <a:t> </a:t>
            </a:r>
            <a:r>
              <a:rPr lang="en-US" dirty="0">
                <a:latin typeface="Calibri" panose="020F0502020204030204" pitchFamily="34" charset="0"/>
                <a:ea typeface="Calibri" panose="020F0502020204030204" pitchFamily="34" charset="0"/>
                <a:cs typeface="Times New Roman" panose="02020603050405020304" pitchFamily="18" charset="0"/>
              </a:rPr>
              <a:t>waste water sample is taken (V) ml in to a conical flask and 1 g. of Ag</a:t>
            </a:r>
            <a:r>
              <a:rPr lang="en-US" baseline="-25000" dirty="0">
                <a:latin typeface="Calibri" panose="020F0502020204030204" pitchFamily="34" charset="0"/>
                <a:ea typeface="Calibri" panose="020F0502020204030204" pitchFamily="34" charset="0"/>
                <a:cs typeface="Times New Roman" panose="02020603050405020304" pitchFamily="18" charset="0"/>
              </a:rPr>
              <a:t>2 </a:t>
            </a:r>
            <a:r>
              <a:rPr lang="en-US" dirty="0">
                <a:latin typeface="Calibri" panose="020F0502020204030204" pitchFamily="34" charset="0"/>
                <a:ea typeface="Calibri" panose="020F0502020204030204" pitchFamily="34" charset="0"/>
                <a:cs typeface="Times New Roman" panose="02020603050405020304" pitchFamily="18" charset="0"/>
              </a:rPr>
              <a:t>SO</a:t>
            </a:r>
            <a:r>
              <a:rPr lang="en-US" baseline="-25000" dirty="0">
                <a:latin typeface="Calibri" panose="020F0502020204030204" pitchFamily="34" charset="0"/>
                <a:ea typeface="Calibri" panose="020F0502020204030204" pitchFamily="34" charset="0"/>
                <a:cs typeface="Times New Roman" panose="02020603050405020304" pitchFamily="18" charset="0"/>
              </a:rPr>
              <a:t>4</a:t>
            </a:r>
            <a:r>
              <a:rPr lang="en-US" dirty="0">
                <a:latin typeface="Calibri" panose="020F0502020204030204" pitchFamily="34" charset="0"/>
                <a:ea typeface="Calibri" panose="020F0502020204030204" pitchFamily="34" charset="0"/>
                <a:cs typeface="Times New Roman" panose="02020603050405020304" pitchFamily="18" charset="0"/>
              </a:rPr>
              <a:t> and 1 g. of Hg SO</a:t>
            </a:r>
            <a:r>
              <a:rPr lang="en-US" baseline="-25000" dirty="0">
                <a:latin typeface="Calibri" panose="020F0502020204030204" pitchFamily="34" charset="0"/>
                <a:ea typeface="Calibri" panose="020F0502020204030204" pitchFamily="34" charset="0"/>
                <a:cs typeface="Times New Roman" panose="02020603050405020304" pitchFamily="18" charset="0"/>
              </a:rPr>
              <a:t>4</a:t>
            </a:r>
            <a:r>
              <a:rPr lang="en-US" dirty="0">
                <a:latin typeface="Calibri" panose="020F0502020204030204" pitchFamily="34" charset="0"/>
                <a:ea typeface="Calibri" panose="020F0502020204030204" pitchFamily="34" charset="0"/>
                <a:cs typeface="Times New Roman" panose="02020603050405020304" pitchFamily="18" charset="0"/>
              </a:rPr>
              <a:t> are added, followed by a known volume of K</a:t>
            </a:r>
            <a:r>
              <a:rPr lang="en-US" baseline="-25000" dirty="0">
                <a:latin typeface="Calibri" panose="020F0502020204030204" pitchFamily="34" charset="0"/>
                <a:ea typeface="Calibri" panose="020F0502020204030204" pitchFamily="34" charset="0"/>
                <a:cs typeface="Times New Roman" panose="02020603050405020304" pitchFamily="18" charset="0"/>
              </a:rPr>
              <a:t>2</a:t>
            </a:r>
            <a:r>
              <a:rPr lang="en-US" dirty="0">
                <a:latin typeface="Calibri" panose="020F0502020204030204" pitchFamily="34" charset="0"/>
                <a:ea typeface="Calibri" panose="020F0502020204030204" pitchFamily="34" charset="0"/>
                <a:cs typeface="Times New Roman" panose="02020603050405020304" pitchFamily="18" charset="0"/>
              </a:rPr>
              <a:t>Cr</a:t>
            </a:r>
            <a:r>
              <a:rPr lang="en-US" baseline="-25000" dirty="0">
                <a:latin typeface="Calibri" panose="020F0502020204030204" pitchFamily="34" charset="0"/>
                <a:ea typeface="Calibri" panose="020F0502020204030204" pitchFamily="34" charset="0"/>
                <a:cs typeface="Times New Roman" panose="02020603050405020304" pitchFamily="18" charset="0"/>
              </a:rPr>
              <a:t>2</a:t>
            </a:r>
            <a:r>
              <a:rPr lang="en-US" dirty="0">
                <a:latin typeface="Calibri" panose="020F0502020204030204" pitchFamily="34" charset="0"/>
                <a:ea typeface="Calibri" panose="020F0502020204030204" pitchFamily="34" charset="0"/>
                <a:cs typeface="Times New Roman" panose="02020603050405020304" pitchFamily="18" charset="0"/>
              </a:rPr>
              <a:t>O</a:t>
            </a:r>
            <a:r>
              <a:rPr lang="en-US" baseline="-25000" dirty="0">
                <a:latin typeface="Calibri" panose="020F0502020204030204" pitchFamily="34" charset="0"/>
                <a:ea typeface="Calibri" panose="020F0502020204030204" pitchFamily="34" charset="0"/>
                <a:cs typeface="Times New Roman" panose="02020603050405020304" pitchFamily="18" charset="0"/>
              </a:rPr>
              <a:t>7  </a:t>
            </a:r>
            <a:r>
              <a:rPr lang="en-US" dirty="0">
                <a:latin typeface="Calibri" panose="020F0502020204030204" pitchFamily="34" charset="0"/>
                <a:ea typeface="Calibri" panose="020F0502020204030204" pitchFamily="34" charset="0"/>
                <a:cs typeface="Times New Roman" panose="02020603050405020304" pitchFamily="18" charset="0"/>
              </a:rPr>
              <a:t> acidified by H</a:t>
            </a:r>
            <a:r>
              <a:rPr lang="en-US" baseline="-25000" dirty="0">
                <a:latin typeface="Calibri" panose="020F0502020204030204" pitchFamily="34" charset="0"/>
                <a:ea typeface="Calibri" panose="020F0502020204030204" pitchFamily="34" charset="0"/>
                <a:cs typeface="Times New Roman" panose="02020603050405020304" pitchFamily="18" charset="0"/>
              </a:rPr>
              <a:t>2</a:t>
            </a:r>
            <a:r>
              <a:rPr lang="en-US" dirty="0">
                <a:latin typeface="Calibri" panose="020F0502020204030204" pitchFamily="34" charset="0"/>
                <a:ea typeface="Calibri" panose="020F0502020204030204" pitchFamily="34" charset="0"/>
                <a:cs typeface="Times New Roman" panose="02020603050405020304" pitchFamily="18" charset="0"/>
              </a:rPr>
              <a:t>SO</a:t>
            </a:r>
            <a:r>
              <a:rPr lang="en-US" baseline="-25000" dirty="0">
                <a:latin typeface="Calibri" panose="020F0502020204030204" pitchFamily="34" charset="0"/>
                <a:ea typeface="Calibri" panose="020F0502020204030204" pitchFamily="34" charset="0"/>
                <a:cs typeface="Times New Roman" panose="02020603050405020304" pitchFamily="18" charset="0"/>
              </a:rPr>
              <a:t>4</a:t>
            </a:r>
            <a:r>
              <a:rPr lang="en-US" dirty="0">
                <a:latin typeface="Calibri" panose="020F0502020204030204" pitchFamily="34" charset="0"/>
                <a:ea typeface="Calibri" panose="020F0502020204030204" pitchFamily="34" charset="0"/>
                <a:cs typeface="Times New Roman" panose="02020603050405020304" pitchFamily="18" charset="0"/>
              </a:rPr>
              <a:t>. The solution is refluxed for  20-30 min.  Cooled and filtered. The filtrate is titrated against   a standard FAS solution using ferroin as indicator.  The </a:t>
            </a:r>
            <a:r>
              <a:rPr lang="en-US" dirty="0" err="1">
                <a:latin typeface="Calibri" panose="020F0502020204030204" pitchFamily="34" charset="0"/>
                <a:ea typeface="Calibri" panose="020F0502020204030204" pitchFamily="34" charset="0"/>
                <a:cs typeface="Times New Roman" panose="02020603050405020304" pitchFamily="18" charset="0"/>
              </a:rPr>
              <a:t>colour</a:t>
            </a:r>
            <a:r>
              <a:rPr lang="en-US" dirty="0">
                <a:latin typeface="Calibri" panose="020F0502020204030204" pitchFamily="34" charset="0"/>
                <a:ea typeface="Calibri" panose="020F0502020204030204" pitchFamily="34" charset="0"/>
                <a:cs typeface="Times New Roman" panose="02020603050405020304" pitchFamily="18" charset="0"/>
              </a:rPr>
              <a:t> changes of this titration is from bluish green to reddish brown color .Note the volume of F.A.S   required (</a:t>
            </a:r>
            <a:r>
              <a:rPr lang="en-US" dirty="0">
                <a:solidFill>
                  <a:srgbClr val="FF0000"/>
                </a:solidFill>
                <a:latin typeface="Calibri" panose="020F0502020204030204" pitchFamily="34" charset="0"/>
                <a:ea typeface="Calibri" panose="020F0502020204030204" pitchFamily="34" charset="0"/>
                <a:cs typeface="Times New Roman" panose="02020603050405020304" pitchFamily="18" charset="0"/>
              </a:rPr>
              <a:t>say, </a:t>
            </a:r>
            <a:r>
              <a:rPr lang="en-US" dirty="0" err="1">
                <a:solidFill>
                  <a:srgbClr val="FF0000"/>
                </a:solidFill>
                <a:latin typeface="Calibri" panose="020F0502020204030204" pitchFamily="34" charset="0"/>
                <a:ea typeface="Calibri" panose="020F0502020204030204" pitchFamily="34" charset="0"/>
                <a:cs typeface="Times New Roman" panose="02020603050405020304" pitchFamily="18" charset="0"/>
              </a:rPr>
              <a:t>Bml</a:t>
            </a:r>
            <a:r>
              <a:rPr lang="en-US" dirty="0">
                <a:latin typeface="Calibri" panose="020F0502020204030204" pitchFamily="34" charset="0"/>
                <a:ea typeface="Calibri" panose="020F0502020204030204" pitchFamily="34" charset="0"/>
                <a:cs typeface="Times New Roman" panose="02020603050405020304" pitchFamily="18" charset="0"/>
              </a:rPr>
              <a:t>).</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p:txBody>
      </p:sp>
      <p:grpSp>
        <p:nvGrpSpPr>
          <p:cNvPr id="4" name="Group 3">
            <a:extLst>
              <a:ext uri="{FF2B5EF4-FFF2-40B4-BE49-F238E27FC236}">
                <a16:creationId xmlns:a16="http://schemas.microsoft.com/office/drawing/2014/main" id="{1BB42B65-185C-5F44-BD32-76E4370CFC0F}"/>
              </a:ext>
            </a:extLst>
          </p:cNvPr>
          <p:cNvGrpSpPr/>
          <p:nvPr/>
        </p:nvGrpSpPr>
        <p:grpSpPr>
          <a:xfrm>
            <a:off x="9129822" y="2221058"/>
            <a:ext cx="1631358" cy="400110"/>
            <a:chOff x="9297765" y="2597749"/>
            <a:chExt cx="1631358" cy="400110"/>
          </a:xfrm>
        </p:grpSpPr>
        <p:cxnSp>
          <p:nvCxnSpPr>
            <p:cNvPr id="5" name="Straight Connector 4">
              <a:extLst>
                <a:ext uri="{FF2B5EF4-FFF2-40B4-BE49-F238E27FC236}">
                  <a16:creationId xmlns:a16="http://schemas.microsoft.com/office/drawing/2014/main" id="{B5DD72DA-B369-AC4F-B4B5-0CDE949B88E9}"/>
                </a:ext>
              </a:extLst>
            </p:cNvPr>
            <p:cNvCxnSpPr>
              <a:cxnSpLocks/>
            </p:cNvCxnSpPr>
            <p:nvPr/>
          </p:nvCxnSpPr>
          <p:spPr>
            <a:xfrm flipH="1">
              <a:off x="10171964" y="2799936"/>
              <a:ext cx="757159" cy="0"/>
            </a:xfrm>
            <a:prstGeom prst="line">
              <a:avLst/>
            </a:prstGeom>
            <a:ln w="31750">
              <a:solidFill>
                <a:srgbClr val="FFC000"/>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nvGrpSpPr>
            <p:cNvPr id="6" name="Group 5">
              <a:extLst>
                <a:ext uri="{FF2B5EF4-FFF2-40B4-BE49-F238E27FC236}">
                  <a16:creationId xmlns:a16="http://schemas.microsoft.com/office/drawing/2014/main" id="{6770F783-DDBB-A942-91CC-62A97FDEE884}"/>
                </a:ext>
              </a:extLst>
            </p:cNvPr>
            <p:cNvGrpSpPr/>
            <p:nvPr/>
          </p:nvGrpSpPr>
          <p:grpSpPr>
            <a:xfrm>
              <a:off x="9297765" y="2597749"/>
              <a:ext cx="1474198" cy="400110"/>
              <a:chOff x="9079969" y="2607563"/>
              <a:chExt cx="1474198" cy="400110"/>
            </a:xfrm>
          </p:grpSpPr>
          <p:sp>
            <p:nvSpPr>
              <p:cNvPr id="7" name="Rounded Rectangle 6">
                <a:extLst>
                  <a:ext uri="{FF2B5EF4-FFF2-40B4-BE49-F238E27FC236}">
                    <a16:creationId xmlns:a16="http://schemas.microsoft.com/office/drawing/2014/main" id="{245FFE17-BE4F-A844-BE8A-DFC3399B3E9E}"/>
                  </a:ext>
                </a:extLst>
              </p:cNvPr>
              <p:cNvSpPr/>
              <p:nvPr/>
            </p:nvSpPr>
            <p:spPr>
              <a:xfrm>
                <a:off x="9079969" y="2607563"/>
                <a:ext cx="1474198" cy="400110"/>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latin typeface="Avenir Next LT Pro Medium Conde" panose="020B0606020202020204" pitchFamily="34" charset="77"/>
                </a:endParaRPr>
              </a:p>
            </p:txBody>
          </p:sp>
          <p:sp>
            <p:nvSpPr>
              <p:cNvPr id="8" name="TextBox 7">
                <a:extLst>
                  <a:ext uri="{FF2B5EF4-FFF2-40B4-BE49-F238E27FC236}">
                    <a16:creationId xmlns:a16="http://schemas.microsoft.com/office/drawing/2014/main" id="{9E0694E5-744B-894E-A978-ED3638BF1B92}"/>
                  </a:ext>
                </a:extLst>
              </p:cNvPr>
              <p:cNvSpPr txBox="1"/>
              <p:nvPr/>
            </p:nvSpPr>
            <p:spPr>
              <a:xfrm>
                <a:off x="9152821" y="2607563"/>
                <a:ext cx="1098378" cy="400110"/>
              </a:xfrm>
              <a:prstGeom prst="rect">
                <a:avLst/>
              </a:prstGeom>
              <a:noFill/>
            </p:spPr>
            <p:txBody>
              <a:bodyPr wrap="none" rtlCol="0">
                <a:spAutoFit/>
              </a:bodyPr>
              <a:lstStyle/>
              <a:p>
                <a:r>
                  <a:rPr lang="en-US" sz="2000" dirty="0">
                    <a:latin typeface="Avenir Next LT Pro Medium Conde" panose="020B0606020202020204" pitchFamily="34" charset="77"/>
                  </a:rPr>
                  <a:t>Std. </a:t>
                </a:r>
                <a:r>
                  <a:rPr lang="en-US" sz="2000" dirty="0">
                    <a:latin typeface="Avenir Next LT Pro Medium Conde" panose="020B0606020202020204" pitchFamily="34" charset="77"/>
                    <a:cs typeface="Times New Roman" panose="02020603050405020304" pitchFamily="18" charset="0"/>
                  </a:rPr>
                  <a:t>F.A.S</a:t>
                </a:r>
                <a:r>
                  <a:rPr lang="en-US" sz="2000" dirty="0">
                    <a:latin typeface="Avenir Next LT Pro Medium Conde" panose="020B0606020202020204" pitchFamily="34" charset="77"/>
                    <a:ea typeface="Calibri" panose="020F0502020204030204" pitchFamily="34" charset="0"/>
                    <a:cs typeface="Times New Roman" panose="02020603050405020304" pitchFamily="18" charset="0"/>
                  </a:rPr>
                  <a:t> </a:t>
                </a:r>
                <a:endParaRPr lang="en-US" sz="2000" baseline="-25000" dirty="0">
                  <a:latin typeface="Avenir Next LT Pro Medium Conde" panose="020B0606020202020204" pitchFamily="34" charset="77"/>
                </a:endParaRPr>
              </a:p>
            </p:txBody>
          </p:sp>
        </p:grpSp>
      </p:grpSp>
      <p:grpSp>
        <p:nvGrpSpPr>
          <p:cNvPr id="9" name="Group 8">
            <a:extLst>
              <a:ext uri="{FF2B5EF4-FFF2-40B4-BE49-F238E27FC236}">
                <a16:creationId xmlns:a16="http://schemas.microsoft.com/office/drawing/2014/main" id="{B9BD5051-5A9E-3D47-BA6A-DD4855ACAA67}"/>
              </a:ext>
            </a:extLst>
          </p:cNvPr>
          <p:cNvGrpSpPr/>
          <p:nvPr/>
        </p:nvGrpSpPr>
        <p:grpSpPr>
          <a:xfrm>
            <a:off x="8713580" y="5204722"/>
            <a:ext cx="2119716" cy="782503"/>
            <a:chOff x="9432998" y="5031776"/>
            <a:chExt cx="1316486" cy="623957"/>
          </a:xfrm>
        </p:grpSpPr>
        <p:cxnSp>
          <p:nvCxnSpPr>
            <p:cNvPr id="10" name="Straight Connector 9">
              <a:extLst>
                <a:ext uri="{FF2B5EF4-FFF2-40B4-BE49-F238E27FC236}">
                  <a16:creationId xmlns:a16="http://schemas.microsoft.com/office/drawing/2014/main" id="{29276D2E-0186-914D-888C-D0D69B548D66}"/>
                </a:ext>
              </a:extLst>
            </p:cNvPr>
            <p:cNvCxnSpPr>
              <a:cxnSpLocks/>
            </p:cNvCxnSpPr>
            <p:nvPr/>
          </p:nvCxnSpPr>
          <p:spPr>
            <a:xfrm flipH="1" flipV="1">
              <a:off x="9983097" y="5420424"/>
              <a:ext cx="766387" cy="235309"/>
            </a:xfrm>
            <a:prstGeom prst="line">
              <a:avLst/>
            </a:prstGeom>
            <a:ln w="19050">
              <a:solidFill>
                <a:srgbClr val="FFC000"/>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B412E414-55C9-4E4D-A3E4-358AEC1E12CD}"/>
                </a:ext>
              </a:extLst>
            </p:cNvPr>
            <p:cNvGrpSpPr/>
            <p:nvPr/>
          </p:nvGrpSpPr>
          <p:grpSpPr>
            <a:xfrm>
              <a:off x="9432998" y="5031776"/>
              <a:ext cx="655646" cy="468711"/>
              <a:chOff x="9144771" y="5019969"/>
              <a:chExt cx="655646" cy="468711"/>
            </a:xfrm>
          </p:grpSpPr>
          <p:sp>
            <p:nvSpPr>
              <p:cNvPr id="12" name="Rounded Rectangle 11">
                <a:extLst>
                  <a:ext uri="{FF2B5EF4-FFF2-40B4-BE49-F238E27FC236}">
                    <a16:creationId xmlns:a16="http://schemas.microsoft.com/office/drawing/2014/main" id="{EB003C69-F77A-0B48-AE40-4FDE1A6D3D3E}"/>
                  </a:ext>
                </a:extLst>
              </p:cNvPr>
              <p:cNvSpPr/>
              <p:nvPr/>
            </p:nvSpPr>
            <p:spPr>
              <a:xfrm>
                <a:off x="9144771" y="5019969"/>
                <a:ext cx="655646" cy="468711"/>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latin typeface="Avenir Next LT Pro Medium Conde" panose="020B0606020202020204" pitchFamily="34" charset="77"/>
                </a:endParaRPr>
              </a:p>
            </p:txBody>
          </p:sp>
          <p:sp>
            <p:nvSpPr>
              <p:cNvPr id="13" name="TextBox 12">
                <a:extLst>
                  <a:ext uri="{FF2B5EF4-FFF2-40B4-BE49-F238E27FC236}">
                    <a16:creationId xmlns:a16="http://schemas.microsoft.com/office/drawing/2014/main" id="{CF00C1AE-08D9-F843-B60C-CE08878FB001}"/>
                  </a:ext>
                </a:extLst>
              </p:cNvPr>
              <p:cNvSpPr txBox="1"/>
              <p:nvPr/>
            </p:nvSpPr>
            <p:spPr>
              <a:xfrm>
                <a:off x="9338166" y="5087740"/>
                <a:ext cx="150990" cy="237236"/>
              </a:xfrm>
              <a:prstGeom prst="rect">
                <a:avLst/>
              </a:prstGeom>
              <a:noFill/>
            </p:spPr>
            <p:txBody>
              <a:bodyPr wrap="none" rtlCol="0">
                <a:spAutoFit/>
              </a:bodyPr>
              <a:lstStyle/>
              <a:p>
                <a:endParaRPr lang="en-US" sz="2000" baseline="-25000" dirty="0">
                  <a:latin typeface="Avenir Next LT Pro Medium Conde" panose="020B0606020202020204" pitchFamily="34" charset="77"/>
                </a:endParaRPr>
              </a:p>
            </p:txBody>
          </p:sp>
        </p:grpSp>
      </p:grpSp>
      <p:grpSp>
        <p:nvGrpSpPr>
          <p:cNvPr id="14" name="Group 13">
            <a:extLst>
              <a:ext uri="{FF2B5EF4-FFF2-40B4-BE49-F238E27FC236}">
                <a16:creationId xmlns:a16="http://schemas.microsoft.com/office/drawing/2014/main" id="{C1A40E04-E771-FD4F-8DC3-C442D8C0F492}"/>
              </a:ext>
            </a:extLst>
          </p:cNvPr>
          <p:cNvGrpSpPr/>
          <p:nvPr/>
        </p:nvGrpSpPr>
        <p:grpSpPr>
          <a:xfrm>
            <a:off x="10174074" y="0"/>
            <a:ext cx="1587367" cy="6640717"/>
            <a:chOff x="10518174" y="435507"/>
            <a:chExt cx="897515" cy="5660703"/>
          </a:xfrm>
        </p:grpSpPr>
        <p:pic>
          <p:nvPicPr>
            <p:cNvPr id="15" name="Picture 14">
              <a:extLst>
                <a:ext uri="{FF2B5EF4-FFF2-40B4-BE49-F238E27FC236}">
                  <a16:creationId xmlns:a16="http://schemas.microsoft.com/office/drawing/2014/main" id="{79C33A54-26A2-284E-82B5-1DEAC6A3EF7D}"/>
                </a:ext>
              </a:extLst>
            </p:cNvPr>
            <p:cNvPicPr>
              <a:picLocks noChangeAspect="1"/>
            </p:cNvPicPr>
            <p:nvPr/>
          </p:nvPicPr>
          <p:blipFill>
            <a:blip r:embed="rId2"/>
            <a:stretch>
              <a:fillRect/>
            </a:stretch>
          </p:blipFill>
          <p:spPr>
            <a:xfrm>
              <a:off x="10749484" y="435507"/>
              <a:ext cx="457475" cy="4546600"/>
            </a:xfrm>
            <a:prstGeom prst="rect">
              <a:avLst/>
            </a:prstGeom>
            <a:effectLst>
              <a:outerShdw blurRad="50800" dist="38100" dir="2700000" algn="tl" rotWithShape="0">
                <a:prstClr val="black">
                  <a:alpha val="40000"/>
                </a:prstClr>
              </a:outerShdw>
            </a:effectLst>
          </p:spPr>
        </p:pic>
        <p:pic>
          <p:nvPicPr>
            <p:cNvPr id="16" name="Picture 15">
              <a:extLst>
                <a:ext uri="{FF2B5EF4-FFF2-40B4-BE49-F238E27FC236}">
                  <a16:creationId xmlns:a16="http://schemas.microsoft.com/office/drawing/2014/main" id="{0F42DFC2-077F-3844-A953-E26C2B688D37}"/>
                </a:ext>
              </a:extLst>
            </p:cNvPr>
            <p:cNvPicPr>
              <a:picLocks noChangeAspect="1"/>
            </p:cNvPicPr>
            <p:nvPr/>
          </p:nvPicPr>
          <p:blipFill>
            <a:blip r:embed="rId3"/>
            <a:stretch>
              <a:fillRect/>
            </a:stretch>
          </p:blipFill>
          <p:spPr>
            <a:xfrm>
              <a:off x="10518174" y="4982107"/>
              <a:ext cx="897515" cy="1114103"/>
            </a:xfrm>
            <a:prstGeom prst="rect">
              <a:avLst/>
            </a:prstGeom>
          </p:spPr>
        </p:pic>
      </p:grpSp>
      <p:sp>
        <p:nvSpPr>
          <p:cNvPr id="17" name="TextBox 16">
            <a:extLst>
              <a:ext uri="{FF2B5EF4-FFF2-40B4-BE49-F238E27FC236}">
                <a16:creationId xmlns:a16="http://schemas.microsoft.com/office/drawing/2014/main" id="{3C7730FD-0D8D-BF42-B706-BF391E7B3450}"/>
              </a:ext>
            </a:extLst>
          </p:cNvPr>
          <p:cNvSpPr txBox="1"/>
          <p:nvPr/>
        </p:nvSpPr>
        <p:spPr>
          <a:xfrm>
            <a:off x="8757390" y="5305364"/>
            <a:ext cx="896399" cy="369332"/>
          </a:xfrm>
          <a:prstGeom prst="rect">
            <a:avLst/>
          </a:prstGeom>
          <a:noFill/>
        </p:spPr>
        <p:txBody>
          <a:bodyPr wrap="none" rtlCol="0">
            <a:spAutoFit/>
          </a:bodyPr>
          <a:lstStyle/>
          <a:p>
            <a:r>
              <a:rPr lang="en-US" dirty="0">
                <a:latin typeface="Calibri" panose="020F0502020204030204" pitchFamily="34" charset="0"/>
                <a:ea typeface="Calibri" panose="020F0502020204030204" pitchFamily="34" charset="0"/>
                <a:cs typeface="Times New Roman" panose="02020603050405020304" pitchFamily="18" charset="0"/>
              </a:rPr>
              <a:t>K</a:t>
            </a:r>
            <a:r>
              <a:rPr lang="en-US" baseline="-25000" dirty="0">
                <a:latin typeface="Calibri" panose="020F0502020204030204" pitchFamily="34" charset="0"/>
                <a:ea typeface="Calibri" panose="020F0502020204030204" pitchFamily="34" charset="0"/>
                <a:cs typeface="Times New Roman" panose="02020603050405020304" pitchFamily="18" charset="0"/>
              </a:rPr>
              <a:t>2</a:t>
            </a:r>
            <a:r>
              <a:rPr lang="en-US" dirty="0">
                <a:latin typeface="Calibri" panose="020F0502020204030204" pitchFamily="34" charset="0"/>
                <a:ea typeface="Calibri" panose="020F0502020204030204" pitchFamily="34" charset="0"/>
                <a:cs typeface="Times New Roman" panose="02020603050405020304" pitchFamily="18" charset="0"/>
              </a:rPr>
              <a:t>Cr</a:t>
            </a:r>
            <a:r>
              <a:rPr lang="en-US" baseline="-25000" dirty="0">
                <a:latin typeface="Calibri" panose="020F0502020204030204" pitchFamily="34" charset="0"/>
                <a:ea typeface="Calibri" panose="020F0502020204030204" pitchFamily="34" charset="0"/>
                <a:cs typeface="Times New Roman" panose="02020603050405020304" pitchFamily="18" charset="0"/>
              </a:rPr>
              <a:t>2</a:t>
            </a:r>
            <a:r>
              <a:rPr lang="en-US" dirty="0">
                <a:latin typeface="Calibri" panose="020F0502020204030204" pitchFamily="34" charset="0"/>
                <a:ea typeface="Calibri" panose="020F0502020204030204" pitchFamily="34" charset="0"/>
                <a:cs typeface="Times New Roman" panose="02020603050405020304" pitchFamily="18" charset="0"/>
              </a:rPr>
              <a:t>O</a:t>
            </a:r>
            <a:r>
              <a:rPr lang="en-US" baseline="-25000" dirty="0">
                <a:latin typeface="Calibri" panose="020F0502020204030204" pitchFamily="34" charset="0"/>
                <a:ea typeface="Calibri" panose="020F0502020204030204" pitchFamily="34" charset="0"/>
                <a:cs typeface="Times New Roman" panose="02020603050405020304" pitchFamily="18" charset="0"/>
              </a:rPr>
              <a:t>7</a:t>
            </a:r>
            <a:endParaRPr lang="en-US" dirty="0"/>
          </a:p>
        </p:txBody>
      </p:sp>
      <p:sp>
        <p:nvSpPr>
          <p:cNvPr id="18" name="TextBox 17">
            <a:extLst>
              <a:ext uri="{FF2B5EF4-FFF2-40B4-BE49-F238E27FC236}">
                <a16:creationId xmlns:a16="http://schemas.microsoft.com/office/drawing/2014/main" id="{CBA37747-605B-4648-8987-E5AA60FD08A6}"/>
              </a:ext>
            </a:extLst>
          </p:cNvPr>
          <p:cNvSpPr txBox="1"/>
          <p:nvPr/>
        </p:nvSpPr>
        <p:spPr>
          <a:xfrm>
            <a:off x="4780236" y="2299569"/>
            <a:ext cx="1305164" cy="1241365"/>
          </a:xfrm>
          <a:prstGeom prst="rect">
            <a:avLst/>
          </a:prstGeom>
          <a:solidFill>
            <a:schemeClr val="accent4">
              <a:lumMod val="20000"/>
              <a:lumOff val="80000"/>
            </a:schemeClr>
          </a:solidFill>
          <a:effectLst>
            <a:outerShdw blurRad="50800" dist="38100" dir="2700000" algn="tl" rotWithShape="0">
              <a:prstClr val="black">
                <a:alpha val="40000"/>
              </a:prstClr>
            </a:outerShdw>
          </a:effectLst>
        </p:spPr>
        <p:txBody>
          <a:bodyPr wrap="none" rtlCol="0">
            <a:spAutoFit/>
          </a:bodyPr>
          <a:lstStyle/>
          <a:p>
            <a:pPr algn="ctr"/>
            <a:r>
              <a:rPr lang="en-US" sz="2000" dirty="0">
                <a:effectLst>
                  <a:outerShdw blurRad="50800" dist="38100" dir="2700000" algn="tl" rotWithShape="0">
                    <a:prstClr val="black">
                      <a:alpha val="40000"/>
                    </a:prstClr>
                  </a:outerShdw>
                </a:effectLst>
                <a:latin typeface="Avenir Next LT Pro Medium Conde" panose="020B0606020202020204" pitchFamily="34" charset="77"/>
              </a:rPr>
              <a:t>Ferroin</a:t>
            </a:r>
          </a:p>
          <a:p>
            <a:pPr algn="ctr"/>
            <a:endParaRPr lang="en-US" sz="800" dirty="0">
              <a:effectLst>
                <a:outerShdw blurRad="50800" dist="38100" dir="2700000" algn="tl" rotWithShape="0">
                  <a:prstClr val="black">
                    <a:alpha val="40000"/>
                  </a:prstClr>
                </a:outerShdw>
              </a:effectLst>
              <a:latin typeface="Avenir Next LT Pro Medium Conde" panose="020B0606020202020204" pitchFamily="34" charset="77"/>
            </a:endParaRPr>
          </a:p>
          <a:p>
            <a:pPr algn="ctr"/>
            <a:r>
              <a:rPr lang="en-US" sz="2000" dirty="0">
                <a:solidFill>
                  <a:srgbClr val="0F24FD"/>
                </a:solidFill>
                <a:effectLst>
                  <a:outerShdw blurRad="50800" dist="38100" dir="2700000" algn="tl" rotWithShape="0">
                    <a:prstClr val="black">
                      <a:alpha val="40000"/>
                    </a:prstClr>
                  </a:outerShdw>
                </a:effectLst>
                <a:latin typeface="Avenir Next LT Pro Medium Conde" panose="020B0606020202020204" pitchFamily="34" charset="77"/>
              </a:rPr>
              <a:t>[Fe]</a:t>
            </a:r>
            <a:r>
              <a:rPr lang="en-US" sz="2000" baseline="30000" dirty="0">
                <a:solidFill>
                  <a:srgbClr val="0F24FD"/>
                </a:solidFill>
                <a:effectLst>
                  <a:outerShdw blurRad="50800" dist="38100" dir="2700000" algn="tl" rotWithShape="0">
                    <a:prstClr val="black">
                      <a:alpha val="40000"/>
                    </a:prstClr>
                  </a:outerShdw>
                </a:effectLst>
                <a:latin typeface="Avenir Next LT Pro Medium Conde" panose="020B0606020202020204" pitchFamily="34" charset="77"/>
              </a:rPr>
              <a:t>2+</a:t>
            </a:r>
          </a:p>
          <a:p>
            <a:pPr algn="ctr"/>
            <a:endParaRPr lang="en-US" sz="1600" baseline="30000" dirty="0">
              <a:solidFill>
                <a:srgbClr val="FF0000"/>
              </a:solidFill>
              <a:effectLst>
                <a:outerShdw blurRad="50800" dist="38100" dir="2700000" algn="tl" rotWithShape="0">
                  <a:prstClr val="black">
                    <a:alpha val="40000"/>
                  </a:prstClr>
                </a:outerShdw>
              </a:effectLst>
              <a:latin typeface="Avenir Next LT Pro Medium Conde" panose="020B0606020202020204" pitchFamily="34" charset="77"/>
            </a:endParaRPr>
          </a:p>
          <a:p>
            <a:pPr algn="ctr"/>
            <a:r>
              <a:rPr lang="en-US" sz="2400" baseline="30000" dirty="0">
                <a:solidFill>
                  <a:srgbClr val="FF0000"/>
                </a:solidFill>
                <a:effectLst>
                  <a:outerShdw blurRad="50800" dist="38100" dir="2700000" algn="tl" rotWithShape="0">
                    <a:prstClr val="black">
                      <a:alpha val="40000"/>
                    </a:prstClr>
                  </a:outerShdw>
                </a:effectLst>
                <a:latin typeface="Avenir Next LT Pro Medium Conde" panose="020B0606020202020204" pitchFamily="34" charset="77"/>
              </a:rPr>
              <a:t>Reddish Brown</a:t>
            </a:r>
          </a:p>
        </p:txBody>
      </p:sp>
      <p:cxnSp>
        <p:nvCxnSpPr>
          <p:cNvPr id="19" name="Straight Arrow Connector 18">
            <a:extLst>
              <a:ext uri="{FF2B5EF4-FFF2-40B4-BE49-F238E27FC236}">
                <a16:creationId xmlns:a16="http://schemas.microsoft.com/office/drawing/2014/main" id="{A18F8D75-D94D-464C-A243-9F524B4FE98C}"/>
              </a:ext>
            </a:extLst>
          </p:cNvPr>
          <p:cNvCxnSpPr>
            <a:cxnSpLocks/>
          </p:cNvCxnSpPr>
          <p:nvPr/>
        </p:nvCxnSpPr>
        <p:spPr>
          <a:xfrm>
            <a:off x="5467258" y="3614889"/>
            <a:ext cx="0" cy="894278"/>
          </a:xfrm>
          <a:prstGeom prst="straightConnector1">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97295168-1803-3D43-BE3B-E4EE49BA3581}"/>
              </a:ext>
            </a:extLst>
          </p:cNvPr>
          <p:cNvSpPr/>
          <p:nvPr/>
        </p:nvSpPr>
        <p:spPr>
          <a:xfrm>
            <a:off x="5513067" y="3830330"/>
            <a:ext cx="896399" cy="369332"/>
          </a:xfrm>
          <a:prstGeom prst="rect">
            <a:avLst/>
          </a:prstGeom>
        </p:spPr>
        <p:txBody>
          <a:bodyPr wrap="none">
            <a:spAutoFit/>
          </a:bodyPr>
          <a:lstStyle/>
          <a:p>
            <a:r>
              <a:rPr lang="en-US" dirty="0">
                <a:solidFill>
                  <a:srgbClr val="FF0000"/>
                </a:solidFill>
                <a:latin typeface="Calibri" panose="020F0502020204030204" pitchFamily="34" charset="0"/>
                <a:ea typeface="Calibri" panose="020F0502020204030204" pitchFamily="34" charset="0"/>
                <a:cs typeface="Times New Roman" panose="02020603050405020304" pitchFamily="18" charset="0"/>
              </a:rPr>
              <a:t>K</a:t>
            </a:r>
            <a:r>
              <a:rPr lang="en-US" baseline="-25000" dirty="0">
                <a:solidFill>
                  <a:srgbClr val="FF0000"/>
                </a:solidFill>
                <a:latin typeface="Calibri" panose="020F0502020204030204" pitchFamily="34" charset="0"/>
                <a:ea typeface="Calibri" panose="020F0502020204030204" pitchFamily="34" charset="0"/>
                <a:cs typeface="Times New Roman" panose="02020603050405020304" pitchFamily="18" charset="0"/>
              </a:rPr>
              <a:t>2</a:t>
            </a:r>
            <a:r>
              <a:rPr lang="en-US" dirty="0">
                <a:solidFill>
                  <a:srgbClr val="FF0000"/>
                </a:solidFill>
                <a:latin typeface="Calibri" panose="020F0502020204030204" pitchFamily="34" charset="0"/>
                <a:ea typeface="Calibri" panose="020F0502020204030204" pitchFamily="34" charset="0"/>
                <a:cs typeface="Times New Roman" panose="02020603050405020304" pitchFamily="18" charset="0"/>
              </a:rPr>
              <a:t>Cr</a:t>
            </a:r>
            <a:r>
              <a:rPr lang="en-US" baseline="-25000" dirty="0">
                <a:solidFill>
                  <a:srgbClr val="FF0000"/>
                </a:solidFill>
                <a:latin typeface="Calibri" panose="020F0502020204030204" pitchFamily="34" charset="0"/>
                <a:ea typeface="Calibri" panose="020F0502020204030204" pitchFamily="34" charset="0"/>
                <a:cs typeface="Times New Roman" panose="02020603050405020304" pitchFamily="18" charset="0"/>
              </a:rPr>
              <a:t>2</a:t>
            </a:r>
            <a:r>
              <a:rPr lang="en-US" dirty="0">
                <a:solidFill>
                  <a:srgbClr val="FF0000"/>
                </a:solidFill>
                <a:latin typeface="Calibri" panose="020F0502020204030204" pitchFamily="34" charset="0"/>
                <a:ea typeface="Calibri" panose="020F0502020204030204" pitchFamily="34" charset="0"/>
                <a:cs typeface="Times New Roman" panose="02020603050405020304" pitchFamily="18" charset="0"/>
              </a:rPr>
              <a:t>O</a:t>
            </a:r>
            <a:r>
              <a:rPr lang="en-US" baseline="-25000" dirty="0">
                <a:solidFill>
                  <a:srgbClr val="FF0000"/>
                </a:solidFill>
                <a:latin typeface="Calibri" panose="020F0502020204030204" pitchFamily="34" charset="0"/>
                <a:ea typeface="Calibri" panose="020F0502020204030204" pitchFamily="34" charset="0"/>
                <a:cs typeface="Times New Roman" panose="02020603050405020304" pitchFamily="18" charset="0"/>
              </a:rPr>
              <a:t>7</a:t>
            </a:r>
            <a:endParaRPr lang="en-US" dirty="0">
              <a:solidFill>
                <a:srgbClr val="FF0000"/>
              </a:solidFill>
            </a:endParaRPr>
          </a:p>
        </p:txBody>
      </p:sp>
      <p:sp>
        <p:nvSpPr>
          <p:cNvPr id="22" name="TextBox 21">
            <a:extLst>
              <a:ext uri="{FF2B5EF4-FFF2-40B4-BE49-F238E27FC236}">
                <a16:creationId xmlns:a16="http://schemas.microsoft.com/office/drawing/2014/main" id="{60F843F2-1B3F-3B46-B376-7B722C41B708}"/>
              </a:ext>
            </a:extLst>
          </p:cNvPr>
          <p:cNvSpPr txBox="1"/>
          <p:nvPr/>
        </p:nvSpPr>
        <p:spPr>
          <a:xfrm>
            <a:off x="4929693" y="4536408"/>
            <a:ext cx="1140056" cy="1241365"/>
          </a:xfrm>
          <a:prstGeom prst="rect">
            <a:avLst/>
          </a:prstGeom>
          <a:solidFill>
            <a:schemeClr val="accent4">
              <a:lumMod val="20000"/>
              <a:lumOff val="80000"/>
            </a:schemeClr>
          </a:solidFill>
          <a:effectLst>
            <a:outerShdw blurRad="50800" dist="38100" dir="2700000" algn="tl" rotWithShape="0">
              <a:prstClr val="black">
                <a:alpha val="40000"/>
              </a:prstClr>
            </a:outerShdw>
          </a:effectLst>
        </p:spPr>
        <p:txBody>
          <a:bodyPr wrap="none" rtlCol="0">
            <a:spAutoFit/>
          </a:bodyPr>
          <a:lstStyle/>
          <a:p>
            <a:pPr algn="ctr"/>
            <a:r>
              <a:rPr lang="en-US" sz="2000" dirty="0">
                <a:effectLst>
                  <a:outerShdw blurRad="50800" dist="38100" dir="2700000" algn="tl" rotWithShape="0">
                    <a:prstClr val="black">
                      <a:alpha val="40000"/>
                    </a:prstClr>
                  </a:outerShdw>
                </a:effectLst>
                <a:latin typeface="Avenir Next LT Pro Medium Conde" panose="020B0606020202020204" pitchFamily="34" charset="77"/>
              </a:rPr>
              <a:t>Ferroin</a:t>
            </a:r>
          </a:p>
          <a:p>
            <a:pPr algn="ctr"/>
            <a:endParaRPr lang="en-US" sz="800" dirty="0">
              <a:effectLst>
                <a:outerShdw blurRad="50800" dist="38100" dir="2700000" algn="tl" rotWithShape="0">
                  <a:prstClr val="black">
                    <a:alpha val="40000"/>
                  </a:prstClr>
                </a:outerShdw>
              </a:effectLst>
              <a:latin typeface="Avenir Next LT Pro Medium Conde" panose="020B0606020202020204" pitchFamily="34" charset="77"/>
            </a:endParaRPr>
          </a:p>
          <a:p>
            <a:pPr algn="ctr"/>
            <a:r>
              <a:rPr lang="en-US" sz="2000" dirty="0">
                <a:solidFill>
                  <a:srgbClr val="0F24FD"/>
                </a:solidFill>
                <a:effectLst>
                  <a:outerShdw blurRad="50800" dist="38100" dir="2700000" algn="tl" rotWithShape="0">
                    <a:prstClr val="black">
                      <a:alpha val="40000"/>
                    </a:prstClr>
                  </a:outerShdw>
                </a:effectLst>
                <a:latin typeface="Avenir Next LT Pro Medium Conde" panose="020B0606020202020204" pitchFamily="34" charset="77"/>
              </a:rPr>
              <a:t>[Fe]</a:t>
            </a:r>
            <a:r>
              <a:rPr lang="en-US" sz="2000" baseline="30000" dirty="0">
                <a:solidFill>
                  <a:srgbClr val="0F24FD"/>
                </a:solidFill>
                <a:effectLst>
                  <a:outerShdw blurRad="50800" dist="38100" dir="2700000" algn="tl" rotWithShape="0">
                    <a:prstClr val="black">
                      <a:alpha val="40000"/>
                    </a:prstClr>
                  </a:outerShdw>
                </a:effectLst>
                <a:latin typeface="Avenir Next LT Pro Medium Conde" panose="020B0606020202020204" pitchFamily="34" charset="77"/>
              </a:rPr>
              <a:t>3+</a:t>
            </a:r>
          </a:p>
          <a:p>
            <a:pPr algn="ctr"/>
            <a:endParaRPr lang="en-US" sz="1600" baseline="30000" dirty="0">
              <a:solidFill>
                <a:srgbClr val="FF0000"/>
              </a:solidFill>
              <a:effectLst>
                <a:outerShdw blurRad="50800" dist="38100" dir="2700000" algn="tl" rotWithShape="0">
                  <a:prstClr val="black">
                    <a:alpha val="40000"/>
                  </a:prstClr>
                </a:outerShdw>
              </a:effectLst>
              <a:latin typeface="Avenir Next LT Pro Medium Conde" panose="020B0606020202020204" pitchFamily="34" charset="77"/>
            </a:endParaRPr>
          </a:p>
          <a:p>
            <a:pPr algn="ctr"/>
            <a:r>
              <a:rPr lang="en-US" sz="2400" baseline="30000" dirty="0">
                <a:solidFill>
                  <a:srgbClr val="03DEBD"/>
                </a:solidFill>
                <a:effectLst>
                  <a:outerShdw blurRad="50800" dist="38100" dir="2700000" algn="tl" rotWithShape="0">
                    <a:prstClr val="black">
                      <a:alpha val="40000"/>
                    </a:prstClr>
                  </a:outerShdw>
                </a:effectLst>
                <a:latin typeface="Avenir Next LT Pro Medium Conde" panose="020B0606020202020204" pitchFamily="34" charset="77"/>
              </a:rPr>
              <a:t>Bluish Green</a:t>
            </a:r>
          </a:p>
        </p:txBody>
      </p:sp>
      <p:sp>
        <p:nvSpPr>
          <p:cNvPr id="23" name="TextBox 22">
            <a:extLst>
              <a:ext uri="{FF2B5EF4-FFF2-40B4-BE49-F238E27FC236}">
                <a16:creationId xmlns:a16="http://schemas.microsoft.com/office/drawing/2014/main" id="{0F325EA0-5AC2-B64F-81BC-1B640DA18581}"/>
              </a:ext>
            </a:extLst>
          </p:cNvPr>
          <p:cNvSpPr txBox="1"/>
          <p:nvPr/>
        </p:nvSpPr>
        <p:spPr>
          <a:xfrm>
            <a:off x="240428" y="4424244"/>
            <a:ext cx="2970044" cy="461665"/>
          </a:xfrm>
          <a:prstGeom prst="rect">
            <a:avLst/>
          </a:prstGeom>
          <a:solidFill>
            <a:srgbClr val="00B050"/>
          </a:solidFill>
        </p:spPr>
        <p:txBody>
          <a:bodyPr wrap="none" rtlCol="0">
            <a:spAutoFit/>
          </a:bodyPr>
          <a:lstStyle/>
          <a:p>
            <a:r>
              <a:rPr lang="en-US" sz="2400" dirty="0"/>
              <a:t>Organic and Inorganic </a:t>
            </a:r>
          </a:p>
        </p:txBody>
      </p:sp>
      <p:sp>
        <p:nvSpPr>
          <p:cNvPr id="24" name="Rectangle 23">
            <a:extLst>
              <a:ext uri="{FF2B5EF4-FFF2-40B4-BE49-F238E27FC236}">
                <a16:creationId xmlns:a16="http://schemas.microsoft.com/office/drawing/2014/main" id="{A75CC174-D9AA-BE4D-ABF3-0F93A0759590}"/>
              </a:ext>
            </a:extLst>
          </p:cNvPr>
          <p:cNvSpPr/>
          <p:nvPr/>
        </p:nvSpPr>
        <p:spPr>
          <a:xfrm>
            <a:off x="1134033" y="2586682"/>
            <a:ext cx="1051891" cy="461665"/>
          </a:xfrm>
          <a:prstGeom prst="rect">
            <a:avLst/>
          </a:prstGeom>
          <a:solidFill>
            <a:schemeClr val="accent4">
              <a:lumMod val="40000"/>
              <a:lumOff val="60000"/>
            </a:schemeClr>
          </a:solidFill>
        </p:spPr>
        <p:txBody>
          <a:bodyPr wrap="none">
            <a:spAutoFit/>
          </a:bodyPr>
          <a:lstStyle/>
          <a:p>
            <a:r>
              <a:rPr lang="en-US" sz="2400" dirty="0">
                <a:latin typeface="Avenir Next LT Pro Medium Conde" panose="020B0606020202020204" pitchFamily="34" charset="77"/>
                <a:ea typeface="Calibri" panose="020F0502020204030204" pitchFamily="34" charset="0"/>
                <a:cs typeface="Times New Roman" panose="02020603050405020304" pitchFamily="18" charset="0"/>
              </a:rPr>
              <a:t>K</a:t>
            </a:r>
            <a:r>
              <a:rPr lang="en-US" sz="2400" baseline="-25000" dirty="0">
                <a:latin typeface="Avenir Next LT Pro Medium Conde" panose="020B0606020202020204" pitchFamily="34" charset="77"/>
                <a:ea typeface="Calibri" panose="020F0502020204030204" pitchFamily="34" charset="0"/>
                <a:cs typeface="Times New Roman" panose="02020603050405020304" pitchFamily="18" charset="0"/>
              </a:rPr>
              <a:t>2</a:t>
            </a:r>
            <a:r>
              <a:rPr lang="en-US" sz="2400" dirty="0">
                <a:latin typeface="Avenir Next LT Pro Medium Conde" panose="020B0606020202020204" pitchFamily="34" charset="77"/>
                <a:ea typeface="Calibri" panose="020F0502020204030204" pitchFamily="34" charset="0"/>
                <a:cs typeface="Times New Roman" panose="02020603050405020304" pitchFamily="18" charset="0"/>
              </a:rPr>
              <a:t>Cr</a:t>
            </a:r>
            <a:r>
              <a:rPr lang="en-US" sz="2400" baseline="-25000" dirty="0">
                <a:latin typeface="Avenir Next LT Pro Medium Conde" panose="020B0606020202020204" pitchFamily="34" charset="77"/>
                <a:ea typeface="Calibri" panose="020F0502020204030204" pitchFamily="34" charset="0"/>
                <a:cs typeface="Times New Roman" panose="02020603050405020304" pitchFamily="18" charset="0"/>
              </a:rPr>
              <a:t>2</a:t>
            </a:r>
            <a:r>
              <a:rPr lang="en-US" sz="2400" dirty="0">
                <a:latin typeface="Avenir Next LT Pro Medium Conde" panose="020B0606020202020204" pitchFamily="34" charset="77"/>
                <a:ea typeface="Calibri" panose="020F0502020204030204" pitchFamily="34" charset="0"/>
                <a:cs typeface="Times New Roman" panose="02020603050405020304" pitchFamily="18" charset="0"/>
              </a:rPr>
              <a:t>O</a:t>
            </a:r>
            <a:r>
              <a:rPr lang="en-US" sz="2400" baseline="-25000" dirty="0">
                <a:latin typeface="Avenir Next LT Pro Medium Conde" panose="020B0606020202020204" pitchFamily="34" charset="77"/>
                <a:ea typeface="Calibri" panose="020F0502020204030204" pitchFamily="34" charset="0"/>
                <a:cs typeface="Times New Roman" panose="02020603050405020304" pitchFamily="18" charset="0"/>
              </a:rPr>
              <a:t>7</a:t>
            </a:r>
            <a:endParaRPr lang="en-US" sz="2400" dirty="0"/>
          </a:p>
        </p:txBody>
      </p:sp>
      <p:cxnSp>
        <p:nvCxnSpPr>
          <p:cNvPr id="25" name="Straight Arrow Connector 24">
            <a:extLst>
              <a:ext uri="{FF2B5EF4-FFF2-40B4-BE49-F238E27FC236}">
                <a16:creationId xmlns:a16="http://schemas.microsoft.com/office/drawing/2014/main" id="{E1530A97-1990-CF4E-B2AC-7C6960C0ACDA}"/>
              </a:ext>
            </a:extLst>
          </p:cNvPr>
          <p:cNvCxnSpPr>
            <a:cxnSpLocks/>
          </p:cNvCxnSpPr>
          <p:nvPr/>
        </p:nvCxnSpPr>
        <p:spPr>
          <a:xfrm>
            <a:off x="1659979" y="3094940"/>
            <a:ext cx="0" cy="1203372"/>
          </a:xfrm>
          <a:prstGeom prst="straightConnector1">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5E4A34F4-1712-5540-BA6F-A420BA2D2E74}"/>
              </a:ext>
            </a:extLst>
          </p:cNvPr>
          <p:cNvSpPr txBox="1"/>
          <p:nvPr/>
        </p:nvSpPr>
        <p:spPr>
          <a:xfrm>
            <a:off x="1725450" y="3259218"/>
            <a:ext cx="832279" cy="646331"/>
          </a:xfrm>
          <a:prstGeom prst="rect">
            <a:avLst/>
          </a:prstGeom>
          <a:noFill/>
        </p:spPr>
        <p:txBody>
          <a:bodyPr wrap="none" rtlCol="0">
            <a:spAutoFit/>
          </a:bodyPr>
          <a:lstStyle/>
          <a:p>
            <a:r>
              <a:rPr lang="en-US" dirty="0">
                <a:latin typeface="Avenir Next LT Pro Medium Conde" panose="020B0606020202020204" pitchFamily="34" charset="77"/>
                <a:ea typeface="Calibri" panose="020F0502020204030204" pitchFamily="34" charset="0"/>
                <a:cs typeface="Times New Roman" panose="02020603050405020304" pitchFamily="18" charset="0"/>
              </a:rPr>
              <a:t>Ag</a:t>
            </a:r>
            <a:r>
              <a:rPr lang="en-US" baseline="-25000" dirty="0">
                <a:latin typeface="Avenir Next LT Pro Medium Conde" panose="020B0606020202020204" pitchFamily="34" charset="77"/>
                <a:ea typeface="Calibri" panose="020F0502020204030204" pitchFamily="34" charset="0"/>
                <a:cs typeface="Times New Roman" panose="02020603050405020304" pitchFamily="18" charset="0"/>
              </a:rPr>
              <a:t>2</a:t>
            </a:r>
            <a:r>
              <a:rPr lang="en-US" dirty="0">
                <a:latin typeface="Avenir Next LT Pro Medium Conde" panose="020B0606020202020204" pitchFamily="34" charset="77"/>
                <a:ea typeface="Calibri" panose="020F0502020204030204" pitchFamily="34" charset="0"/>
                <a:cs typeface="Times New Roman" panose="02020603050405020304" pitchFamily="18" charset="0"/>
              </a:rPr>
              <a:t> SO</a:t>
            </a:r>
            <a:r>
              <a:rPr lang="en-US" baseline="-25000" dirty="0">
                <a:latin typeface="Avenir Next LT Pro Medium Conde" panose="020B0606020202020204" pitchFamily="34" charset="77"/>
                <a:ea typeface="Calibri" panose="020F0502020204030204" pitchFamily="34" charset="0"/>
                <a:cs typeface="Times New Roman" panose="02020603050405020304" pitchFamily="18" charset="0"/>
              </a:rPr>
              <a:t>4</a:t>
            </a:r>
          </a:p>
          <a:p>
            <a:r>
              <a:rPr lang="en-US" dirty="0">
                <a:latin typeface="Avenir Next LT Pro Medium Conde" panose="020B0606020202020204" pitchFamily="34" charset="77"/>
                <a:ea typeface="Calibri" panose="020F0502020204030204" pitchFamily="34" charset="0"/>
                <a:cs typeface="Times New Roman" panose="02020603050405020304" pitchFamily="18" charset="0"/>
              </a:rPr>
              <a:t>Hg SO</a:t>
            </a:r>
            <a:r>
              <a:rPr lang="en-US" baseline="-25000" dirty="0">
                <a:latin typeface="Avenir Next LT Pro Medium Conde" panose="020B0606020202020204" pitchFamily="34" charset="77"/>
                <a:ea typeface="Calibri" panose="020F0502020204030204" pitchFamily="34" charset="0"/>
                <a:cs typeface="Times New Roman" panose="02020603050405020304" pitchFamily="18" charset="0"/>
              </a:rPr>
              <a:t>4</a:t>
            </a:r>
            <a:endParaRPr lang="en-US" dirty="0"/>
          </a:p>
        </p:txBody>
      </p:sp>
      <p:sp>
        <p:nvSpPr>
          <p:cNvPr id="27" name="Rectangle 26">
            <a:extLst>
              <a:ext uri="{FF2B5EF4-FFF2-40B4-BE49-F238E27FC236}">
                <a16:creationId xmlns:a16="http://schemas.microsoft.com/office/drawing/2014/main" id="{AD3D98F5-BA24-CB4B-840C-B478236B7D7E}"/>
              </a:ext>
            </a:extLst>
          </p:cNvPr>
          <p:cNvSpPr/>
          <p:nvPr/>
        </p:nvSpPr>
        <p:spPr>
          <a:xfrm>
            <a:off x="1071011" y="4885909"/>
            <a:ext cx="1051891" cy="461665"/>
          </a:xfrm>
          <a:prstGeom prst="rect">
            <a:avLst/>
          </a:prstGeom>
          <a:solidFill>
            <a:schemeClr val="accent4">
              <a:lumMod val="40000"/>
              <a:lumOff val="60000"/>
            </a:schemeClr>
          </a:solidFill>
        </p:spPr>
        <p:txBody>
          <a:bodyPr wrap="none">
            <a:spAutoFit/>
          </a:bodyPr>
          <a:lstStyle/>
          <a:p>
            <a:r>
              <a:rPr lang="en-US" sz="2400" dirty="0">
                <a:latin typeface="Avenir Next LT Pro Medium Conde" panose="020B0606020202020204" pitchFamily="34" charset="77"/>
                <a:ea typeface="Calibri" panose="020F0502020204030204" pitchFamily="34" charset="0"/>
                <a:cs typeface="Times New Roman" panose="02020603050405020304" pitchFamily="18" charset="0"/>
              </a:rPr>
              <a:t>K</a:t>
            </a:r>
            <a:r>
              <a:rPr lang="en-US" sz="2400" baseline="-25000" dirty="0">
                <a:latin typeface="Avenir Next LT Pro Medium Conde" panose="020B0606020202020204" pitchFamily="34" charset="77"/>
                <a:ea typeface="Calibri" panose="020F0502020204030204" pitchFamily="34" charset="0"/>
                <a:cs typeface="Times New Roman" panose="02020603050405020304" pitchFamily="18" charset="0"/>
              </a:rPr>
              <a:t>2</a:t>
            </a:r>
            <a:r>
              <a:rPr lang="en-US" sz="2400" dirty="0">
                <a:latin typeface="Avenir Next LT Pro Medium Conde" panose="020B0606020202020204" pitchFamily="34" charset="77"/>
                <a:ea typeface="Calibri" panose="020F0502020204030204" pitchFamily="34" charset="0"/>
                <a:cs typeface="Times New Roman" panose="02020603050405020304" pitchFamily="18" charset="0"/>
              </a:rPr>
              <a:t>Cr</a:t>
            </a:r>
            <a:r>
              <a:rPr lang="en-US" sz="2400" baseline="-25000" dirty="0">
                <a:latin typeface="Avenir Next LT Pro Medium Conde" panose="020B0606020202020204" pitchFamily="34" charset="77"/>
                <a:ea typeface="Calibri" panose="020F0502020204030204" pitchFamily="34" charset="0"/>
                <a:cs typeface="Times New Roman" panose="02020603050405020304" pitchFamily="18" charset="0"/>
              </a:rPr>
              <a:t>2</a:t>
            </a:r>
            <a:r>
              <a:rPr lang="en-US" sz="2400" dirty="0">
                <a:latin typeface="Avenir Next LT Pro Medium Conde" panose="020B0606020202020204" pitchFamily="34" charset="77"/>
                <a:ea typeface="Calibri" panose="020F0502020204030204" pitchFamily="34" charset="0"/>
                <a:cs typeface="Times New Roman" panose="02020603050405020304" pitchFamily="18" charset="0"/>
              </a:rPr>
              <a:t>O</a:t>
            </a:r>
            <a:r>
              <a:rPr lang="en-US" sz="2400" baseline="-25000" dirty="0">
                <a:latin typeface="Avenir Next LT Pro Medium Conde" panose="020B0606020202020204" pitchFamily="34" charset="77"/>
                <a:ea typeface="Calibri" panose="020F0502020204030204" pitchFamily="34" charset="0"/>
                <a:cs typeface="Times New Roman" panose="02020603050405020304" pitchFamily="18" charset="0"/>
              </a:rPr>
              <a:t>7</a:t>
            </a:r>
            <a:endParaRPr lang="en-US" sz="2400" dirty="0"/>
          </a:p>
        </p:txBody>
      </p:sp>
      <p:cxnSp>
        <p:nvCxnSpPr>
          <p:cNvPr id="28" name="Straight Arrow Connector 27">
            <a:extLst>
              <a:ext uri="{FF2B5EF4-FFF2-40B4-BE49-F238E27FC236}">
                <a16:creationId xmlns:a16="http://schemas.microsoft.com/office/drawing/2014/main" id="{6EB84D9F-6511-A844-801B-8B5C10113F03}"/>
              </a:ext>
            </a:extLst>
          </p:cNvPr>
          <p:cNvCxnSpPr>
            <a:cxnSpLocks/>
          </p:cNvCxnSpPr>
          <p:nvPr/>
        </p:nvCxnSpPr>
        <p:spPr>
          <a:xfrm>
            <a:off x="1503459" y="5353545"/>
            <a:ext cx="0" cy="642302"/>
          </a:xfrm>
          <a:prstGeom prst="straightConnector1">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761F6DFD-7CAF-DA47-9D8D-59C54D780846}"/>
              </a:ext>
            </a:extLst>
          </p:cNvPr>
          <p:cNvSpPr/>
          <p:nvPr/>
        </p:nvSpPr>
        <p:spPr>
          <a:xfrm>
            <a:off x="1596956" y="5489543"/>
            <a:ext cx="683200" cy="369332"/>
          </a:xfrm>
          <a:prstGeom prst="rect">
            <a:avLst/>
          </a:prstGeom>
        </p:spPr>
        <p:txBody>
          <a:bodyPr wrap="none">
            <a:spAutoFit/>
          </a:bodyPr>
          <a:lstStyle/>
          <a:p>
            <a:r>
              <a:rPr lang="en-US" dirty="0">
                <a:latin typeface="Avenir Next LT Pro Medium Conde" panose="020B0606020202020204" pitchFamily="34" charset="77"/>
                <a:ea typeface="Calibri" panose="020F0502020204030204" pitchFamily="34" charset="0"/>
                <a:cs typeface="Times New Roman" panose="02020603050405020304" pitchFamily="18" charset="0"/>
              </a:rPr>
              <a:t>F. A. S</a:t>
            </a:r>
            <a:endParaRPr lang="en-US" dirty="0"/>
          </a:p>
        </p:txBody>
      </p:sp>
      <p:sp>
        <p:nvSpPr>
          <p:cNvPr id="30" name="TextBox 29">
            <a:extLst>
              <a:ext uri="{FF2B5EF4-FFF2-40B4-BE49-F238E27FC236}">
                <a16:creationId xmlns:a16="http://schemas.microsoft.com/office/drawing/2014/main" id="{8B95E4CC-49D2-094B-8092-3C2CB4295281}"/>
              </a:ext>
            </a:extLst>
          </p:cNvPr>
          <p:cNvSpPr txBox="1"/>
          <p:nvPr/>
        </p:nvSpPr>
        <p:spPr>
          <a:xfrm>
            <a:off x="490459" y="5987225"/>
            <a:ext cx="2744277" cy="369332"/>
          </a:xfrm>
          <a:prstGeom prst="rect">
            <a:avLst/>
          </a:prstGeom>
          <a:noFill/>
        </p:spPr>
        <p:txBody>
          <a:bodyPr wrap="none" rtlCol="0">
            <a:spAutoFit/>
          </a:bodyPr>
          <a:lstStyle/>
          <a:p>
            <a:r>
              <a:rPr lang="en-US" dirty="0">
                <a:solidFill>
                  <a:srgbClr val="0F24FD"/>
                </a:solidFill>
              </a:rPr>
              <a:t>To know remaining </a:t>
            </a:r>
            <a:r>
              <a:rPr lang="en-US" dirty="0">
                <a:solidFill>
                  <a:srgbClr val="0F24FD"/>
                </a:solidFill>
                <a:latin typeface="Avenir Next LT Pro Medium Conde" panose="020B0606020202020204" pitchFamily="34" charset="77"/>
                <a:ea typeface="Calibri" panose="020F0502020204030204" pitchFamily="34" charset="0"/>
                <a:cs typeface="Times New Roman" panose="02020603050405020304" pitchFamily="18" charset="0"/>
              </a:rPr>
              <a:t>K</a:t>
            </a:r>
            <a:r>
              <a:rPr lang="en-US" baseline="-25000" dirty="0">
                <a:solidFill>
                  <a:srgbClr val="0F24FD"/>
                </a:solidFill>
                <a:latin typeface="Avenir Next LT Pro Medium Conde" panose="020B0606020202020204" pitchFamily="34" charset="77"/>
                <a:ea typeface="Calibri" panose="020F0502020204030204" pitchFamily="34" charset="0"/>
                <a:cs typeface="Times New Roman" panose="02020603050405020304" pitchFamily="18" charset="0"/>
              </a:rPr>
              <a:t>2 </a:t>
            </a:r>
            <a:r>
              <a:rPr lang="en-US" dirty="0">
                <a:solidFill>
                  <a:srgbClr val="0F24FD"/>
                </a:solidFill>
                <a:latin typeface="Avenir Next LT Pro Medium Conde" panose="020B0606020202020204" pitchFamily="34" charset="77"/>
                <a:ea typeface="Calibri" panose="020F0502020204030204" pitchFamily="34" charset="0"/>
                <a:cs typeface="Times New Roman" panose="02020603050405020304" pitchFamily="18" charset="0"/>
              </a:rPr>
              <a:t>Cr</a:t>
            </a:r>
            <a:r>
              <a:rPr lang="en-US" baseline="-25000" dirty="0">
                <a:solidFill>
                  <a:srgbClr val="0F24FD"/>
                </a:solidFill>
                <a:latin typeface="Avenir Next LT Pro Medium Conde" panose="020B0606020202020204" pitchFamily="34" charset="77"/>
                <a:ea typeface="Calibri" panose="020F0502020204030204" pitchFamily="34" charset="0"/>
                <a:cs typeface="Times New Roman" panose="02020603050405020304" pitchFamily="18" charset="0"/>
              </a:rPr>
              <a:t>2</a:t>
            </a:r>
            <a:r>
              <a:rPr lang="en-US" dirty="0">
                <a:solidFill>
                  <a:srgbClr val="0F24FD"/>
                </a:solidFill>
                <a:latin typeface="Avenir Next LT Pro Medium Conde" panose="020B0606020202020204" pitchFamily="34" charset="77"/>
                <a:ea typeface="Calibri" panose="020F0502020204030204" pitchFamily="34" charset="0"/>
                <a:cs typeface="Times New Roman" panose="02020603050405020304" pitchFamily="18" charset="0"/>
              </a:rPr>
              <a:t>O</a:t>
            </a:r>
            <a:r>
              <a:rPr lang="en-US" baseline="-25000" dirty="0">
                <a:solidFill>
                  <a:srgbClr val="0F24FD"/>
                </a:solidFill>
                <a:latin typeface="Avenir Next LT Pro Medium Conde" panose="020B0606020202020204" pitchFamily="34" charset="77"/>
                <a:ea typeface="Calibri" panose="020F0502020204030204" pitchFamily="34" charset="0"/>
                <a:cs typeface="Times New Roman" panose="02020603050405020304" pitchFamily="18" charset="0"/>
              </a:rPr>
              <a:t>7</a:t>
            </a:r>
            <a:r>
              <a:rPr lang="en-US" dirty="0">
                <a:solidFill>
                  <a:srgbClr val="0F24FD"/>
                </a:solidFill>
              </a:rPr>
              <a:t> </a:t>
            </a:r>
          </a:p>
        </p:txBody>
      </p:sp>
      <p:sp>
        <p:nvSpPr>
          <p:cNvPr id="32" name="TextBox 31">
            <a:extLst>
              <a:ext uri="{FF2B5EF4-FFF2-40B4-BE49-F238E27FC236}">
                <a16:creationId xmlns:a16="http://schemas.microsoft.com/office/drawing/2014/main" id="{BA85873A-7213-AB40-A944-97C5CC51C63C}"/>
              </a:ext>
            </a:extLst>
          </p:cNvPr>
          <p:cNvSpPr txBox="1"/>
          <p:nvPr/>
        </p:nvSpPr>
        <p:spPr>
          <a:xfrm>
            <a:off x="6602212" y="3356268"/>
            <a:ext cx="3788217" cy="369332"/>
          </a:xfrm>
          <a:prstGeom prst="rect">
            <a:avLst/>
          </a:prstGeom>
          <a:noFill/>
        </p:spPr>
        <p:txBody>
          <a:bodyPr wrap="none" rtlCol="0">
            <a:spAutoFit/>
          </a:bodyPr>
          <a:lstStyle/>
          <a:p>
            <a:r>
              <a:rPr lang="en-US" b="1" dirty="0">
                <a:solidFill>
                  <a:srgbClr val="FF0000"/>
                </a:solidFill>
                <a:latin typeface="Avenir Next LT Pro Medium Conde" panose="020B0606020202020204" pitchFamily="34" charset="77"/>
              </a:rPr>
              <a:t>End point- Bluish green to reddish brown</a:t>
            </a:r>
          </a:p>
        </p:txBody>
      </p:sp>
    </p:spTree>
    <p:extLst>
      <p:ext uri="{BB962C8B-B14F-4D97-AF65-F5344CB8AC3E}">
        <p14:creationId xmlns:p14="http://schemas.microsoft.com/office/powerpoint/2010/main" val="1656564026"/>
      </p:ext>
    </p:extLst>
  </p:cSld>
  <p:clrMapOvr>
    <a:masterClrMapping/>
  </p:clrMapOvr>
  <p:transition spd="slow">
    <p:pull dir="d"/>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E475D53-F8B5-3246-8558-2D2B99623EBF}"/>
              </a:ext>
            </a:extLst>
          </p:cNvPr>
          <p:cNvSpPr txBox="1"/>
          <p:nvPr/>
        </p:nvSpPr>
        <p:spPr>
          <a:xfrm>
            <a:off x="1171169" y="5984984"/>
            <a:ext cx="9362244" cy="400110"/>
          </a:xfrm>
          <a:prstGeom prst="rect">
            <a:avLst/>
          </a:prstGeom>
          <a:noFill/>
        </p:spPr>
        <p:txBody>
          <a:bodyPr wrap="square" rtlCol="0">
            <a:spAutoFit/>
          </a:bodyPr>
          <a:lstStyle/>
          <a:p>
            <a:r>
              <a:rPr lang="en-US" sz="2000" b="1" dirty="0">
                <a:latin typeface="Avenir Next LT Pro Medium Conde" panose="020B0606020202020204" pitchFamily="34" charset="77"/>
              </a:rPr>
              <a:t> </a:t>
            </a:r>
            <a:r>
              <a:rPr lang="en-US" sz="2000" b="1" dirty="0">
                <a:solidFill>
                  <a:srgbClr val="FF0000"/>
                </a:solidFill>
                <a:latin typeface="Avenir Next LT Pro Medium Conde" panose="020B0606020202020204" pitchFamily="34" charset="77"/>
              </a:rPr>
              <a:t>Total Hardness</a:t>
            </a:r>
            <a:r>
              <a:rPr lang="en-US" sz="2000" dirty="0">
                <a:solidFill>
                  <a:srgbClr val="FF0000"/>
                </a:solidFill>
                <a:latin typeface="Avenir Next LT Pro Medium Conde" panose="020B0606020202020204" pitchFamily="34" charset="77"/>
              </a:rPr>
              <a:t> </a:t>
            </a:r>
            <a:r>
              <a:rPr lang="en-US" sz="2000" dirty="0">
                <a:latin typeface="Avenir Next LT Pro Medium Conde" panose="020B0606020202020204" pitchFamily="34" charset="77"/>
              </a:rPr>
              <a:t>= </a:t>
            </a:r>
            <a:r>
              <a:rPr lang="en-US" sz="2000" dirty="0">
                <a:solidFill>
                  <a:srgbClr val="0F24FD"/>
                </a:solidFill>
                <a:latin typeface="Avenir Next LT Pro Medium Conde" panose="020B0606020202020204" pitchFamily="34" charset="77"/>
              </a:rPr>
              <a:t>Temporary hardness + Permanent hardness</a:t>
            </a:r>
          </a:p>
        </p:txBody>
      </p:sp>
      <p:sp>
        <p:nvSpPr>
          <p:cNvPr id="4" name="Rectangle 3">
            <a:extLst>
              <a:ext uri="{FF2B5EF4-FFF2-40B4-BE49-F238E27FC236}">
                <a16:creationId xmlns:a16="http://schemas.microsoft.com/office/drawing/2014/main" id="{F9AFD9AF-BE1F-2548-BE9E-3D958085E514}"/>
              </a:ext>
            </a:extLst>
          </p:cNvPr>
          <p:cNvSpPr/>
          <p:nvPr/>
        </p:nvSpPr>
        <p:spPr>
          <a:xfrm>
            <a:off x="572605" y="460891"/>
            <a:ext cx="10384078" cy="1015663"/>
          </a:xfrm>
          <a:prstGeom prst="rect">
            <a:avLst/>
          </a:prstGeom>
        </p:spPr>
        <p:txBody>
          <a:bodyPr wrap="square">
            <a:spAutoFit/>
          </a:bodyPr>
          <a:lstStyle/>
          <a:p>
            <a:pPr algn="just">
              <a:tabLst>
                <a:tab pos="1828800" algn="l"/>
              </a:tabLst>
            </a:pPr>
            <a:r>
              <a:rPr lang="en-US" sz="2000" b="1" dirty="0">
                <a:solidFill>
                  <a:srgbClr val="FF0000"/>
                </a:solidFill>
                <a:latin typeface="Avenir Next LT Pro Medium Conde" panose="020B0606020202020204" pitchFamily="34" charset="77"/>
                <a:ea typeface="Calibri" panose="020F0502020204030204" pitchFamily="34" charset="0"/>
                <a:cs typeface="Times New Roman" panose="02020603050405020304" pitchFamily="18" charset="0"/>
              </a:rPr>
              <a:t>Hardness</a:t>
            </a:r>
            <a:r>
              <a:rPr lang="en-US" sz="2000" dirty="0">
                <a:solidFill>
                  <a:srgbClr val="FF0000"/>
                </a:solidFill>
                <a:latin typeface="Avenir Next LT Pro Medium Conde" panose="020B0606020202020204" pitchFamily="34" charset="77"/>
                <a:ea typeface="Calibri" panose="020F0502020204030204" pitchFamily="34" charset="0"/>
                <a:cs typeface="Times New Roman" panose="02020603050405020304" pitchFamily="18" charset="0"/>
              </a:rPr>
              <a:t> </a:t>
            </a:r>
            <a:r>
              <a:rPr lang="en-US" sz="2000" b="1" dirty="0">
                <a:solidFill>
                  <a:srgbClr val="FF0000"/>
                </a:solidFill>
                <a:latin typeface="Avenir Next LT Pro Medium Conde" panose="020B0606020202020204" pitchFamily="34" charset="77"/>
                <a:ea typeface="Calibri" panose="020F0502020204030204" pitchFamily="34" charset="0"/>
                <a:cs typeface="Times New Roman" panose="02020603050405020304" pitchFamily="18" charset="0"/>
              </a:rPr>
              <a:t>of</a:t>
            </a:r>
            <a:r>
              <a:rPr lang="en-US" sz="2000" dirty="0">
                <a:solidFill>
                  <a:srgbClr val="FF0000"/>
                </a:solidFill>
                <a:latin typeface="Avenir Next LT Pro Medium Conde" panose="020B0606020202020204" pitchFamily="34" charset="77"/>
                <a:ea typeface="Calibri" panose="020F0502020204030204" pitchFamily="34" charset="0"/>
                <a:cs typeface="Times New Roman" panose="02020603050405020304" pitchFamily="18" charset="0"/>
              </a:rPr>
              <a:t> </a:t>
            </a:r>
            <a:r>
              <a:rPr lang="en-US" sz="2000" b="1" dirty="0">
                <a:solidFill>
                  <a:srgbClr val="FF0000"/>
                </a:solidFill>
                <a:latin typeface="Avenir Next LT Pro Medium Conde" panose="020B0606020202020204" pitchFamily="34" charset="77"/>
                <a:ea typeface="Calibri" panose="020F0502020204030204" pitchFamily="34" charset="0"/>
                <a:cs typeface="Times New Roman" panose="02020603050405020304" pitchFamily="18" charset="0"/>
              </a:rPr>
              <a:t>water</a:t>
            </a:r>
            <a:r>
              <a:rPr lang="en-US" sz="2000" dirty="0">
                <a:solidFill>
                  <a:srgbClr val="FF0000"/>
                </a:solidFill>
                <a:latin typeface="Avenir Next LT Pro Medium Conde" panose="020B0606020202020204" pitchFamily="34" charset="77"/>
                <a:ea typeface="Calibri" panose="020F0502020204030204" pitchFamily="34" charset="0"/>
                <a:cs typeface="Times New Roman" panose="02020603050405020304" pitchFamily="18" charset="0"/>
              </a:rPr>
              <a:t>:  </a:t>
            </a:r>
            <a:r>
              <a:rPr lang="en-US" sz="2000" dirty="0">
                <a:latin typeface="Avenir Next LT Pro Medium Conde" panose="020B0606020202020204" pitchFamily="34" charset="77"/>
                <a:ea typeface="Calibri" panose="020F0502020204030204" pitchFamily="34" charset="0"/>
                <a:cs typeface="Times New Roman" panose="02020603050405020304" pitchFamily="18" charset="0"/>
              </a:rPr>
              <a:t>Hardness of water is a  property of water that measures of its capacity to precipitate soap. It gives the magnitude of the  soluble salts present in water  and  responsible for making the water hard.</a:t>
            </a:r>
            <a:endParaRPr lang="en-US" sz="2000" dirty="0">
              <a:effectLst/>
              <a:latin typeface="Avenir Next LT Pro Medium Conde" panose="020B0606020202020204" pitchFamily="34" charset="77"/>
              <a:ea typeface="Calibri" panose="020F0502020204030204" pitchFamily="34" charset="0"/>
              <a:cs typeface="Times New Roman" panose="02020603050405020304" pitchFamily="18" charset="0"/>
            </a:endParaRPr>
          </a:p>
        </p:txBody>
      </p:sp>
      <p:sp>
        <p:nvSpPr>
          <p:cNvPr id="5" name="Rectangle 4">
            <a:extLst>
              <a:ext uri="{FF2B5EF4-FFF2-40B4-BE49-F238E27FC236}">
                <a16:creationId xmlns:a16="http://schemas.microsoft.com/office/drawing/2014/main" id="{012B2C93-B972-8D4A-83A9-37625A3DE04D}"/>
              </a:ext>
            </a:extLst>
          </p:cNvPr>
          <p:cNvSpPr/>
          <p:nvPr/>
        </p:nvSpPr>
        <p:spPr>
          <a:xfrm>
            <a:off x="572605" y="1501307"/>
            <a:ext cx="1989647" cy="400110"/>
          </a:xfrm>
          <a:prstGeom prst="rect">
            <a:avLst/>
          </a:prstGeom>
        </p:spPr>
        <p:txBody>
          <a:bodyPr wrap="none">
            <a:spAutoFit/>
          </a:bodyPr>
          <a:lstStyle/>
          <a:p>
            <a:r>
              <a:rPr lang="en-US" sz="2000" b="1" dirty="0">
                <a:solidFill>
                  <a:srgbClr val="FF0000"/>
                </a:solidFill>
                <a:latin typeface="Avenir Next LT Pro Medium Conde" panose="020B0606020202020204" pitchFamily="34" charset="77"/>
              </a:rPr>
              <a:t>Types of hardness:</a:t>
            </a:r>
            <a:endParaRPr lang="en-US" sz="2000" dirty="0">
              <a:solidFill>
                <a:srgbClr val="FF0000"/>
              </a:solidFill>
              <a:latin typeface="Avenir Next LT Pro Medium Conde" panose="020B0606020202020204" pitchFamily="34" charset="77"/>
            </a:endParaRPr>
          </a:p>
        </p:txBody>
      </p:sp>
      <p:sp>
        <p:nvSpPr>
          <p:cNvPr id="6" name="Rectangle 5">
            <a:extLst>
              <a:ext uri="{FF2B5EF4-FFF2-40B4-BE49-F238E27FC236}">
                <a16:creationId xmlns:a16="http://schemas.microsoft.com/office/drawing/2014/main" id="{1F1CFAA1-C473-F64F-9D18-2CB6F565CE60}"/>
              </a:ext>
            </a:extLst>
          </p:cNvPr>
          <p:cNvSpPr/>
          <p:nvPr/>
        </p:nvSpPr>
        <p:spPr>
          <a:xfrm>
            <a:off x="1551975" y="1850931"/>
            <a:ext cx="3143809" cy="400110"/>
          </a:xfrm>
          <a:prstGeom prst="rect">
            <a:avLst/>
          </a:prstGeom>
        </p:spPr>
        <p:txBody>
          <a:bodyPr wrap="none">
            <a:spAutoFit/>
          </a:bodyPr>
          <a:lstStyle/>
          <a:p>
            <a:r>
              <a:rPr lang="en-US" sz="2000" dirty="0">
                <a:latin typeface="Avenir Next LT Pro Medium Conde" panose="020B0606020202020204" pitchFamily="34" charset="77"/>
              </a:rPr>
              <a:t>There are two types of hardness-</a:t>
            </a:r>
          </a:p>
        </p:txBody>
      </p:sp>
      <p:sp>
        <p:nvSpPr>
          <p:cNvPr id="7" name="Rectangle 6">
            <a:extLst>
              <a:ext uri="{FF2B5EF4-FFF2-40B4-BE49-F238E27FC236}">
                <a16:creationId xmlns:a16="http://schemas.microsoft.com/office/drawing/2014/main" id="{A75D4DDA-8921-6F42-AA7D-4EF3FDE30A6B}"/>
              </a:ext>
            </a:extLst>
          </p:cNvPr>
          <p:cNvSpPr/>
          <p:nvPr/>
        </p:nvSpPr>
        <p:spPr>
          <a:xfrm>
            <a:off x="902228" y="2391128"/>
            <a:ext cx="10608454" cy="1323439"/>
          </a:xfrm>
          <a:prstGeom prst="rect">
            <a:avLst/>
          </a:prstGeom>
        </p:spPr>
        <p:txBody>
          <a:bodyPr wrap="square">
            <a:spAutoFit/>
          </a:bodyPr>
          <a:lstStyle/>
          <a:p>
            <a:pPr lvl="0"/>
            <a:r>
              <a:rPr lang="en-US" sz="2000" b="1" dirty="0">
                <a:solidFill>
                  <a:srgbClr val="0F24FD"/>
                </a:solidFill>
                <a:latin typeface="Avenir Next LT Pro Medium Conde" panose="020B0606020202020204" pitchFamily="34" charset="77"/>
              </a:rPr>
              <a:t>Temporary Hardness</a:t>
            </a:r>
            <a:r>
              <a:rPr lang="en-US" sz="2000" dirty="0">
                <a:solidFill>
                  <a:srgbClr val="0F24FD"/>
                </a:solidFill>
                <a:latin typeface="Avenir Next LT Pro Medium Conde" panose="020B0606020202020204" pitchFamily="34" charset="77"/>
              </a:rPr>
              <a:t> </a:t>
            </a:r>
            <a:r>
              <a:rPr lang="en-US" sz="2000" dirty="0">
                <a:latin typeface="Avenir Next LT Pro Medium Conde" panose="020B0606020202020204" pitchFamily="34" charset="77"/>
              </a:rPr>
              <a:t>(Carbonate hardness): This type of hardness is due to dissolved bicarbonates of Ca and Mg.   It can be removed by boiling.</a:t>
            </a:r>
          </a:p>
          <a:p>
            <a:r>
              <a:rPr lang="en-US" sz="2000" dirty="0">
                <a:latin typeface="Avenir Next LT Pro Medium Conde" panose="020B0606020202020204" pitchFamily="34" charset="77"/>
              </a:rPr>
              <a:t>                 For example:      </a:t>
            </a:r>
          </a:p>
          <a:p>
            <a:r>
              <a:rPr lang="en-US" sz="2000" dirty="0">
                <a:latin typeface="Avenir Next LT Pro Medium Conde" panose="020B0606020202020204" pitchFamily="34" charset="77"/>
              </a:rPr>
              <a:t>                 Ca(HCO</a:t>
            </a:r>
            <a:r>
              <a:rPr lang="en-US" sz="2000" baseline="-25000" dirty="0">
                <a:latin typeface="Avenir Next LT Pro Medium Conde" panose="020B0606020202020204" pitchFamily="34" charset="77"/>
              </a:rPr>
              <a:t>3</a:t>
            </a:r>
            <a:r>
              <a:rPr lang="en-US" sz="2000" dirty="0">
                <a:latin typeface="Avenir Next LT Pro Medium Conde" panose="020B0606020202020204" pitchFamily="34" charset="77"/>
              </a:rPr>
              <a:t>) </a:t>
            </a:r>
            <a:r>
              <a:rPr lang="en-US" sz="2000" baseline="-25000" dirty="0">
                <a:latin typeface="Avenir Next LT Pro Medium Conde" panose="020B0606020202020204" pitchFamily="34" charset="77"/>
              </a:rPr>
              <a:t>2</a:t>
            </a:r>
            <a:r>
              <a:rPr lang="en-US" sz="2000" dirty="0">
                <a:latin typeface="Avenir Next LT Pro Medium Conde" panose="020B0606020202020204" pitchFamily="34" charset="77"/>
              </a:rPr>
              <a:t> ( in water) ( boil for 20 -30 minutes)----&gt;  CaCO</a:t>
            </a:r>
            <a:r>
              <a:rPr lang="en-US" sz="2000" baseline="-25000" dirty="0">
                <a:latin typeface="Avenir Next LT Pro Medium Conde" panose="020B0606020202020204" pitchFamily="34" charset="77"/>
              </a:rPr>
              <a:t>3</a:t>
            </a:r>
            <a:r>
              <a:rPr lang="en-US" sz="2000" dirty="0">
                <a:latin typeface="Avenir Next LT Pro Medium Conde" panose="020B0606020202020204" pitchFamily="34" charset="77"/>
              </a:rPr>
              <a:t> (ppt)  + H </a:t>
            </a:r>
            <a:r>
              <a:rPr lang="en-US" sz="2000" baseline="-25000" dirty="0">
                <a:latin typeface="Avenir Next LT Pro Medium Conde" panose="020B0606020202020204" pitchFamily="34" charset="77"/>
              </a:rPr>
              <a:t>2</a:t>
            </a:r>
            <a:r>
              <a:rPr lang="en-US" sz="2000" dirty="0">
                <a:latin typeface="Avenir Next LT Pro Medium Conde" panose="020B0606020202020204" pitchFamily="34" charset="77"/>
              </a:rPr>
              <a:t>O + CO</a:t>
            </a:r>
            <a:r>
              <a:rPr lang="en-US" sz="2000" baseline="-25000" dirty="0">
                <a:latin typeface="Avenir Next LT Pro Medium Conde" panose="020B0606020202020204" pitchFamily="34" charset="77"/>
              </a:rPr>
              <a:t>2</a:t>
            </a:r>
            <a:r>
              <a:rPr lang="en-US" sz="2000" dirty="0">
                <a:latin typeface="Avenir Next LT Pro Medium Conde" panose="020B0606020202020204" pitchFamily="34" charset="77"/>
              </a:rPr>
              <a:t>.</a:t>
            </a:r>
          </a:p>
        </p:txBody>
      </p:sp>
      <p:sp>
        <p:nvSpPr>
          <p:cNvPr id="8" name="Rectangle 7">
            <a:extLst>
              <a:ext uri="{FF2B5EF4-FFF2-40B4-BE49-F238E27FC236}">
                <a16:creationId xmlns:a16="http://schemas.microsoft.com/office/drawing/2014/main" id="{BD419356-217A-E84E-B958-46FF46932C47}"/>
              </a:ext>
            </a:extLst>
          </p:cNvPr>
          <p:cNvSpPr/>
          <p:nvPr/>
        </p:nvSpPr>
        <p:spPr>
          <a:xfrm>
            <a:off x="900574" y="3945923"/>
            <a:ext cx="10590525" cy="1015663"/>
          </a:xfrm>
          <a:prstGeom prst="rect">
            <a:avLst/>
          </a:prstGeom>
        </p:spPr>
        <p:txBody>
          <a:bodyPr wrap="square">
            <a:spAutoFit/>
          </a:bodyPr>
          <a:lstStyle/>
          <a:p>
            <a:pPr lvl="0"/>
            <a:r>
              <a:rPr lang="en-US" sz="2000" b="1" dirty="0">
                <a:solidFill>
                  <a:srgbClr val="0F24FD"/>
                </a:solidFill>
                <a:latin typeface="Avenir Next LT Pro Medium Conde" panose="020B0606020202020204" pitchFamily="34" charset="77"/>
              </a:rPr>
              <a:t>Permanent Hardness</a:t>
            </a:r>
            <a:r>
              <a:rPr lang="en-US" sz="2000" dirty="0">
                <a:solidFill>
                  <a:srgbClr val="0F24FD"/>
                </a:solidFill>
                <a:latin typeface="Avenir Next LT Pro Medium Conde" panose="020B0606020202020204" pitchFamily="34" charset="77"/>
              </a:rPr>
              <a:t> </a:t>
            </a:r>
            <a:r>
              <a:rPr lang="en-US" sz="2000" dirty="0">
                <a:latin typeface="Avenir Next LT Pro Medium Conde" panose="020B0606020202020204" pitchFamily="34" charset="77"/>
              </a:rPr>
              <a:t>(Non- carbonate hardness): This type of hardness is due to soluble non-carbonate salts of Ca, Mg </a:t>
            </a:r>
            <a:r>
              <a:rPr lang="en-US" sz="2000" dirty="0" err="1">
                <a:latin typeface="Avenir Next LT Pro Medium Conde" panose="020B0606020202020204" pitchFamily="34" charset="77"/>
              </a:rPr>
              <a:t>etc</a:t>
            </a:r>
            <a:r>
              <a:rPr lang="en-US" sz="2000" dirty="0">
                <a:latin typeface="Avenir Next LT Pro Medium Conde" panose="020B0606020202020204" pitchFamily="34" charset="77"/>
              </a:rPr>
              <a:t>, namely, chlorides, nitrates, </a:t>
            </a:r>
            <a:r>
              <a:rPr lang="en-US" sz="2000" dirty="0" err="1">
                <a:latin typeface="Avenir Next LT Pro Medium Conde" panose="020B0606020202020204" pitchFamily="34" charset="77"/>
              </a:rPr>
              <a:t>sulphates</a:t>
            </a:r>
            <a:r>
              <a:rPr lang="en-US" sz="2000" dirty="0">
                <a:latin typeface="Avenir Next LT Pro Medium Conde" panose="020B0606020202020204" pitchFamily="34" charset="77"/>
              </a:rPr>
              <a:t>, hydroxides etc. They cannot be removed by heating. They need special chemical treatments to remove them.</a:t>
            </a:r>
          </a:p>
        </p:txBody>
      </p:sp>
      <p:sp>
        <p:nvSpPr>
          <p:cNvPr id="9" name="Rectangle 8">
            <a:extLst>
              <a:ext uri="{FF2B5EF4-FFF2-40B4-BE49-F238E27FC236}">
                <a16:creationId xmlns:a16="http://schemas.microsoft.com/office/drawing/2014/main" id="{A9E66A0E-47A6-334E-84A0-4EC9E5C905CA}"/>
              </a:ext>
            </a:extLst>
          </p:cNvPr>
          <p:cNvSpPr/>
          <p:nvPr/>
        </p:nvSpPr>
        <p:spPr>
          <a:xfrm>
            <a:off x="572605" y="5409449"/>
            <a:ext cx="6096000" cy="400110"/>
          </a:xfrm>
          <a:prstGeom prst="rect">
            <a:avLst/>
          </a:prstGeom>
        </p:spPr>
        <p:txBody>
          <a:bodyPr>
            <a:spAutoFit/>
          </a:bodyPr>
          <a:lstStyle/>
          <a:p>
            <a:r>
              <a:rPr lang="en-US" sz="2000" dirty="0">
                <a:latin typeface="Avenir Next LT Pro Medium Conde" panose="020B0606020202020204" pitchFamily="34" charset="77"/>
              </a:rPr>
              <a:t>A water sample may contain both types of hardness and hence,  </a:t>
            </a:r>
          </a:p>
        </p:txBody>
      </p:sp>
    </p:spTree>
    <p:extLst>
      <p:ext uri="{BB962C8B-B14F-4D97-AF65-F5344CB8AC3E}">
        <p14:creationId xmlns:p14="http://schemas.microsoft.com/office/powerpoint/2010/main" val="1698501990"/>
      </p:ext>
    </p:extLst>
  </p:cSld>
  <p:clrMapOvr>
    <a:masterClrMapping/>
  </p:clrMapOvr>
  <p:transition spd="slow">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p:cTn id="13" dur="500" fill="hold"/>
                                        <p:tgtEl>
                                          <p:spTgt spid="5"/>
                                        </p:tgtEl>
                                        <p:attrNameLst>
                                          <p:attrName>ppt_w</p:attrName>
                                        </p:attrNameLst>
                                      </p:cBhvr>
                                      <p:tavLst>
                                        <p:tav tm="0">
                                          <p:val>
                                            <p:fltVal val="0"/>
                                          </p:val>
                                        </p:tav>
                                        <p:tav tm="100000">
                                          <p:val>
                                            <p:strVal val="#ppt_w"/>
                                          </p:val>
                                        </p:tav>
                                      </p:tavLst>
                                    </p:anim>
                                    <p:anim calcmode="lin" valueType="num">
                                      <p:cBhvr>
                                        <p:cTn id="14" dur="500" fill="hold"/>
                                        <p:tgtEl>
                                          <p:spTgt spid="5"/>
                                        </p:tgtEl>
                                        <p:attrNameLst>
                                          <p:attrName>ppt_h</p:attrName>
                                        </p:attrNameLst>
                                      </p:cBhvr>
                                      <p:tavLst>
                                        <p:tav tm="0">
                                          <p:val>
                                            <p:fltVal val="0"/>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23" presetClass="entr" presetSubtype="16"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p:cTn id="19" dur="500" fill="hold"/>
                                        <p:tgtEl>
                                          <p:spTgt spid="6"/>
                                        </p:tgtEl>
                                        <p:attrNameLst>
                                          <p:attrName>ppt_w</p:attrName>
                                        </p:attrNameLst>
                                      </p:cBhvr>
                                      <p:tavLst>
                                        <p:tav tm="0">
                                          <p:val>
                                            <p:fltVal val="0"/>
                                          </p:val>
                                        </p:tav>
                                        <p:tav tm="100000">
                                          <p:val>
                                            <p:strVal val="#ppt_w"/>
                                          </p:val>
                                        </p:tav>
                                      </p:tavLst>
                                    </p:anim>
                                    <p:anim calcmode="lin" valueType="num">
                                      <p:cBhvr>
                                        <p:cTn id="20" dur="500" fill="hold"/>
                                        <p:tgtEl>
                                          <p:spTgt spid="6"/>
                                        </p:tgtEl>
                                        <p:attrNameLst>
                                          <p:attrName>ppt_h</p:attrName>
                                        </p:attrNameLst>
                                      </p:cBhvr>
                                      <p:tavLst>
                                        <p:tav tm="0">
                                          <p:val>
                                            <p:fltVal val="0"/>
                                          </p:val>
                                        </p:tav>
                                        <p:tav tm="100000">
                                          <p:val>
                                            <p:strVal val="#ppt_h"/>
                                          </p:val>
                                        </p:tav>
                                      </p:tavLst>
                                    </p:anim>
                                  </p:childTnLst>
                                </p:cTn>
                              </p:par>
                            </p:childTnLst>
                          </p:cTn>
                        </p:par>
                      </p:childTnLst>
                    </p:cTn>
                  </p:par>
                  <p:par>
                    <p:cTn id="21" fill="hold">
                      <p:stCondLst>
                        <p:cond delay="indefinite"/>
                      </p:stCondLst>
                      <p:childTnLst>
                        <p:par>
                          <p:cTn id="22" fill="hold">
                            <p:stCondLst>
                              <p:cond delay="0"/>
                            </p:stCondLst>
                            <p:childTnLst>
                              <p:par>
                                <p:cTn id="23" presetID="23" presetClass="entr" presetSubtype="16"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p:cTn id="25" dur="500" fill="hold"/>
                                        <p:tgtEl>
                                          <p:spTgt spid="7"/>
                                        </p:tgtEl>
                                        <p:attrNameLst>
                                          <p:attrName>ppt_w</p:attrName>
                                        </p:attrNameLst>
                                      </p:cBhvr>
                                      <p:tavLst>
                                        <p:tav tm="0">
                                          <p:val>
                                            <p:fltVal val="0"/>
                                          </p:val>
                                        </p:tav>
                                        <p:tav tm="100000">
                                          <p:val>
                                            <p:strVal val="#ppt_w"/>
                                          </p:val>
                                        </p:tav>
                                      </p:tavLst>
                                    </p:anim>
                                    <p:anim calcmode="lin" valueType="num">
                                      <p:cBhvr>
                                        <p:cTn id="26" dur="500" fill="hold"/>
                                        <p:tgtEl>
                                          <p:spTgt spid="7"/>
                                        </p:tgtEl>
                                        <p:attrNameLst>
                                          <p:attrName>ppt_h</p:attrName>
                                        </p:attrNameLst>
                                      </p:cBhvr>
                                      <p:tavLst>
                                        <p:tav tm="0">
                                          <p:val>
                                            <p:fltVal val="0"/>
                                          </p:val>
                                        </p:tav>
                                        <p:tav tm="100000">
                                          <p:val>
                                            <p:strVal val="#ppt_h"/>
                                          </p:val>
                                        </p:tav>
                                      </p:tavLst>
                                    </p:anim>
                                  </p:childTnLst>
                                </p:cTn>
                              </p:par>
                            </p:childTnLst>
                          </p:cTn>
                        </p:par>
                      </p:childTnLst>
                    </p:cTn>
                  </p:par>
                  <p:par>
                    <p:cTn id="27" fill="hold">
                      <p:stCondLst>
                        <p:cond delay="indefinite"/>
                      </p:stCondLst>
                      <p:childTnLst>
                        <p:par>
                          <p:cTn id="28" fill="hold">
                            <p:stCondLst>
                              <p:cond delay="0"/>
                            </p:stCondLst>
                            <p:childTnLst>
                              <p:par>
                                <p:cTn id="29" presetID="23" presetClass="entr" presetSubtype="16"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p:cTn id="31" dur="500" fill="hold"/>
                                        <p:tgtEl>
                                          <p:spTgt spid="8"/>
                                        </p:tgtEl>
                                        <p:attrNameLst>
                                          <p:attrName>ppt_w</p:attrName>
                                        </p:attrNameLst>
                                      </p:cBhvr>
                                      <p:tavLst>
                                        <p:tav tm="0">
                                          <p:val>
                                            <p:fltVal val="0"/>
                                          </p:val>
                                        </p:tav>
                                        <p:tav tm="100000">
                                          <p:val>
                                            <p:strVal val="#ppt_w"/>
                                          </p:val>
                                        </p:tav>
                                      </p:tavLst>
                                    </p:anim>
                                    <p:anim calcmode="lin" valueType="num">
                                      <p:cBhvr>
                                        <p:cTn id="32" dur="500" fill="hold"/>
                                        <p:tgtEl>
                                          <p:spTgt spid="8"/>
                                        </p:tgtEl>
                                        <p:attrNameLst>
                                          <p:attrName>ppt_h</p:attrName>
                                        </p:attrNameLst>
                                      </p:cBhvr>
                                      <p:tavLst>
                                        <p:tav tm="0">
                                          <p:val>
                                            <p:fltVal val="0"/>
                                          </p:val>
                                        </p:tav>
                                        <p:tav tm="100000">
                                          <p:val>
                                            <p:strVal val="#ppt_h"/>
                                          </p:val>
                                        </p:tav>
                                      </p:tavLst>
                                    </p:anim>
                                  </p:childTnLst>
                                </p:cTn>
                              </p:par>
                            </p:childTnLst>
                          </p:cTn>
                        </p:par>
                      </p:childTnLst>
                    </p:cTn>
                  </p:par>
                  <p:par>
                    <p:cTn id="33" fill="hold">
                      <p:stCondLst>
                        <p:cond delay="indefinite"/>
                      </p:stCondLst>
                      <p:childTnLst>
                        <p:par>
                          <p:cTn id="34" fill="hold">
                            <p:stCondLst>
                              <p:cond delay="0"/>
                            </p:stCondLst>
                            <p:childTnLst>
                              <p:par>
                                <p:cTn id="35" presetID="23" presetClass="entr" presetSubtype="16" fill="hold" grpId="0" nodeType="clickEffect">
                                  <p:stCondLst>
                                    <p:cond delay="0"/>
                                  </p:stCondLst>
                                  <p:childTnLst>
                                    <p:set>
                                      <p:cBhvr>
                                        <p:cTn id="36" dur="1" fill="hold">
                                          <p:stCondLst>
                                            <p:cond delay="0"/>
                                          </p:stCondLst>
                                        </p:cTn>
                                        <p:tgtEl>
                                          <p:spTgt spid="9"/>
                                        </p:tgtEl>
                                        <p:attrNameLst>
                                          <p:attrName>style.visibility</p:attrName>
                                        </p:attrNameLst>
                                      </p:cBhvr>
                                      <p:to>
                                        <p:strVal val="visible"/>
                                      </p:to>
                                    </p:set>
                                    <p:anim calcmode="lin" valueType="num">
                                      <p:cBhvr>
                                        <p:cTn id="37" dur="500" fill="hold"/>
                                        <p:tgtEl>
                                          <p:spTgt spid="9"/>
                                        </p:tgtEl>
                                        <p:attrNameLst>
                                          <p:attrName>ppt_w</p:attrName>
                                        </p:attrNameLst>
                                      </p:cBhvr>
                                      <p:tavLst>
                                        <p:tav tm="0">
                                          <p:val>
                                            <p:fltVal val="0"/>
                                          </p:val>
                                        </p:tav>
                                        <p:tav tm="100000">
                                          <p:val>
                                            <p:strVal val="#ppt_w"/>
                                          </p:val>
                                        </p:tav>
                                      </p:tavLst>
                                    </p:anim>
                                    <p:anim calcmode="lin" valueType="num">
                                      <p:cBhvr>
                                        <p:cTn id="38" dur="500" fill="hold"/>
                                        <p:tgtEl>
                                          <p:spTgt spid="9"/>
                                        </p:tgtEl>
                                        <p:attrNameLst>
                                          <p:attrName>ppt_h</p:attrName>
                                        </p:attrNameLst>
                                      </p:cBhvr>
                                      <p:tavLst>
                                        <p:tav tm="0">
                                          <p:val>
                                            <p:fltVal val="0"/>
                                          </p:val>
                                        </p:tav>
                                        <p:tav tm="100000">
                                          <p:val>
                                            <p:strVal val="#ppt_h"/>
                                          </p:val>
                                        </p:tav>
                                      </p:tavLst>
                                    </p:anim>
                                  </p:childTnLst>
                                </p:cTn>
                              </p:par>
                            </p:childTnLst>
                          </p:cTn>
                        </p:par>
                      </p:childTnLst>
                    </p:cTn>
                  </p:par>
                  <p:par>
                    <p:cTn id="39" fill="hold">
                      <p:stCondLst>
                        <p:cond delay="indefinite"/>
                      </p:stCondLst>
                      <p:childTnLst>
                        <p:par>
                          <p:cTn id="40" fill="hold">
                            <p:stCondLst>
                              <p:cond delay="0"/>
                            </p:stCondLst>
                            <p:childTnLst>
                              <p:par>
                                <p:cTn id="41" presetID="23" presetClass="entr" presetSubtype="16" fill="hold" grpId="0" nodeType="clickEffect">
                                  <p:stCondLst>
                                    <p:cond delay="0"/>
                                  </p:stCondLst>
                                  <p:childTnLst>
                                    <p:set>
                                      <p:cBhvr>
                                        <p:cTn id="42" dur="1" fill="hold">
                                          <p:stCondLst>
                                            <p:cond delay="0"/>
                                          </p:stCondLst>
                                        </p:cTn>
                                        <p:tgtEl>
                                          <p:spTgt spid="2"/>
                                        </p:tgtEl>
                                        <p:attrNameLst>
                                          <p:attrName>style.visibility</p:attrName>
                                        </p:attrNameLst>
                                      </p:cBhvr>
                                      <p:to>
                                        <p:strVal val="visible"/>
                                      </p:to>
                                    </p:set>
                                    <p:anim calcmode="lin" valueType="num">
                                      <p:cBhvr>
                                        <p:cTn id="43" dur="500" fill="hold"/>
                                        <p:tgtEl>
                                          <p:spTgt spid="2"/>
                                        </p:tgtEl>
                                        <p:attrNameLst>
                                          <p:attrName>ppt_w</p:attrName>
                                        </p:attrNameLst>
                                      </p:cBhvr>
                                      <p:tavLst>
                                        <p:tav tm="0">
                                          <p:val>
                                            <p:fltVal val="0"/>
                                          </p:val>
                                        </p:tav>
                                        <p:tav tm="100000">
                                          <p:val>
                                            <p:strVal val="#ppt_w"/>
                                          </p:val>
                                        </p:tav>
                                      </p:tavLst>
                                    </p:anim>
                                    <p:anim calcmode="lin" valueType="num">
                                      <p:cBhvr>
                                        <p:cTn id="44" dur="500" fill="hold"/>
                                        <p:tgtEl>
                                          <p:spTgt spid="2"/>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5" grpId="0"/>
      <p:bldP spid="6" grpId="0"/>
      <p:bldP spid="7" grpId="0"/>
      <p:bldP spid="8" grpId="0"/>
      <p:bldP spid="9"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5F20FD1-27DA-5846-BB90-1A553EFDD142}"/>
              </a:ext>
            </a:extLst>
          </p:cNvPr>
          <p:cNvSpPr/>
          <p:nvPr/>
        </p:nvSpPr>
        <p:spPr>
          <a:xfrm>
            <a:off x="403652" y="614400"/>
            <a:ext cx="11285840" cy="646331"/>
          </a:xfrm>
          <a:prstGeom prst="rect">
            <a:avLst/>
          </a:prstGeom>
        </p:spPr>
        <p:txBody>
          <a:bodyPr wrap="square">
            <a:spAutoFit/>
          </a:bodyPr>
          <a:lstStyle/>
          <a:p>
            <a:pPr marL="304800" marR="0" algn="just">
              <a:spcBef>
                <a:spcPts val="0"/>
              </a:spcBef>
              <a:spcAft>
                <a:spcPts val="0"/>
              </a:spcAft>
            </a:pPr>
            <a:r>
              <a:rPr lang="en-US" b="1" dirty="0">
                <a:latin typeface="Calibri" panose="020F0502020204030204" pitchFamily="34" charset="0"/>
                <a:ea typeface="Calibri" panose="020F0502020204030204" pitchFamily="34" charset="0"/>
                <a:cs typeface="Times New Roman" panose="02020603050405020304" pitchFamily="18" charset="0"/>
              </a:rPr>
              <a:t>c) Blank titration:   </a:t>
            </a:r>
            <a:r>
              <a:rPr lang="en-US" dirty="0">
                <a:latin typeface="Calibri" panose="020F0502020204030204" pitchFamily="34" charset="0"/>
                <a:ea typeface="Calibri" panose="020F0502020204030204" pitchFamily="34" charset="0"/>
                <a:cs typeface="Times New Roman" panose="02020603050405020304" pitchFamily="18" charset="0"/>
              </a:rPr>
              <a:t>The above procedure is repeated by taking the same volume of distilled water instead of waste water sample. Note the volume of FAS required after titration (say, </a:t>
            </a:r>
            <a:r>
              <a:rPr lang="en-US" dirty="0">
                <a:solidFill>
                  <a:srgbClr val="FF0000"/>
                </a:solidFill>
                <a:latin typeface="Calibri" panose="020F0502020204030204" pitchFamily="34" charset="0"/>
                <a:ea typeface="Calibri" panose="020F0502020204030204" pitchFamily="34" charset="0"/>
                <a:cs typeface="Times New Roman" panose="02020603050405020304" pitchFamily="18" charset="0"/>
              </a:rPr>
              <a:t>C ml)</a:t>
            </a:r>
            <a:endParaRPr lang="en-US" sz="24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 name="TextBox 2">
            <a:extLst>
              <a:ext uri="{FF2B5EF4-FFF2-40B4-BE49-F238E27FC236}">
                <a16:creationId xmlns:a16="http://schemas.microsoft.com/office/drawing/2014/main" id="{DFFD6E4A-C5D2-8146-8047-1DDF911660C9}"/>
              </a:ext>
            </a:extLst>
          </p:cNvPr>
          <p:cNvSpPr txBox="1"/>
          <p:nvPr/>
        </p:nvSpPr>
        <p:spPr>
          <a:xfrm>
            <a:off x="3982442" y="3596719"/>
            <a:ext cx="3585597" cy="830997"/>
          </a:xfrm>
          <a:prstGeom prst="rect">
            <a:avLst/>
          </a:prstGeom>
          <a:solidFill>
            <a:srgbClr val="00B050"/>
          </a:solidFill>
        </p:spPr>
        <p:txBody>
          <a:bodyPr wrap="none" rtlCol="0">
            <a:spAutoFit/>
          </a:bodyPr>
          <a:lstStyle/>
          <a:p>
            <a:pPr algn="ctr"/>
            <a:r>
              <a:rPr lang="en-US" sz="2400" dirty="0"/>
              <a:t>No waste water</a:t>
            </a:r>
          </a:p>
          <a:p>
            <a:pPr algn="ctr"/>
            <a:r>
              <a:rPr lang="en-US" sz="2400" dirty="0"/>
              <a:t>(No Organic and Inorganic) </a:t>
            </a:r>
          </a:p>
        </p:txBody>
      </p:sp>
      <p:sp>
        <p:nvSpPr>
          <p:cNvPr id="4" name="Rectangle 3">
            <a:extLst>
              <a:ext uri="{FF2B5EF4-FFF2-40B4-BE49-F238E27FC236}">
                <a16:creationId xmlns:a16="http://schemas.microsoft.com/office/drawing/2014/main" id="{F5387FF9-934B-4D41-AA84-8BA5FC731455}"/>
              </a:ext>
            </a:extLst>
          </p:cNvPr>
          <p:cNvSpPr/>
          <p:nvPr/>
        </p:nvSpPr>
        <p:spPr>
          <a:xfrm>
            <a:off x="5038768" y="1734066"/>
            <a:ext cx="1051891" cy="461665"/>
          </a:xfrm>
          <a:prstGeom prst="rect">
            <a:avLst/>
          </a:prstGeom>
          <a:solidFill>
            <a:schemeClr val="accent4">
              <a:lumMod val="40000"/>
              <a:lumOff val="60000"/>
            </a:schemeClr>
          </a:solidFill>
        </p:spPr>
        <p:txBody>
          <a:bodyPr wrap="none">
            <a:spAutoFit/>
          </a:bodyPr>
          <a:lstStyle/>
          <a:p>
            <a:r>
              <a:rPr lang="en-US" sz="2400" dirty="0">
                <a:latin typeface="Avenir Next LT Pro Medium Conde" panose="020B0606020202020204" pitchFamily="34" charset="77"/>
                <a:ea typeface="Calibri" panose="020F0502020204030204" pitchFamily="34" charset="0"/>
                <a:cs typeface="Times New Roman" panose="02020603050405020304" pitchFamily="18" charset="0"/>
              </a:rPr>
              <a:t>K</a:t>
            </a:r>
            <a:r>
              <a:rPr lang="en-US" sz="2400" baseline="-25000" dirty="0">
                <a:latin typeface="Avenir Next LT Pro Medium Conde" panose="020B0606020202020204" pitchFamily="34" charset="77"/>
                <a:ea typeface="Calibri" panose="020F0502020204030204" pitchFamily="34" charset="0"/>
                <a:cs typeface="Times New Roman" panose="02020603050405020304" pitchFamily="18" charset="0"/>
              </a:rPr>
              <a:t>2</a:t>
            </a:r>
            <a:r>
              <a:rPr lang="en-US" sz="2400" dirty="0">
                <a:latin typeface="Avenir Next LT Pro Medium Conde" panose="020B0606020202020204" pitchFamily="34" charset="77"/>
                <a:ea typeface="Calibri" panose="020F0502020204030204" pitchFamily="34" charset="0"/>
                <a:cs typeface="Times New Roman" panose="02020603050405020304" pitchFamily="18" charset="0"/>
              </a:rPr>
              <a:t>Cr</a:t>
            </a:r>
            <a:r>
              <a:rPr lang="en-US" sz="2400" baseline="-25000" dirty="0">
                <a:latin typeface="Avenir Next LT Pro Medium Conde" panose="020B0606020202020204" pitchFamily="34" charset="77"/>
                <a:ea typeface="Calibri" panose="020F0502020204030204" pitchFamily="34" charset="0"/>
                <a:cs typeface="Times New Roman" panose="02020603050405020304" pitchFamily="18" charset="0"/>
              </a:rPr>
              <a:t>2</a:t>
            </a:r>
            <a:r>
              <a:rPr lang="en-US" sz="2400" dirty="0">
                <a:latin typeface="Avenir Next LT Pro Medium Conde" panose="020B0606020202020204" pitchFamily="34" charset="77"/>
                <a:ea typeface="Calibri" panose="020F0502020204030204" pitchFamily="34" charset="0"/>
                <a:cs typeface="Times New Roman" panose="02020603050405020304" pitchFamily="18" charset="0"/>
              </a:rPr>
              <a:t>O</a:t>
            </a:r>
            <a:r>
              <a:rPr lang="en-US" sz="2400" baseline="-25000" dirty="0">
                <a:latin typeface="Avenir Next LT Pro Medium Conde" panose="020B0606020202020204" pitchFamily="34" charset="77"/>
                <a:ea typeface="Calibri" panose="020F0502020204030204" pitchFamily="34" charset="0"/>
                <a:cs typeface="Times New Roman" panose="02020603050405020304" pitchFamily="18" charset="0"/>
              </a:rPr>
              <a:t>7</a:t>
            </a:r>
            <a:endParaRPr lang="en-US" sz="2400" dirty="0"/>
          </a:p>
        </p:txBody>
      </p:sp>
      <p:cxnSp>
        <p:nvCxnSpPr>
          <p:cNvPr id="5" name="Straight Arrow Connector 4">
            <a:extLst>
              <a:ext uri="{FF2B5EF4-FFF2-40B4-BE49-F238E27FC236}">
                <a16:creationId xmlns:a16="http://schemas.microsoft.com/office/drawing/2014/main" id="{ACDA8B0D-F0A3-6544-90D0-40480F7951FB}"/>
              </a:ext>
            </a:extLst>
          </p:cNvPr>
          <p:cNvCxnSpPr>
            <a:cxnSpLocks/>
          </p:cNvCxnSpPr>
          <p:nvPr/>
        </p:nvCxnSpPr>
        <p:spPr>
          <a:xfrm>
            <a:off x="5564714" y="2242324"/>
            <a:ext cx="0" cy="1203372"/>
          </a:xfrm>
          <a:prstGeom prst="straightConnector1">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F73EAF4-3AFB-4A44-8B1E-193DE37201E4}"/>
              </a:ext>
            </a:extLst>
          </p:cNvPr>
          <p:cNvSpPr txBox="1"/>
          <p:nvPr/>
        </p:nvSpPr>
        <p:spPr>
          <a:xfrm>
            <a:off x="5630185" y="2406602"/>
            <a:ext cx="832279" cy="646331"/>
          </a:xfrm>
          <a:prstGeom prst="rect">
            <a:avLst/>
          </a:prstGeom>
          <a:noFill/>
        </p:spPr>
        <p:txBody>
          <a:bodyPr wrap="none" rtlCol="0">
            <a:spAutoFit/>
          </a:bodyPr>
          <a:lstStyle/>
          <a:p>
            <a:r>
              <a:rPr lang="en-US" dirty="0">
                <a:latin typeface="Avenir Next LT Pro Medium Conde" panose="020B0606020202020204" pitchFamily="34" charset="77"/>
                <a:ea typeface="Calibri" panose="020F0502020204030204" pitchFamily="34" charset="0"/>
                <a:cs typeface="Times New Roman" panose="02020603050405020304" pitchFamily="18" charset="0"/>
              </a:rPr>
              <a:t>Ag</a:t>
            </a:r>
            <a:r>
              <a:rPr lang="en-US" baseline="-25000" dirty="0">
                <a:latin typeface="Avenir Next LT Pro Medium Conde" panose="020B0606020202020204" pitchFamily="34" charset="77"/>
                <a:ea typeface="Calibri" panose="020F0502020204030204" pitchFamily="34" charset="0"/>
                <a:cs typeface="Times New Roman" panose="02020603050405020304" pitchFamily="18" charset="0"/>
              </a:rPr>
              <a:t>2</a:t>
            </a:r>
            <a:r>
              <a:rPr lang="en-US" dirty="0">
                <a:latin typeface="Avenir Next LT Pro Medium Conde" panose="020B0606020202020204" pitchFamily="34" charset="77"/>
                <a:ea typeface="Calibri" panose="020F0502020204030204" pitchFamily="34" charset="0"/>
                <a:cs typeface="Times New Roman" panose="02020603050405020304" pitchFamily="18" charset="0"/>
              </a:rPr>
              <a:t> SO</a:t>
            </a:r>
            <a:r>
              <a:rPr lang="en-US" baseline="-25000" dirty="0">
                <a:latin typeface="Avenir Next LT Pro Medium Conde" panose="020B0606020202020204" pitchFamily="34" charset="77"/>
                <a:ea typeface="Calibri" panose="020F0502020204030204" pitchFamily="34" charset="0"/>
                <a:cs typeface="Times New Roman" panose="02020603050405020304" pitchFamily="18" charset="0"/>
              </a:rPr>
              <a:t>4</a:t>
            </a:r>
          </a:p>
          <a:p>
            <a:r>
              <a:rPr lang="en-US" dirty="0">
                <a:latin typeface="Avenir Next LT Pro Medium Conde" panose="020B0606020202020204" pitchFamily="34" charset="77"/>
                <a:ea typeface="Calibri" panose="020F0502020204030204" pitchFamily="34" charset="0"/>
                <a:cs typeface="Times New Roman" panose="02020603050405020304" pitchFamily="18" charset="0"/>
              </a:rPr>
              <a:t>Hg SO</a:t>
            </a:r>
            <a:r>
              <a:rPr lang="en-US" baseline="-25000" dirty="0">
                <a:latin typeface="Avenir Next LT Pro Medium Conde" panose="020B0606020202020204" pitchFamily="34" charset="77"/>
                <a:ea typeface="Calibri" panose="020F0502020204030204" pitchFamily="34" charset="0"/>
                <a:cs typeface="Times New Roman" panose="02020603050405020304" pitchFamily="18" charset="0"/>
              </a:rPr>
              <a:t>4</a:t>
            </a:r>
            <a:endParaRPr lang="en-US" dirty="0"/>
          </a:p>
        </p:txBody>
      </p:sp>
      <p:sp>
        <p:nvSpPr>
          <p:cNvPr id="7" name="Rectangle 6">
            <a:extLst>
              <a:ext uri="{FF2B5EF4-FFF2-40B4-BE49-F238E27FC236}">
                <a16:creationId xmlns:a16="http://schemas.microsoft.com/office/drawing/2014/main" id="{4E12E693-6932-8C48-9411-7E75BD122588}"/>
              </a:ext>
            </a:extLst>
          </p:cNvPr>
          <p:cNvSpPr/>
          <p:nvPr/>
        </p:nvSpPr>
        <p:spPr>
          <a:xfrm>
            <a:off x="5136383" y="4578739"/>
            <a:ext cx="1051891" cy="461665"/>
          </a:xfrm>
          <a:prstGeom prst="rect">
            <a:avLst/>
          </a:prstGeom>
          <a:solidFill>
            <a:schemeClr val="accent4">
              <a:lumMod val="40000"/>
              <a:lumOff val="60000"/>
            </a:schemeClr>
          </a:solidFill>
        </p:spPr>
        <p:txBody>
          <a:bodyPr wrap="none">
            <a:spAutoFit/>
          </a:bodyPr>
          <a:lstStyle/>
          <a:p>
            <a:r>
              <a:rPr lang="en-US" sz="2400" dirty="0">
                <a:latin typeface="Avenir Next LT Pro Medium Conde" panose="020B0606020202020204" pitchFamily="34" charset="77"/>
                <a:ea typeface="Calibri" panose="020F0502020204030204" pitchFamily="34" charset="0"/>
                <a:cs typeface="Times New Roman" panose="02020603050405020304" pitchFamily="18" charset="0"/>
              </a:rPr>
              <a:t>K</a:t>
            </a:r>
            <a:r>
              <a:rPr lang="en-US" sz="2400" baseline="-25000" dirty="0">
                <a:latin typeface="Avenir Next LT Pro Medium Conde" panose="020B0606020202020204" pitchFamily="34" charset="77"/>
                <a:ea typeface="Calibri" panose="020F0502020204030204" pitchFamily="34" charset="0"/>
                <a:cs typeface="Times New Roman" panose="02020603050405020304" pitchFamily="18" charset="0"/>
              </a:rPr>
              <a:t>2</a:t>
            </a:r>
            <a:r>
              <a:rPr lang="en-US" sz="2400" dirty="0">
                <a:latin typeface="Avenir Next LT Pro Medium Conde" panose="020B0606020202020204" pitchFamily="34" charset="77"/>
                <a:ea typeface="Calibri" panose="020F0502020204030204" pitchFamily="34" charset="0"/>
                <a:cs typeface="Times New Roman" panose="02020603050405020304" pitchFamily="18" charset="0"/>
              </a:rPr>
              <a:t>Cr</a:t>
            </a:r>
            <a:r>
              <a:rPr lang="en-US" sz="2400" baseline="-25000" dirty="0">
                <a:latin typeface="Avenir Next LT Pro Medium Conde" panose="020B0606020202020204" pitchFamily="34" charset="77"/>
                <a:ea typeface="Calibri" panose="020F0502020204030204" pitchFamily="34" charset="0"/>
                <a:cs typeface="Times New Roman" panose="02020603050405020304" pitchFamily="18" charset="0"/>
              </a:rPr>
              <a:t>2</a:t>
            </a:r>
            <a:r>
              <a:rPr lang="en-US" sz="2400" dirty="0">
                <a:latin typeface="Avenir Next LT Pro Medium Conde" panose="020B0606020202020204" pitchFamily="34" charset="77"/>
                <a:ea typeface="Calibri" panose="020F0502020204030204" pitchFamily="34" charset="0"/>
                <a:cs typeface="Times New Roman" panose="02020603050405020304" pitchFamily="18" charset="0"/>
              </a:rPr>
              <a:t>O</a:t>
            </a:r>
            <a:r>
              <a:rPr lang="en-US" sz="2400" baseline="-25000" dirty="0">
                <a:latin typeface="Avenir Next LT Pro Medium Conde" panose="020B0606020202020204" pitchFamily="34" charset="77"/>
                <a:ea typeface="Calibri" panose="020F0502020204030204" pitchFamily="34" charset="0"/>
                <a:cs typeface="Times New Roman" panose="02020603050405020304" pitchFamily="18" charset="0"/>
              </a:rPr>
              <a:t>7</a:t>
            </a:r>
            <a:endParaRPr lang="en-US" sz="2400" dirty="0"/>
          </a:p>
        </p:txBody>
      </p:sp>
      <p:cxnSp>
        <p:nvCxnSpPr>
          <p:cNvPr id="8" name="Straight Arrow Connector 7">
            <a:extLst>
              <a:ext uri="{FF2B5EF4-FFF2-40B4-BE49-F238E27FC236}">
                <a16:creationId xmlns:a16="http://schemas.microsoft.com/office/drawing/2014/main" id="{E70D384D-B7A3-D34F-880C-8D5DD8B42F54}"/>
              </a:ext>
            </a:extLst>
          </p:cNvPr>
          <p:cNvCxnSpPr>
            <a:cxnSpLocks/>
          </p:cNvCxnSpPr>
          <p:nvPr/>
        </p:nvCxnSpPr>
        <p:spPr>
          <a:xfrm>
            <a:off x="5568831" y="5046375"/>
            <a:ext cx="0" cy="642302"/>
          </a:xfrm>
          <a:prstGeom prst="straightConnector1">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AF68141F-74E2-ED41-BEAC-2FFE64928C74}"/>
              </a:ext>
            </a:extLst>
          </p:cNvPr>
          <p:cNvSpPr/>
          <p:nvPr/>
        </p:nvSpPr>
        <p:spPr>
          <a:xfrm>
            <a:off x="5662328" y="5182373"/>
            <a:ext cx="683200" cy="369332"/>
          </a:xfrm>
          <a:prstGeom prst="rect">
            <a:avLst/>
          </a:prstGeom>
        </p:spPr>
        <p:txBody>
          <a:bodyPr wrap="none">
            <a:spAutoFit/>
          </a:bodyPr>
          <a:lstStyle/>
          <a:p>
            <a:r>
              <a:rPr lang="en-US" dirty="0">
                <a:latin typeface="Avenir Next LT Pro Medium Conde" panose="020B0606020202020204" pitchFamily="34" charset="77"/>
                <a:ea typeface="Calibri" panose="020F0502020204030204" pitchFamily="34" charset="0"/>
                <a:cs typeface="Times New Roman" panose="02020603050405020304" pitchFamily="18" charset="0"/>
              </a:rPr>
              <a:t>F. A. S</a:t>
            </a:r>
            <a:endParaRPr lang="en-US" dirty="0"/>
          </a:p>
        </p:txBody>
      </p:sp>
      <p:sp>
        <p:nvSpPr>
          <p:cNvPr id="10" name="TextBox 9">
            <a:extLst>
              <a:ext uri="{FF2B5EF4-FFF2-40B4-BE49-F238E27FC236}">
                <a16:creationId xmlns:a16="http://schemas.microsoft.com/office/drawing/2014/main" id="{BD7B335C-FCC2-2044-BA81-908B2C085F66}"/>
              </a:ext>
            </a:extLst>
          </p:cNvPr>
          <p:cNvSpPr txBox="1"/>
          <p:nvPr/>
        </p:nvSpPr>
        <p:spPr>
          <a:xfrm>
            <a:off x="4555831" y="5680055"/>
            <a:ext cx="2744277" cy="369332"/>
          </a:xfrm>
          <a:prstGeom prst="rect">
            <a:avLst/>
          </a:prstGeom>
          <a:noFill/>
        </p:spPr>
        <p:txBody>
          <a:bodyPr wrap="none" rtlCol="0">
            <a:spAutoFit/>
          </a:bodyPr>
          <a:lstStyle/>
          <a:p>
            <a:r>
              <a:rPr lang="en-US" dirty="0">
                <a:solidFill>
                  <a:srgbClr val="0F24FD"/>
                </a:solidFill>
              </a:rPr>
              <a:t>To know remaining </a:t>
            </a:r>
            <a:r>
              <a:rPr lang="en-US" dirty="0">
                <a:solidFill>
                  <a:srgbClr val="0F24FD"/>
                </a:solidFill>
                <a:latin typeface="Avenir Next LT Pro Medium Conde" panose="020B0606020202020204" pitchFamily="34" charset="77"/>
                <a:ea typeface="Calibri" panose="020F0502020204030204" pitchFamily="34" charset="0"/>
                <a:cs typeface="Times New Roman" panose="02020603050405020304" pitchFamily="18" charset="0"/>
              </a:rPr>
              <a:t>K</a:t>
            </a:r>
            <a:r>
              <a:rPr lang="en-US" baseline="-25000" dirty="0">
                <a:solidFill>
                  <a:srgbClr val="0F24FD"/>
                </a:solidFill>
                <a:latin typeface="Avenir Next LT Pro Medium Conde" panose="020B0606020202020204" pitchFamily="34" charset="77"/>
                <a:ea typeface="Calibri" panose="020F0502020204030204" pitchFamily="34" charset="0"/>
                <a:cs typeface="Times New Roman" panose="02020603050405020304" pitchFamily="18" charset="0"/>
              </a:rPr>
              <a:t>2 </a:t>
            </a:r>
            <a:r>
              <a:rPr lang="en-US" dirty="0">
                <a:solidFill>
                  <a:srgbClr val="0F24FD"/>
                </a:solidFill>
                <a:latin typeface="Avenir Next LT Pro Medium Conde" panose="020B0606020202020204" pitchFamily="34" charset="77"/>
                <a:ea typeface="Calibri" panose="020F0502020204030204" pitchFamily="34" charset="0"/>
                <a:cs typeface="Times New Roman" panose="02020603050405020304" pitchFamily="18" charset="0"/>
              </a:rPr>
              <a:t>Cr</a:t>
            </a:r>
            <a:r>
              <a:rPr lang="en-US" baseline="-25000" dirty="0">
                <a:solidFill>
                  <a:srgbClr val="0F24FD"/>
                </a:solidFill>
                <a:latin typeface="Avenir Next LT Pro Medium Conde" panose="020B0606020202020204" pitchFamily="34" charset="77"/>
                <a:ea typeface="Calibri" panose="020F0502020204030204" pitchFamily="34" charset="0"/>
                <a:cs typeface="Times New Roman" panose="02020603050405020304" pitchFamily="18" charset="0"/>
              </a:rPr>
              <a:t>2</a:t>
            </a:r>
            <a:r>
              <a:rPr lang="en-US" dirty="0">
                <a:solidFill>
                  <a:srgbClr val="0F24FD"/>
                </a:solidFill>
                <a:latin typeface="Avenir Next LT Pro Medium Conde" panose="020B0606020202020204" pitchFamily="34" charset="77"/>
                <a:ea typeface="Calibri" panose="020F0502020204030204" pitchFamily="34" charset="0"/>
                <a:cs typeface="Times New Roman" panose="02020603050405020304" pitchFamily="18" charset="0"/>
              </a:rPr>
              <a:t>O</a:t>
            </a:r>
            <a:r>
              <a:rPr lang="en-US" baseline="-25000" dirty="0">
                <a:solidFill>
                  <a:srgbClr val="0F24FD"/>
                </a:solidFill>
                <a:latin typeface="Avenir Next LT Pro Medium Conde" panose="020B0606020202020204" pitchFamily="34" charset="77"/>
                <a:ea typeface="Calibri" panose="020F0502020204030204" pitchFamily="34" charset="0"/>
                <a:cs typeface="Times New Roman" panose="02020603050405020304" pitchFamily="18" charset="0"/>
              </a:rPr>
              <a:t>7</a:t>
            </a:r>
            <a:r>
              <a:rPr lang="en-US" dirty="0">
                <a:solidFill>
                  <a:srgbClr val="0F24FD"/>
                </a:solidFill>
              </a:rPr>
              <a:t> </a:t>
            </a:r>
          </a:p>
        </p:txBody>
      </p:sp>
    </p:spTree>
    <p:extLst>
      <p:ext uri="{BB962C8B-B14F-4D97-AF65-F5344CB8AC3E}">
        <p14:creationId xmlns:p14="http://schemas.microsoft.com/office/powerpoint/2010/main" val="4164547485"/>
      </p:ext>
    </p:extLst>
  </p:cSld>
  <p:clrMapOvr>
    <a:masterClrMapping/>
  </p:clrMapOvr>
  <p:transition spd="slow">
    <p:pull dir="d"/>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5C11229-C5F8-924F-83C1-D3F6E74DDCF6}"/>
              </a:ext>
            </a:extLst>
          </p:cNvPr>
          <p:cNvSpPr/>
          <p:nvPr/>
        </p:nvSpPr>
        <p:spPr>
          <a:xfrm>
            <a:off x="425630" y="439351"/>
            <a:ext cx="1499128" cy="400110"/>
          </a:xfrm>
          <a:prstGeom prst="rect">
            <a:avLst/>
          </a:prstGeom>
        </p:spPr>
        <p:txBody>
          <a:bodyPr wrap="none">
            <a:spAutoFit/>
          </a:bodyPr>
          <a:lstStyle/>
          <a:p>
            <a:r>
              <a:rPr lang="en-US" sz="2000" b="1" dirty="0">
                <a:latin typeface="Avenir Next LT Pro Medium Conde" panose="020B0606020202020204" pitchFamily="34" charset="77"/>
                <a:ea typeface="Calibri" panose="020F0502020204030204" pitchFamily="34" charset="0"/>
                <a:cs typeface="Times New Roman" panose="02020603050405020304" pitchFamily="18" charset="0"/>
              </a:rPr>
              <a:t>Calculations: </a:t>
            </a:r>
            <a:endParaRPr lang="en-US" sz="2000" dirty="0">
              <a:latin typeface="Avenir Next LT Pro Medium Conde" panose="020B0606020202020204" pitchFamily="34" charset="77"/>
            </a:endParaRPr>
          </a:p>
        </p:txBody>
      </p:sp>
      <p:sp>
        <p:nvSpPr>
          <p:cNvPr id="4" name="Rectangle 2">
            <a:extLst>
              <a:ext uri="{FF2B5EF4-FFF2-40B4-BE49-F238E27FC236}">
                <a16:creationId xmlns:a16="http://schemas.microsoft.com/office/drawing/2014/main" id="{2E12E5E5-A97D-AD4E-9144-F5E6DD703F3D}"/>
              </a:ext>
            </a:extLst>
          </p:cNvPr>
          <p:cNvSpPr>
            <a:spLocks noChangeArrowheads="1"/>
          </p:cNvSpPr>
          <p:nvPr/>
        </p:nvSpPr>
        <p:spPr bwMode="auto">
          <a:xfrm>
            <a:off x="852617" y="839461"/>
            <a:ext cx="9952212"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chemeClr val="tx1"/>
                </a:solidFill>
                <a:effectLst/>
                <a:latin typeface="Avenir Next LT Pro Medium Conde" panose="020B0606020202020204" pitchFamily="34" charset="77"/>
                <a:ea typeface="Calibri" panose="020F0502020204030204" pitchFamily="34" charset="0"/>
                <a:cs typeface="Times New Roman" panose="02020603050405020304" pitchFamily="18" charset="0"/>
              </a:rPr>
              <a:t>                                                      </a:t>
            </a:r>
            <a:r>
              <a:rPr kumimoji="0" lang="en-US" altLang="en-US" sz="2000" b="0" i="0" u="none" strike="noStrike" cap="none" normalizeH="0" baseline="0" dirty="0">
                <a:ln>
                  <a:noFill/>
                </a:ln>
                <a:solidFill>
                  <a:schemeClr val="tx1"/>
                </a:solidFill>
                <a:effectLst/>
                <a:latin typeface="Avenir Next LT Pro Medium Conde" panose="020B0606020202020204" pitchFamily="34" charset="77"/>
                <a:ea typeface="Calibri" panose="020F0502020204030204" pitchFamily="34" charset="0"/>
                <a:cs typeface="Times New Roman" panose="02020603050405020304" pitchFamily="18" charset="0"/>
              </a:rPr>
              <a:t>Volume of waste water sample taken = 25 </a:t>
            </a:r>
            <a:r>
              <a:rPr kumimoji="0" lang="en-US" altLang="en-US" sz="2000" b="0" i="0" u="none" strike="noStrike" cap="none" normalizeH="0" baseline="0" dirty="0" err="1">
                <a:ln>
                  <a:noFill/>
                </a:ln>
                <a:solidFill>
                  <a:schemeClr val="tx1"/>
                </a:solidFill>
                <a:effectLst/>
                <a:latin typeface="Avenir Next LT Pro Medium Conde" panose="020B0606020202020204" pitchFamily="34" charset="77"/>
                <a:ea typeface="Calibri" panose="020F0502020204030204" pitchFamily="34" charset="0"/>
                <a:cs typeface="Times New Roman" panose="02020603050405020304" pitchFamily="18" charset="0"/>
              </a:rPr>
              <a:t>mL</a:t>
            </a:r>
            <a:r>
              <a:rPr kumimoji="0" lang="en-US" altLang="en-US" sz="2000" b="0" i="0" u="none" strike="noStrike" cap="none" normalizeH="0" baseline="0" dirty="0">
                <a:ln>
                  <a:noFill/>
                </a:ln>
                <a:solidFill>
                  <a:schemeClr val="tx1"/>
                </a:solidFill>
                <a:effectLst/>
                <a:latin typeface="Avenir Next LT Pro Medium Conde" panose="020B0606020202020204" pitchFamily="34" charset="77"/>
                <a:ea typeface="Calibri" panose="020F0502020204030204" pitchFamily="34" charset="0"/>
                <a:cs typeface="Times New Roman" panose="02020603050405020304" pitchFamily="18" charset="0"/>
              </a:rPr>
              <a:t>            </a:t>
            </a:r>
            <a:endParaRPr kumimoji="0" lang="en-US" altLang="en-US" sz="2000" b="0" i="0" u="none" strike="noStrike" cap="none" normalizeH="0" baseline="0" dirty="0">
              <a:ln>
                <a:noFill/>
              </a:ln>
              <a:solidFill>
                <a:schemeClr val="tx1"/>
              </a:solidFill>
              <a:effectLst/>
              <a:latin typeface="Avenir Next LT Pro Medium Conde" panose="020B0606020202020204" pitchFamily="34" charset="77"/>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venir Next LT Pro Medium Conde" panose="020B0606020202020204" pitchFamily="34" charset="77"/>
                <a:ea typeface="Calibri" panose="020F0502020204030204" pitchFamily="34" charset="0"/>
                <a:cs typeface="Times New Roman" panose="02020603050405020304" pitchFamily="18" charset="0"/>
              </a:rPr>
              <a:t>                                                                              Normality of FAS used = N </a:t>
            </a:r>
            <a:r>
              <a:rPr kumimoji="0" lang="en-US" altLang="en-US" sz="2000" b="0" i="0" u="none" strike="noStrike" cap="none" normalizeH="0" baseline="-25000" dirty="0">
                <a:ln>
                  <a:noFill/>
                </a:ln>
                <a:solidFill>
                  <a:schemeClr val="tx1"/>
                </a:solidFill>
                <a:effectLst/>
                <a:latin typeface="Avenir Next LT Pro Medium Conde" panose="020B0606020202020204" pitchFamily="34" charset="77"/>
                <a:ea typeface="Calibri" panose="020F0502020204030204" pitchFamily="34" charset="0"/>
                <a:cs typeface="Times New Roman" panose="02020603050405020304" pitchFamily="18" charset="0"/>
              </a:rPr>
              <a:t>FAS</a:t>
            </a:r>
            <a:r>
              <a:rPr kumimoji="0" lang="en-US" altLang="en-US" sz="2000" b="0" i="0" u="none" strike="noStrike" cap="none" normalizeH="0" baseline="0" dirty="0">
                <a:ln>
                  <a:noFill/>
                </a:ln>
                <a:solidFill>
                  <a:schemeClr val="tx1"/>
                </a:solidFill>
                <a:effectLst/>
                <a:latin typeface="Avenir Next LT Pro Medium Conde" panose="020B0606020202020204" pitchFamily="34" charset="77"/>
                <a:ea typeface="Calibri" panose="020F0502020204030204" pitchFamily="34" charset="0"/>
                <a:cs typeface="Times New Roman" panose="02020603050405020304" pitchFamily="18" charset="0"/>
              </a:rPr>
              <a:t>   </a:t>
            </a:r>
            <a:endParaRPr kumimoji="0" lang="en-US" altLang="en-US" sz="2000" b="0" i="0" u="none" strike="noStrike" cap="none" normalizeH="0" baseline="0" dirty="0">
              <a:ln>
                <a:noFill/>
              </a:ln>
              <a:solidFill>
                <a:schemeClr val="tx1"/>
              </a:solidFill>
              <a:effectLst/>
              <a:latin typeface="Avenir Next LT Pro Medium Conde" panose="020B0606020202020204" pitchFamily="34" charset="77"/>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venir Next LT Pro Medium Conde" panose="020B0606020202020204" pitchFamily="34" charset="77"/>
                <a:ea typeface="Calibri" panose="020F0502020204030204" pitchFamily="34" charset="0"/>
                <a:cs typeface="Times New Roman" panose="02020603050405020304" pitchFamily="18" charset="0"/>
              </a:rPr>
              <a:t>                                              Volume of F.A.S consumed in back titration = B </a:t>
            </a:r>
            <a:r>
              <a:rPr kumimoji="0" lang="en-US" altLang="en-US" sz="2000" b="0" i="0" u="none" strike="noStrike" cap="none" normalizeH="0" baseline="0" dirty="0" err="1">
                <a:ln>
                  <a:noFill/>
                </a:ln>
                <a:solidFill>
                  <a:schemeClr val="tx1"/>
                </a:solidFill>
                <a:effectLst/>
                <a:latin typeface="Avenir Next LT Pro Medium Conde" panose="020B0606020202020204" pitchFamily="34" charset="77"/>
                <a:ea typeface="Calibri" panose="020F0502020204030204" pitchFamily="34" charset="0"/>
                <a:cs typeface="Times New Roman" panose="02020603050405020304" pitchFamily="18" charset="0"/>
              </a:rPr>
              <a:t>mL</a:t>
            </a:r>
            <a:r>
              <a:rPr kumimoji="0" lang="en-US" altLang="en-US" sz="2000" b="0" i="0" u="none" strike="noStrike" cap="none" normalizeH="0" baseline="0" dirty="0">
                <a:ln>
                  <a:noFill/>
                </a:ln>
                <a:solidFill>
                  <a:schemeClr val="tx1"/>
                </a:solidFill>
                <a:effectLst/>
                <a:latin typeface="Avenir Next LT Pro Medium Conde" panose="020B0606020202020204" pitchFamily="34" charset="77"/>
                <a:ea typeface="Calibri" panose="020F0502020204030204" pitchFamily="34" charset="0"/>
                <a:cs typeface="Times New Roman" panose="02020603050405020304" pitchFamily="18" charset="0"/>
              </a:rPr>
              <a:t>  </a:t>
            </a:r>
            <a:endParaRPr kumimoji="0" lang="en-US" altLang="en-US" sz="2000" b="0" i="0" u="none" strike="noStrike" cap="none" normalizeH="0" baseline="0" dirty="0">
              <a:ln>
                <a:noFill/>
              </a:ln>
              <a:solidFill>
                <a:schemeClr val="tx1"/>
              </a:solidFill>
              <a:effectLst/>
              <a:latin typeface="Avenir Next LT Pro Medium Conde" panose="020B0606020202020204" pitchFamily="34" charset="77"/>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a:ln>
                <a:noFill/>
              </a:ln>
              <a:solidFill>
                <a:schemeClr val="tx1"/>
              </a:solidFill>
              <a:effectLst/>
              <a:latin typeface="Avenir Next LT Pro Medium Conde" panose="020B0606020202020204" pitchFamily="34" charset="77"/>
            </a:endParaRPr>
          </a:p>
        </p:txBody>
      </p:sp>
      <p:sp>
        <p:nvSpPr>
          <p:cNvPr id="6" name="Rectangle 4">
            <a:extLst>
              <a:ext uri="{FF2B5EF4-FFF2-40B4-BE49-F238E27FC236}">
                <a16:creationId xmlns:a16="http://schemas.microsoft.com/office/drawing/2014/main" id="{E37BBB41-A066-8E47-B076-D1FC0A2778AE}"/>
              </a:ext>
            </a:extLst>
          </p:cNvPr>
          <p:cNvSpPr>
            <a:spLocks noChangeArrowheads="1"/>
          </p:cNvSpPr>
          <p:nvPr/>
        </p:nvSpPr>
        <p:spPr bwMode="auto">
          <a:xfrm>
            <a:off x="-1427177" y="1787504"/>
            <a:ext cx="1201072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venir Next LT Pro Medium Conde" panose="020B0606020202020204" pitchFamily="34" charset="77"/>
                <a:ea typeface="Calibri" panose="020F0502020204030204" pitchFamily="34" charset="0"/>
                <a:cs typeface="Times New Roman" panose="02020603050405020304" pitchFamily="18" charset="0"/>
              </a:rPr>
              <a:t>                                                                               Volume of F.A.S consumed</a:t>
            </a:r>
            <a:r>
              <a:rPr kumimoji="0" lang="en-US" altLang="en-US" sz="2000" b="0" i="0" u="none" strike="noStrike" cap="none" normalizeH="0" dirty="0">
                <a:ln>
                  <a:noFill/>
                </a:ln>
                <a:solidFill>
                  <a:schemeClr val="tx1"/>
                </a:solidFill>
                <a:effectLst/>
                <a:latin typeface="Avenir Next LT Pro Medium Conde" panose="020B0606020202020204" pitchFamily="34" charset="77"/>
                <a:ea typeface="Calibri" panose="020F0502020204030204" pitchFamily="34" charset="0"/>
                <a:cs typeface="Times New Roman" panose="02020603050405020304" pitchFamily="18" charset="0"/>
              </a:rPr>
              <a:t> </a:t>
            </a:r>
            <a:r>
              <a:rPr kumimoji="0" lang="en-US" altLang="en-US" sz="2000" b="0" i="0" u="none" strike="noStrike" cap="none" normalizeH="0" baseline="0" dirty="0">
                <a:ln>
                  <a:noFill/>
                </a:ln>
                <a:solidFill>
                  <a:schemeClr val="tx1"/>
                </a:solidFill>
                <a:effectLst/>
                <a:latin typeface="Avenir Next LT Pro Medium Conde" panose="020B0606020202020204" pitchFamily="34" charset="77"/>
                <a:ea typeface="Calibri" panose="020F0502020204030204" pitchFamily="34" charset="0"/>
                <a:cs typeface="Times New Roman" panose="02020603050405020304" pitchFamily="18" charset="0"/>
              </a:rPr>
              <a:t>in blank titration = C </a:t>
            </a:r>
            <a:r>
              <a:rPr kumimoji="0" lang="en-US" altLang="en-US" sz="2000" b="0" i="0" u="none" strike="noStrike" cap="none" normalizeH="0" baseline="0" dirty="0" err="1">
                <a:ln>
                  <a:noFill/>
                </a:ln>
                <a:solidFill>
                  <a:schemeClr val="tx1"/>
                </a:solidFill>
                <a:effectLst/>
                <a:latin typeface="Avenir Next LT Pro Medium Conde" panose="020B0606020202020204" pitchFamily="34" charset="77"/>
                <a:ea typeface="Calibri" panose="020F0502020204030204" pitchFamily="34" charset="0"/>
                <a:cs typeface="Times New Roman" panose="02020603050405020304" pitchFamily="18" charset="0"/>
              </a:rPr>
              <a:t>mL</a:t>
            </a:r>
            <a:r>
              <a:rPr kumimoji="0" lang="en-US" altLang="en-US" sz="2000" b="0" i="0" u="none" strike="noStrike" cap="none" normalizeH="0" baseline="0" dirty="0">
                <a:ln>
                  <a:noFill/>
                </a:ln>
                <a:solidFill>
                  <a:schemeClr val="tx1"/>
                </a:solidFill>
                <a:effectLst/>
                <a:latin typeface="Avenir Next LT Pro Medium Conde" panose="020B0606020202020204" pitchFamily="34" charset="77"/>
                <a:ea typeface="Calibri" panose="020F0502020204030204" pitchFamily="34" charset="0"/>
                <a:cs typeface="Times New Roman" panose="02020603050405020304" pitchFamily="18" charset="0"/>
              </a:rPr>
              <a:t>   </a:t>
            </a:r>
            <a:endParaRPr kumimoji="0" lang="en-US" altLang="en-US" sz="2000" b="0" i="0" u="none" strike="noStrike" cap="none" normalizeH="0" baseline="0" dirty="0">
              <a:ln>
                <a:noFill/>
              </a:ln>
              <a:solidFill>
                <a:schemeClr val="tx1"/>
              </a:solidFill>
              <a:effectLst/>
              <a:latin typeface="Avenir Next LT Pro Medium Conde" panose="020B0606020202020204" pitchFamily="34" charset="77"/>
            </a:endParaRPr>
          </a:p>
        </p:txBody>
      </p:sp>
      <p:sp>
        <p:nvSpPr>
          <p:cNvPr id="7" name="Rectangle 6">
            <a:extLst>
              <a:ext uri="{FF2B5EF4-FFF2-40B4-BE49-F238E27FC236}">
                <a16:creationId xmlns:a16="http://schemas.microsoft.com/office/drawing/2014/main" id="{720668BF-AAC3-AB42-A411-154B1323CB5A}"/>
              </a:ext>
            </a:extLst>
          </p:cNvPr>
          <p:cNvSpPr/>
          <p:nvPr/>
        </p:nvSpPr>
        <p:spPr>
          <a:xfrm>
            <a:off x="984422" y="2665104"/>
            <a:ext cx="10346724" cy="2862322"/>
          </a:xfrm>
          <a:prstGeom prst="rect">
            <a:avLst/>
          </a:prstGeom>
        </p:spPr>
        <p:txBody>
          <a:bodyPr wrap="square">
            <a:spAutoFit/>
          </a:bodyPr>
          <a:lstStyle/>
          <a:p>
            <a:pPr algn="just">
              <a:lnSpc>
                <a:spcPct val="150000"/>
              </a:lnSpc>
            </a:pPr>
            <a:r>
              <a:rPr lang="en-US" sz="2000" dirty="0">
                <a:latin typeface="Avenir Next LT Pro Medium Conde" panose="020B0606020202020204" pitchFamily="34" charset="77"/>
                <a:ea typeface="Calibri" panose="020F0502020204030204" pitchFamily="34" charset="0"/>
                <a:cs typeface="Times New Roman" panose="02020603050405020304" pitchFamily="18" charset="0"/>
              </a:rPr>
              <a:t>So, the volume of K</a:t>
            </a:r>
            <a:r>
              <a:rPr lang="en-US" sz="2000" baseline="-25000" dirty="0">
                <a:latin typeface="Avenir Next LT Pro Medium Conde" panose="020B0606020202020204" pitchFamily="34" charset="77"/>
                <a:ea typeface="Calibri" panose="020F0502020204030204" pitchFamily="34" charset="0"/>
                <a:cs typeface="Times New Roman" panose="02020603050405020304" pitchFamily="18" charset="0"/>
              </a:rPr>
              <a:t>2 </a:t>
            </a:r>
            <a:r>
              <a:rPr lang="en-US" sz="2000" dirty="0">
                <a:latin typeface="Avenir Next LT Pro Medium Conde" panose="020B0606020202020204" pitchFamily="34" charset="77"/>
                <a:ea typeface="Calibri" panose="020F0502020204030204" pitchFamily="34" charset="0"/>
                <a:cs typeface="Times New Roman" panose="02020603050405020304" pitchFamily="18" charset="0"/>
              </a:rPr>
              <a:t>Cr</a:t>
            </a:r>
            <a:r>
              <a:rPr lang="en-US" sz="2000" baseline="-25000" dirty="0">
                <a:latin typeface="Avenir Next LT Pro Medium Conde" panose="020B0606020202020204" pitchFamily="34" charset="77"/>
                <a:ea typeface="Calibri" panose="020F0502020204030204" pitchFamily="34" charset="0"/>
                <a:cs typeface="Times New Roman" panose="02020603050405020304" pitchFamily="18" charset="0"/>
              </a:rPr>
              <a:t>2</a:t>
            </a:r>
            <a:r>
              <a:rPr lang="en-US" sz="2000" dirty="0">
                <a:latin typeface="Avenir Next LT Pro Medium Conde" panose="020B0606020202020204" pitchFamily="34" charset="77"/>
                <a:ea typeface="Calibri" panose="020F0502020204030204" pitchFamily="34" charset="0"/>
                <a:cs typeface="Times New Roman" panose="02020603050405020304" pitchFamily="18" charset="0"/>
              </a:rPr>
              <a:t>O</a:t>
            </a:r>
            <a:r>
              <a:rPr lang="en-US" sz="2000" baseline="-25000" dirty="0">
                <a:latin typeface="Avenir Next LT Pro Medium Conde" panose="020B0606020202020204" pitchFamily="34" charset="77"/>
                <a:ea typeface="Calibri" panose="020F0502020204030204" pitchFamily="34" charset="0"/>
                <a:cs typeface="Times New Roman" panose="02020603050405020304" pitchFamily="18" charset="0"/>
              </a:rPr>
              <a:t>7</a:t>
            </a:r>
            <a:r>
              <a:rPr lang="en-US" sz="2000" dirty="0">
                <a:latin typeface="Avenir Next LT Pro Medium Conde" panose="020B0606020202020204" pitchFamily="34" charset="77"/>
                <a:ea typeface="Calibri" panose="020F0502020204030204" pitchFamily="34" charset="0"/>
                <a:cs typeface="Times New Roman" panose="02020603050405020304" pitchFamily="18" charset="0"/>
              </a:rPr>
              <a:t> consumed in terms of ‘volume ‘of FAS = (C – B) </a:t>
            </a:r>
            <a:r>
              <a:rPr lang="en-US" sz="2000" dirty="0" err="1">
                <a:latin typeface="Avenir Next LT Pro Medium Conde" panose="020B0606020202020204" pitchFamily="34" charset="77"/>
                <a:ea typeface="Calibri" panose="020F0502020204030204" pitchFamily="34" charset="0"/>
                <a:cs typeface="Times New Roman" panose="02020603050405020304" pitchFamily="18" charset="0"/>
              </a:rPr>
              <a:t>mL</a:t>
            </a:r>
            <a:endParaRPr lang="en-US" sz="2000" dirty="0">
              <a:latin typeface="Avenir Next LT Pro Medium Conde" panose="020B0606020202020204" pitchFamily="34" charset="77"/>
              <a:ea typeface="Calibri" panose="020F0502020204030204" pitchFamily="34" charset="0"/>
              <a:cs typeface="Times New Roman" panose="02020603050405020304" pitchFamily="18" charset="0"/>
            </a:endParaRPr>
          </a:p>
          <a:p>
            <a:pPr algn="just">
              <a:lnSpc>
                <a:spcPct val="150000"/>
              </a:lnSpc>
            </a:pPr>
            <a:endParaRPr lang="en-US" sz="2000" dirty="0">
              <a:latin typeface="Avenir Next LT Pro Medium Conde" panose="020B0606020202020204" pitchFamily="34" charset="77"/>
              <a:ea typeface="Calibri" panose="020F0502020204030204" pitchFamily="34" charset="0"/>
              <a:cs typeface="Times New Roman" panose="02020603050405020304" pitchFamily="18" charset="0"/>
            </a:endParaRPr>
          </a:p>
          <a:p>
            <a:pPr algn="just">
              <a:lnSpc>
                <a:spcPct val="150000"/>
              </a:lnSpc>
            </a:pPr>
            <a:endParaRPr lang="en-US" sz="2000" dirty="0">
              <a:latin typeface="Avenir Next LT Pro Medium Conde" panose="020B0606020202020204" pitchFamily="34" charset="77"/>
              <a:ea typeface="Calibri" panose="020F0502020204030204" pitchFamily="34" charset="0"/>
              <a:cs typeface="Times New Roman" panose="02020603050405020304" pitchFamily="18" charset="0"/>
            </a:endParaRPr>
          </a:p>
          <a:p>
            <a:pPr algn="just">
              <a:lnSpc>
                <a:spcPct val="150000"/>
              </a:lnSpc>
            </a:pPr>
            <a:r>
              <a:rPr lang="en-US" sz="2000" dirty="0">
                <a:latin typeface="Avenir Next LT Pro Medium Conde" panose="020B0606020202020204" pitchFamily="34" charset="77"/>
                <a:ea typeface="Calibri" panose="020F0502020204030204" pitchFamily="34" charset="0"/>
                <a:cs typeface="Times New Roman" panose="02020603050405020304" pitchFamily="18" charset="0"/>
              </a:rPr>
              <a:t>   Therefore, normality of oxygen in waste water </a:t>
            </a:r>
            <a:r>
              <a:rPr lang="en-US" sz="2000" dirty="0">
                <a:solidFill>
                  <a:srgbClr val="FF0000"/>
                </a:solidFill>
                <a:latin typeface="Avenir Next LT Pro Medium Conde" panose="020B0606020202020204" pitchFamily="34" charset="77"/>
                <a:ea typeface="Calibri" panose="020F0502020204030204" pitchFamily="34" charset="0"/>
                <a:cs typeface="Times New Roman" panose="02020603050405020304" pitchFamily="18" charset="0"/>
              </a:rPr>
              <a:t>N</a:t>
            </a:r>
            <a:r>
              <a:rPr lang="en-US" sz="2000" baseline="-25000" dirty="0">
                <a:solidFill>
                  <a:srgbClr val="FF0000"/>
                </a:solidFill>
                <a:latin typeface="Avenir Next LT Pro Medium Conde" panose="020B0606020202020204" pitchFamily="34" charset="77"/>
                <a:ea typeface="Calibri" panose="020F0502020204030204" pitchFamily="34" charset="0"/>
                <a:cs typeface="Times New Roman" panose="02020603050405020304" pitchFamily="18" charset="0"/>
              </a:rPr>
              <a:t>1</a:t>
            </a:r>
            <a:r>
              <a:rPr lang="en-US" sz="2000" dirty="0">
                <a:latin typeface="Avenir Next LT Pro Medium Conde" panose="020B0606020202020204" pitchFamily="34" charset="77"/>
                <a:ea typeface="Calibri" panose="020F0502020204030204" pitchFamily="34" charset="0"/>
                <a:cs typeface="Times New Roman" panose="02020603050405020304" pitchFamily="18" charset="0"/>
              </a:rPr>
              <a:t> = [(C-B )/V] x </a:t>
            </a:r>
            <a:r>
              <a:rPr lang="en-US" altLang="en-US" sz="2000" dirty="0">
                <a:latin typeface="Avenir Next LT Pro Medium Conde" panose="020B0606020202020204" pitchFamily="34" charset="77"/>
                <a:ea typeface="Calibri" panose="020F0502020204030204" pitchFamily="34" charset="0"/>
                <a:cs typeface="Times New Roman" panose="02020603050405020304" pitchFamily="18" charset="0"/>
              </a:rPr>
              <a:t>N </a:t>
            </a:r>
            <a:r>
              <a:rPr lang="en-US" altLang="en-US" sz="2000" baseline="-25000" dirty="0">
                <a:latin typeface="Avenir Next LT Pro Medium Conde" panose="020B0606020202020204" pitchFamily="34" charset="77"/>
                <a:ea typeface="Calibri" panose="020F0502020204030204" pitchFamily="34" charset="0"/>
                <a:cs typeface="Times New Roman" panose="02020603050405020304" pitchFamily="18" charset="0"/>
              </a:rPr>
              <a:t>FAS</a:t>
            </a:r>
            <a:r>
              <a:rPr lang="en-US" sz="2000" dirty="0">
                <a:latin typeface="Avenir Next LT Pro Medium Conde" panose="020B0606020202020204" pitchFamily="34" charset="77"/>
                <a:ea typeface="Calibri" panose="020F0502020204030204" pitchFamily="34" charset="0"/>
                <a:cs typeface="Times New Roman" panose="02020603050405020304" pitchFamily="18" charset="0"/>
              </a:rPr>
              <a:t> </a:t>
            </a:r>
          </a:p>
          <a:p>
            <a:pPr algn="just">
              <a:lnSpc>
                <a:spcPct val="150000"/>
              </a:lnSpc>
            </a:pPr>
            <a:r>
              <a:rPr lang="en-US" sz="2000" dirty="0">
                <a:latin typeface="Avenir Next LT Pro Medium Conde" panose="020B0606020202020204" pitchFamily="34" charset="77"/>
                <a:ea typeface="Calibri" panose="020F0502020204030204" pitchFamily="34" charset="0"/>
                <a:cs typeface="Times New Roman" panose="02020603050405020304" pitchFamily="18" charset="0"/>
              </a:rPr>
              <a:t>                    The C.O.D of the sample = </a:t>
            </a:r>
            <a:r>
              <a:rPr lang="en-US" sz="2000" dirty="0">
                <a:solidFill>
                  <a:srgbClr val="FF0000"/>
                </a:solidFill>
                <a:latin typeface="Avenir Next LT Pro Medium Conde" panose="020B0606020202020204" pitchFamily="34" charset="77"/>
                <a:ea typeface="Calibri" panose="020F0502020204030204" pitchFamily="34" charset="0"/>
                <a:cs typeface="Times New Roman" panose="02020603050405020304" pitchFamily="18" charset="0"/>
              </a:rPr>
              <a:t>N</a:t>
            </a:r>
            <a:r>
              <a:rPr lang="en-US" sz="2000" baseline="-25000" dirty="0">
                <a:solidFill>
                  <a:srgbClr val="FF0000"/>
                </a:solidFill>
                <a:latin typeface="Avenir Next LT Pro Medium Conde" panose="020B0606020202020204" pitchFamily="34" charset="77"/>
                <a:ea typeface="Calibri" panose="020F0502020204030204" pitchFamily="34" charset="0"/>
                <a:cs typeface="Times New Roman" panose="02020603050405020304" pitchFamily="18" charset="0"/>
              </a:rPr>
              <a:t>1</a:t>
            </a:r>
            <a:r>
              <a:rPr lang="en-US" sz="2000" dirty="0">
                <a:solidFill>
                  <a:srgbClr val="FF0000"/>
                </a:solidFill>
                <a:latin typeface="Avenir Next LT Pro Medium Conde" panose="020B0606020202020204" pitchFamily="34" charset="77"/>
                <a:ea typeface="Calibri" panose="020F0502020204030204" pitchFamily="34" charset="0"/>
                <a:cs typeface="Times New Roman" panose="02020603050405020304" pitchFamily="18" charset="0"/>
              </a:rPr>
              <a:t> x Equiv.  wt. of Oxygen in mg</a:t>
            </a:r>
            <a:r>
              <a:rPr lang="en-US" sz="2000" dirty="0">
                <a:latin typeface="Avenir Next LT Pro Medium Conde" panose="020B0606020202020204" pitchFamily="34" charset="77"/>
                <a:ea typeface="Calibri" panose="020F0502020204030204" pitchFamily="34" charset="0"/>
                <a:cs typeface="Times New Roman" panose="02020603050405020304" pitchFamily="18" charset="0"/>
              </a:rPr>
              <a:t>.</a:t>
            </a:r>
          </a:p>
          <a:p>
            <a:pPr algn="just">
              <a:lnSpc>
                <a:spcPct val="150000"/>
              </a:lnSpc>
            </a:pPr>
            <a:r>
              <a:rPr lang="en-US" sz="2000" dirty="0">
                <a:latin typeface="Avenir Next LT Pro Medium Conde" panose="020B0606020202020204" pitchFamily="34" charset="77"/>
                <a:ea typeface="Calibri" panose="020F0502020204030204" pitchFamily="34" charset="0"/>
                <a:cs typeface="Times New Roman" panose="02020603050405020304" pitchFamily="18" charset="0"/>
              </a:rPr>
              <a:t>                                                           = N</a:t>
            </a:r>
            <a:r>
              <a:rPr lang="en-US" sz="2000" baseline="-25000" dirty="0">
                <a:latin typeface="Avenir Next LT Pro Medium Conde" panose="020B0606020202020204" pitchFamily="34" charset="77"/>
                <a:ea typeface="Calibri" panose="020F0502020204030204" pitchFamily="34" charset="0"/>
                <a:cs typeface="Times New Roman" panose="02020603050405020304" pitchFamily="18" charset="0"/>
              </a:rPr>
              <a:t>1</a:t>
            </a:r>
            <a:r>
              <a:rPr lang="en-US" sz="2000" dirty="0">
                <a:latin typeface="Avenir Next LT Pro Medium Conde" panose="020B0606020202020204" pitchFamily="34" charset="77"/>
                <a:ea typeface="Calibri" panose="020F0502020204030204" pitchFamily="34" charset="0"/>
                <a:cs typeface="Times New Roman" panose="02020603050405020304" pitchFamily="18" charset="0"/>
              </a:rPr>
              <a:t> x 8 x 1000 =   …Y…. mg dm</a:t>
            </a:r>
            <a:r>
              <a:rPr lang="en-US" sz="2000" baseline="30000" dirty="0">
                <a:latin typeface="Avenir Next LT Pro Medium Conde" panose="020B0606020202020204" pitchFamily="34" charset="77"/>
                <a:ea typeface="Calibri" panose="020F0502020204030204" pitchFamily="34" charset="0"/>
                <a:cs typeface="Times New Roman" panose="02020603050405020304" pitchFamily="18" charset="0"/>
              </a:rPr>
              <a:t>-3</a:t>
            </a:r>
            <a:endParaRPr lang="en-US" sz="2000" dirty="0">
              <a:effectLst/>
              <a:latin typeface="Avenir Next LT Pro Medium Conde" panose="020B0606020202020204" pitchFamily="34" charset="77"/>
              <a:ea typeface="Calibri" panose="020F0502020204030204" pitchFamily="34" charset="0"/>
              <a:cs typeface="Times New Roman" panose="02020603050405020304" pitchFamily="18" charset="0"/>
            </a:endParaRPr>
          </a:p>
        </p:txBody>
      </p:sp>
      <p:sp>
        <p:nvSpPr>
          <p:cNvPr id="8" name="TextBox 7">
            <a:extLst>
              <a:ext uri="{FF2B5EF4-FFF2-40B4-BE49-F238E27FC236}">
                <a16:creationId xmlns:a16="http://schemas.microsoft.com/office/drawing/2014/main" id="{CA428BC0-DD20-8A44-9022-B4D5FA6AE18C}"/>
              </a:ext>
            </a:extLst>
          </p:cNvPr>
          <p:cNvSpPr txBox="1"/>
          <p:nvPr/>
        </p:nvSpPr>
        <p:spPr>
          <a:xfrm>
            <a:off x="4736853" y="3508521"/>
            <a:ext cx="681597" cy="400110"/>
          </a:xfrm>
          <a:prstGeom prst="rect">
            <a:avLst/>
          </a:prstGeom>
          <a:noFill/>
        </p:spPr>
        <p:txBody>
          <a:bodyPr wrap="none" rtlCol="0">
            <a:spAutoFit/>
          </a:bodyPr>
          <a:lstStyle/>
          <a:p>
            <a:r>
              <a:rPr lang="en-US" sz="2000" dirty="0">
                <a:solidFill>
                  <a:srgbClr val="FF0000"/>
                </a:solidFill>
                <a:latin typeface="Avenir Next LT Pro Medium Conde" panose="020B0606020202020204" pitchFamily="34" charset="77"/>
              </a:rPr>
              <a:t>N</a:t>
            </a:r>
            <a:r>
              <a:rPr lang="en-US" sz="2000" baseline="-25000" dirty="0">
                <a:solidFill>
                  <a:srgbClr val="FF0000"/>
                </a:solidFill>
                <a:latin typeface="Avenir Next LT Pro Medium Conde" panose="020B0606020202020204" pitchFamily="34" charset="77"/>
              </a:rPr>
              <a:t>1</a:t>
            </a:r>
            <a:r>
              <a:rPr lang="en-US" sz="2000" dirty="0">
                <a:solidFill>
                  <a:srgbClr val="FF0000"/>
                </a:solidFill>
                <a:latin typeface="Avenir Next LT Pro Medium Conde" panose="020B0606020202020204" pitchFamily="34" charset="77"/>
              </a:rPr>
              <a:t> = </a:t>
            </a:r>
          </a:p>
        </p:txBody>
      </p:sp>
      <p:sp>
        <p:nvSpPr>
          <p:cNvPr id="9" name="TextBox 8">
            <a:extLst>
              <a:ext uri="{FF2B5EF4-FFF2-40B4-BE49-F238E27FC236}">
                <a16:creationId xmlns:a16="http://schemas.microsoft.com/office/drawing/2014/main" id="{5F5B39DC-62BF-8149-87AB-9EE4440A6457}"/>
              </a:ext>
            </a:extLst>
          </p:cNvPr>
          <p:cNvSpPr txBox="1"/>
          <p:nvPr/>
        </p:nvSpPr>
        <p:spPr>
          <a:xfrm>
            <a:off x="5340898" y="3339244"/>
            <a:ext cx="3307316" cy="400110"/>
          </a:xfrm>
          <a:prstGeom prst="rect">
            <a:avLst/>
          </a:prstGeom>
          <a:noFill/>
        </p:spPr>
        <p:txBody>
          <a:bodyPr wrap="none" rtlCol="0">
            <a:spAutoFit/>
          </a:bodyPr>
          <a:lstStyle/>
          <a:p>
            <a:r>
              <a:rPr lang="en-US" sz="2000" dirty="0">
                <a:solidFill>
                  <a:srgbClr val="FF0000"/>
                </a:solidFill>
                <a:latin typeface="Avenir Next LT Pro Medium Conde" panose="020B0606020202020204" pitchFamily="34" charset="77"/>
              </a:rPr>
              <a:t>Volume of FAS  x Normality of FAS</a:t>
            </a:r>
          </a:p>
        </p:txBody>
      </p:sp>
      <p:sp>
        <p:nvSpPr>
          <p:cNvPr id="10" name="TextBox 9">
            <a:extLst>
              <a:ext uri="{FF2B5EF4-FFF2-40B4-BE49-F238E27FC236}">
                <a16:creationId xmlns:a16="http://schemas.microsoft.com/office/drawing/2014/main" id="{2E065494-EF8B-A64F-8D0C-520CBF7CE9A7}"/>
              </a:ext>
            </a:extLst>
          </p:cNvPr>
          <p:cNvSpPr txBox="1"/>
          <p:nvPr/>
        </p:nvSpPr>
        <p:spPr>
          <a:xfrm>
            <a:off x="5621551" y="3708576"/>
            <a:ext cx="4471352" cy="400110"/>
          </a:xfrm>
          <a:prstGeom prst="rect">
            <a:avLst/>
          </a:prstGeom>
          <a:noFill/>
        </p:spPr>
        <p:txBody>
          <a:bodyPr wrap="none" rtlCol="0">
            <a:spAutoFit/>
          </a:bodyPr>
          <a:lstStyle/>
          <a:p>
            <a:r>
              <a:rPr lang="en-US" sz="2000" dirty="0">
                <a:solidFill>
                  <a:srgbClr val="FF0000"/>
                </a:solidFill>
                <a:latin typeface="Avenir Next LT Pro Medium Conde" panose="020B0606020202020204" pitchFamily="34" charset="77"/>
              </a:rPr>
              <a:t>Volume of waste water sample(25mL)</a:t>
            </a:r>
          </a:p>
        </p:txBody>
      </p:sp>
      <p:cxnSp>
        <p:nvCxnSpPr>
          <p:cNvPr id="11" name="Straight Connector 10">
            <a:extLst>
              <a:ext uri="{FF2B5EF4-FFF2-40B4-BE49-F238E27FC236}">
                <a16:creationId xmlns:a16="http://schemas.microsoft.com/office/drawing/2014/main" id="{9C00BBC3-BC48-3148-B27D-C9C6115790AF}"/>
              </a:ext>
            </a:extLst>
          </p:cNvPr>
          <p:cNvCxnSpPr>
            <a:cxnSpLocks/>
          </p:cNvCxnSpPr>
          <p:nvPr/>
        </p:nvCxnSpPr>
        <p:spPr>
          <a:xfrm flipV="1">
            <a:off x="5443337" y="3728441"/>
            <a:ext cx="3177753" cy="18997"/>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1019673"/>
      </p:ext>
    </p:extLst>
  </p:cSld>
  <p:clrMapOvr>
    <a:masterClrMapping/>
  </p:clrMapOvr>
  <p:transition spd="slow">
    <p:pull dir="d"/>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467544" y="188640"/>
            <a:ext cx="8219256" cy="382840"/>
          </a:xfrm>
          <a:prstGeom prst="rect">
            <a:avLst/>
          </a:prstGeom>
        </p:spPr>
        <p:txBody>
          <a:bodyPr>
            <a:noAutofit/>
          </a:body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N" sz="2800" b="0" i="0" u="none" strike="noStrike" kern="1200" cap="none" spc="0" normalizeH="0" baseline="0" noProof="0">
                <a:ln>
                  <a:noFill/>
                </a:ln>
                <a:solidFill>
                  <a:schemeClr val="tx1"/>
                </a:solidFill>
                <a:effectLst/>
                <a:uLnTx/>
                <a:uFillTx/>
                <a:latin typeface="Times New Roman" pitchFamily="18" charset="0"/>
                <a:ea typeface="+mj-ea"/>
                <a:cs typeface="Times New Roman" pitchFamily="18" charset="0"/>
              </a:rPr>
              <a:t>Argentometric titration (Cl</a:t>
            </a:r>
            <a:r>
              <a:rPr kumimoji="0" lang="en-IN" sz="2800" b="0" i="0" u="none" strike="noStrike" kern="1200" cap="none" spc="0" normalizeH="0" baseline="30000" noProof="0">
                <a:ln>
                  <a:noFill/>
                </a:ln>
                <a:solidFill>
                  <a:schemeClr val="tx1"/>
                </a:solidFill>
                <a:effectLst/>
                <a:uLnTx/>
                <a:uFillTx/>
                <a:latin typeface="Times New Roman" pitchFamily="18" charset="0"/>
                <a:ea typeface="+mj-ea"/>
                <a:cs typeface="Times New Roman" pitchFamily="18" charset="0"/>
              </a:rPr>
              <a:t>-</a:t>
            </a:r>
            <a:r>
              <a:rPr kumimoji="0" lang="en-IN" sz="2800" b="0" i="0" u="none" strike="noStrike" kern="1200" cap="none" spc="0" normalizeH="0" baseline="0" noProof="0">
                <a:ln>
                  <a:noFill/>
                </a:ln>
                <a:solidFill>
                  <a:schemeClr val="tx1"/>
                </a:solidFill>
                <a:effectLst/>
                <a:uLnTx/>
                <a:uFillTx/>
                <a:latin typeface="Times New Roman" pitchFamily="18" charset="0"/>
                <a:ea typeface="+mj-ea"/>
                <a:cs typeface="Times New Roman" pitchFamily="18" charset="0"/>
              </a:rPr>
              <a:t> estimation</a:t>
            </a:r>
            <a:r>
              <a:rPr kumimoji="0" lang="en-IN" sz="1600" b="0" i="0" u="none" strike="noStrike" kern="1200" cap="none" spc="0" normalizeH="0" baseline="0" noProof="0">
                <a:ln>
                  <a:noFill/>
                </a:ln>
                <a:solidFill>
                  <a:schemeClr val="tx1"/>
                </a:solidFill>
                <a:effectLst/>
                <a:uLnTx/>
                <a:uFillTx/>
                <a:latin typeface="Times New Roman" pitchFamily="18" charset="0"/>
                <a:ea typeface="+mj-ea"/>
                <a:cs typeface="Times New Roman" pitchFamily="18" charset="0"/>
              </a:rPr>
              <a:t>)[Experiment 5 in Lab course]</a:t>
            </a:r>
            <a:br>
              <a:rPr kumimoji="0" lang="en-IN" sz="1600" b="0" i="0" u="none" strike="noStrike" kern="1200" cap="none" spc="0" normalizeH="0" baseline="0" noProof="0">
                <a:ln>
                  <a:noFill/>
                </a:ln>
                <a:solidFill>
                  <a:schemeClr val="tx1"/>
                </a:solidFill>
                <a:effectLst/>
                <a:uLnTx/>
                <a:uFillTx/>
                <a:latin typeface="Times New Roman" pitchFamily="18" charset="0"/>
                <a:ea typeface="+mj-ea"/>
                <a:cs typeface="Times New Roman" pitchFamily="18" charset="0"/>
              </a:rPr>
            </a:br>
            <a:endParaRPr kumimoji="0" lang="en-US" sz="1600" b="0" i="0" u="none" strike="noStrike" kern="1200" cap="none" spc="0" normalizeH="0" baseline="0" noProof="0" dirty="0">
              <a:ln>
                <a:noFill/>
              </a:ln>
              <a:solidFill>
                <a:srgbClr val="7030A0"/>
              </a:solidFill>
              <a:effectLst/>
              <a:uLnTx/>
              <a:uFillTx/>
              <a:latin typeface="Times New Roman" pitchFamily="18" charset="0"/>
              <a:ea typeface="+mj-ea"/>
              <a:cs typeface="Times New Roman" pitchFamily="18" charset="0"/>
            </a:endParaRPr>
          </a:p>
        </p:txBody>
      </p:sp>
      <p:sp>
        <p:nvSpPr>
          <p:cNvPr id="4" name="Rectangle 3"/>
          <p:cNvSpPr/>
          <p:nvPr/>
        </p:nvSpPr>
        <p:spPr>
          <a:xfrm>
            <a:off x="428596" y="642919"/>
            <a:ext cx="8001056" cy="646331"/>
          </a:xfrm>
          <a:prstGeom prst="rect">
            <a:avLst/>
          </a:prstGeom>
        </p:spPr>
        <p:txBody>
          <a:bodyPr wrap="square">
            <a:spAutoFit/>
          </a:bodyPr>
          <a:lstStyle/>
          <a:p>
            <a:r>
              <a:rPr lang="en-US" dirty="0"/>
              <a:t>https://drive.google.com/file/d/14a333YXP_8NSxKVPCvuGhDjZ9ZBHZrII/view?usp=sharing</a:t>
            </a:r>
          </a:p>
        </p:txBody>
      </p:sp>
      <p:sp>
        <p:nvSpPr>
          <p:cNvPr id="5" name="Content Placeholder 2"/>
          <p:cNvSpPr txBox="1">
            <a:spLocks/>
          </p:cNvSpPr>
          <p:nvPr/>
        </p:nvSpPr>
        <p:spPr>
          <a:xfrm>
            <a:off x="457200" y="1214422"/>
            <a:ext cx="8229600" cy="4911741"/>
          </a:xfrm>
          <a:prstGeom prst="rect">
            <a:avLst/>
          </a:prstGeom>
        </p:spPr>
        <p:txBody>
          <a:bodyPr>
            <a:normAutofit/>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1400" b="1" i="0" u="none" strike="noStrike" kern="1200" cap="none" spc="0" normalizeH="0" baseline="0" noProof="0">
              <a:ln>
                <a:noFill/>
              </a:ln>
              <a:solidFill>
                <a:schemeClr val="tx1"/>
              </a:solidFill>
              <a:effectLst/>
              <a:uLnTx/>
              <a:uFillTx/>
              <a:latin typeface="Times New Roman" pitchFamily="18" charset="0"/>
              <a:ea typeface="+mn-ea"/>
              <a:cs typeface="Times New Roman" pitchFamily="18" charset="0"/>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000" b="1" i="0" u="none" strike="noStrike" kern="1200" cap="none" spc="0" normalizeH="0" baseline="0" noProof="0">
                <a:ln>
                  <a:noFill/>
                </a:ln>
                <a:solidFill>
                  <a:schemeClr val="tx1"/>
                </a:solidFill>
                <a:effectLst/>
                <a:uLnTx/>
                <a:uFillTx/>
                <a:latin typeface="Times New Roman" pitchFamily="18" charset="0"/>
                <a:ea typeface="+mn-ea"/>
                <a:cs typeface="Times New Roman" pitchFamily="18" charset="0"/>
              </a:rPr>
              <a:t>Sources Chloride in water : </a:t>
            </a:r>
            <a:r>
              <a:rPr kumimoji="0" lang="en-US" sz="2000" b="0" i="0" u="none" strike="noStrike" kern="1200" cap="none" spc="0" normalizeH="0" baseline="0" noProof="0">
                <a:ln>
                  <a:noFill/>
                </a:ln>
                <a:solidFill>
                  <a:schemeClr val="tx1"/>
                </a:solidFill>
                <a:effectLst/>
                <a:uLnTx/>
                <a:uFillTx/>
                <a:latin typeface="Times New Roman" pitchFamily="18" charset="0"/>
                <a:ea typeface="+mn-ea"/>
                <a:cs typeface="Times New Roman" pitchFamily="18" charset="0"/>
              </a:rPr>
              <a:t>soluble salts MgCl</a:t>
            </a:r>
            <a:r>
              <a:rPr kumimoji="0" lang="en-US" sz="2000" b="0" i="0" u="none" strike="noStrike" kern="1200" cap="none" spc="0" normalizeH="0" baseline="-25000" noProof="0">
                <a:ln>
                  <a:noFill/>
                </a:ln>
                <a:solidFill>
                  <a:schemeClr val="tx1"/>
                </a:solidFill>
                <a:effectLst/>
                <a:uLnTx/>
                <a:uFillTx/>
                <a:latin typeface="+mn-lt"/>
                <a:ea typeface="+mn-ea"/>
                <a:cs typeface="+mn-cs"/>
              </a:rPr>
              <a:t> 2</a:t>
            </a:r>
            <a:r>
              <a:rPr kumimoji="0" lang="en-US" sz="2000" b="0" i="0" u="none" strike="noStrike" kern="1200" cap="none" spc="0" normalizeH="0" baseline="0" noProof="0">
                <a:ln>
                  <a:noFill/>
                </a:ln>
                <a:solidFill>
                  <a:schemeClr val="tx1"/>
                </a:solidFill>
                <a:effectLst/>
                <a:uLnTx/>
                <a:uFillTx/>
                <a:latin typeface="+mn-lt"/>
                <a:ea typeface="+mn-ea"/>
                <a:cs typeface="+mn-cs"/>
              </a:rPr>
              <a:t> </a:t>
            </a:r>
            <a:r>
              <a:rPr kumimoji="0" lang="en-US" sz="2000" b="0" i="0" u="none" strike="noStrike" kern="1200" cap="none" spc="0" normalizeH="0" baseline="0" noProof="0">
                <a:ln>
                  <a:noFill/>
                </a:ln>
                <a:solidFill>
                  <a:schemeClr val="tx1"/>
                </a:solidFill>
                <a:effectLst/>
                <a:uLnTx/>
                <a:uFillTx/>
                <a:latin typeface="Times New Roman" pitchFamily="18" charset="0"/>
                <a:ea typeface="+mn-ea"/>
                <a:cs typeface="Times New Roman" pitchFamily="18" charset="0"/>
              </a:rPr>
              <a:t>, CaCl</a:t>
            </a:r>
            <a:r>
              <a:rPr kumimoji="0" lang="en-US" sz="2000" b="0" i="0" u="none" strike="noStrike" kern="1200" cap="none" spc="0" normalizeH="0" baseline="-25000" noProof="0">
                <a:ln>
                  <a:noFill/>
                </a:ln>
                <a:solidFill>
                  <a:schemeClr val="tx1"/>
                </a:solidFill>
                <a:effectLst/>
                <a:uLnTx/>
                <a:uFillTx/>
                <a:latin typeface="+mn-lt"/>
                <a:ea typeface="+mn-ea"/>
                <a:cs typeface="+mn-cs"/>
              </a:rPr>
              <a:t> 2</a:t>
            </a:r>
            <a:r>
              <a:rPr kumimoji="0" lang="en-US" sz="2000" b="0" i="0" u="none" strike="noStrike" kern="1200" cap="none" spc="0" normalizeH="0" baseline="0" noProof="0">
                <a:ln>
                  <a:noFill/>
                </a:ln>
                <a:solidFill>
                  <a:schemeClr val="tx1"/>
                </a:solidFill>
                <a:effectLst/>
                <a:uLnTx/>
                <a:uFillTx/>
                <a:latin typeface="+mn-lt"/>
                <a:ea typeface="+mn-ea"/>
                <a:cs typeface="+mn-cs"/>
              </a:rPr>
              <a:t> </a:t>
            </a:r>
            <a:r>
              <a:rPr kumimoji="0" lang="en-US" sz="2000" b="0" i="0" u="none" strike="noStrike" kern="1200" cap="none" spc="0" normalizeH="0" baseline="0" noProof="0">
                <a:ln>
                  <a:noFill/>
                </a:ln>
                <a:solidFill>
                  <a:schemeClr val="tx1"/>
                </a:solidFill>
                <a:effectLst/>
                <a:uLnTx/>
                <a:uFillTx/>
                <a:latin typeface="Times New Roman" pitchFamily="18" charset="0"/>
                <a:ea typeface="+mn-ea"/>
                <a:cs typeface="Times New Roman" pitchFamily="18" charset="0"/>
              </a:rPr>
              <a:t>, KCl etc</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a:ln>
                <a:noFill/>
              </a:ln>
              <a:solidFill>
                <a:schemeClr val="tx1"/>
              </a:solidFill>
              <a:effectLst/>
              <a:uLnTx/>
              <a:uFillTx/>
              <a:latin typeface="Times New Roman" pitchFamily="18" charset="0"/>
              <a:ea typeface="+mn-ea"/>
              <a:cs typeface="Times New Roman" pitchFamily="18" charset="0"/>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solidFill>
                  <a:schemeClr val="tx1"/>
                </a:solidFill>
                <a:effectLst/>
                <a:uLnTx/>
                <a:uFillTx/>
                <a:latin typeface="Times New Roman" pitchFamily="18" charset="0"/>
                <a:ea typeface="+mn-ea"/>
                <a:cs typeface="Times New Roman" pitchFamily="18" charset="0"/>
              </a:rPr>
              <a:t> </a:t>
            </a:r>
            <a:r>
              <a:rPr kumimoji="0" lang="en-US" sz="2000" b="1" i="0" u="none" strike="noStrike" kern="1200" cap="none" spc="0" normalizeH="0" baseline="0" noProof="0">
                <a:ln>
                  <a:noFill/>
                </a:ln>
                <a:solidFill>
                  <a:schemeClr val="tx1"/>
                </a:solidFill>
                <a:effectLst/>
                <a:uLnTx/>
                <a:uFillTx/>
                <a:latin typeface="Times New Roman" pitchFamily="18" charset="0"/>
                <a:ea typeface="+mn-ea"/>
                <a:cs typeface="Times New Roman" pitchFamily="18" charset="0"/>
              </a:rPr>
              <a:t>Problems associated with</a:t>
            </a:r>
            <a:r>
              <a:rPr kumimoji="0" lang="en-IN" sz="2000" b="1" i="0" u="none" strike="noStrike" kern="1200" cap="none" spc="0" normalizeH="0" baseline="0" noProof="0">
                <a:ln>
                  <a:noFill/>
                </a:ln>
                <a:solidFill>
                  <a:schemeClr val="tx1"/>
                </a:solidFill>
                <a:effectLst/>
                <a:uLnTx/>
                <a:uFillTx/>
                <a:latin typeface="Times New Roman" pitchFamily="18" charset="0"/>
                <a:ea typeface="+mn-ea"/>
                <a:cs typeface="Times New Roman" pitchFamily="18" charset="0"/>
              </a:rPr>
              <a:t> Cl</a:t>
            </a:r>
            <a:r>
              <a:rPr kumimoji="0" lang="en-IN" sz="2000" b="1" i="0" u="none" strike="noStrike" kern="1200" cap="none" spc="0" normalizeH="0" baseline="30000" noProof="0">
                <a:ln>
                  <a:noFill/>
                </a:ln>
                <a:solidFill>
                  <a:schemeClr val="tx1"/>
                </a:solidFill>
                <a:effectLst/>
                <a:uLnTx/>
                <a:uFillTx/>
                <a:latin typeface="Times New Roman" pitchFamily="18" charset="0"/>
                <a:ea typeface="+mn-ea"/>
                <a:cs typeface="Times New Roman" pitchFamily="18" charset="0"/>
              </a:rPr>
              <a:t>- </a:t>
            </a:r>
            <a:r>
              <a:rPr kumimoji="0" lang="en-IN" sz="2000" b="1" i="0" u="none" strike="noStrike" kern="1200" cap="none" spc="0" normalizeH="0" baseline="0" noProof="0">
                <a:ln>
                  <a:noFill/>
                </a:ln>
                <a:solidFill>
                  <a:schemeClr val="tx1"/>
                </a:solidFill>
                <a:effectLst/>
                <a:uLnTx/>
                <a:uFillTx/>
                <a:latin typeface="Times New Roman" pitchFamily="18" charset="0"/>
                <a:ea typeface="+mn-ea"/>
                <a:cs typeface="Times New Roman" pitchFamily="18" charset="0"/>
              </a:rPr>
              <a:t> water </a:t>
            </a:r>
            <a:r>
              <a:rPr kumimoji="0" lang="en-IN" sz="2000" b="0" i="0" u="none" strike="noStrike" kern="1200" cap="none" spc="0" normalizeH="0" baseline="0" noProof="0">
                <a:ln>
                  <a:noFill/>
                </a:ln>
                <a:solidFill>
                  <a:schemeClr val="tx1"/>
                </a:solidFill>
                <a:effectLst/>
                <a:uLnTx/>
                <a:uFillTx/>
                <a:latin typeface="Times New Roman" pitchFamily="18" charset="0"/>
                <a:ea typeface="+mn-ea"/>
                <a:cs typeface="Times New Roman" pitchFamily="18" charset="0"/>
              </a:rPr>
              <a:t>: </a:t>
            </a:r>
            <a:r>
              <a:rPr kumimoji="0" lang="en-US" sz="2000" b="0" i="0" u="none" strike="noStrike" kern="1200" cap="none" spc="0" normalizeH="0" baseline="0" noProof="0">
                <a:ln>
                  <a:noFill/>
                </a:ln>
                <a:solidFill>
                  <a:schemeClr val="tx1"/>
                </a:solidFill>
                <a:effectLst/>
                <a:uLnTx/>
                <a:uFillTx/>
                <a:latin typeface="Times New Roman" pitchFamily="18" charset="0"/>
                <a:ea typeface="+mn-ea"/>
                <a:cs typeface="Times New Roman" pitchFamily="18" charset="0"/>
              </a:rPr>
              <a:t> Metallic corrosion of structures , Harmful  effects in agriculture..</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IN" sz="2000" b="1" i="0" u="none" strike="noStrike" kern="1200" cap="none" spc="0" normalizeH="0" baseline="0" noProof="0">
              <a:ln>
                <a:noFill/>
              </a:ln>
              <a:solidFill>
                <a:schemeClr val="tx1"/>
              </a:solidFill>
              <a:effectLst/>
              <a:uLnTx/>
              <a:uFillTx/>
              <a:latin typeface="Times New Roman" pitchFamily="18" charset="0"/>
              <a:ea typeface="+mn-ea"/>
              <a:cs typeface="Times New Roman" pitchFamily="18" charset="0"/>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IN" sz="2000" b="1" i="0" u="none" strike="noStrike" kern="1200" cap="none" spc="0" normalizeH="0" baseline="0" noProof="0">
                <a:ln>
                  <a:noFill/>
                </a:ln>
                <a:solidFill>
                  <a:schemeClr val="tx1"/>
                </a:solidFill>
                <a:effectLst/>
                <a:uLnTx/>
                <a:uFillTx/>
                <a:latin typeface="Times New Roman" pitchFamily="18" charset="0"/>
                <a:ea typeface="+mn-ea"/>
                <a:cs typeface="Times New Roman" pitchFamily="18" charset="0"/>
              </a:rPr>
              <a:t>Principle:</a:t>
            </a:r>
            <a:endParaRPr kumimoji="0" lang="en-US" sz="2000" b="0" i="0" u="none" strike="noStrike" kern="1200" cap="none" spc="0" normalizeH="0" baseline="0" noProof="0">
              <a:ln>
                <a:noFill/>
              </a:ln>
              <a:solidFill>
                <a:schemeClr val="tx1"/>
              </a:solidFill>
              <a:effectLst/>
              <a:uLnTx/>
              <a:uFillTx/>
              <a:latin typeface="+mn-lt"/>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000" b="0" i="0" u="none" strike="noStrike" kern="1200" cap="none" spc="0" normalizeH="0" baseline="0" noProof="0">
                <a:ln>
                  <a:noFill/>
                </a:ln>
                <a:solidFill>
                  <a:schemeClr val="tx1"/>
                </a:solidFill>
                <a:effectLst/>
                <a:uLnTx/>
                <a:uFillTx/>
                <a:latin typeface="+mn-lt"/>
                <a:ea typeface="+mn-ea"/>
                <a:cs typeface="+mn-cs"/>
              </a:rPr>
              <a:t>                                                                   pH =7       </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000" b="1" i="0" u="none" strike="noStrike" kern="1200" cap="none" spc="0" normalizeH="0" baseline="0" noProof="0">
                <a:ln>
                  <a:noFill/>
                </a:ln>
                <a:solidFill>
                  <a:schemeClr val="tx1"/>
                </a:solidFill>
                <a:effectLst/>
                <a:uLnTx/>
                <a:uFillTx/>
                <a:latin typeface="+mn-lt"/>
                <a:ea typeface="+mn-ea"/>
                <a:cs typeface="+mn-cs"/>
              </a:rPr>
              <a:t>                        Cl</a:t>
            </a:r>
            <a:r>
              <a:rPr kumimoji="0" lang="en-US" sz="2000" b="1" i="0" u="none" strike="noStrike" kern="1200" cap="none" spc="0" normalizeH="0" baseline="30000" noProof="0">
                <a:ln>
                  <a:noFill/>
                </a:ln>
                <a:solidFill>
                  <a:schemeClr val="tx1"/>
                </a:solidFill>
                <a:effectLst/>
                <a:uLnTx/>
                <a:uFillTx/>
                <a:latin typeface="+mn-lt"/>
                <a:ea typeface="+mn-ea"/>
                <a:cs typeface="+mn-cs"/>
              </a:rPr>
              <a:t>-</a:t>
            </a:r>
            <a:r>
              <a:rPr kumimoji="0" lang="en-US" sz="2000" b="1" i="0" u="none" strike="noStrike" kern="1200" cap="none" spc="0" normalizeH="0" baseline="0" noProof="0">
                <a:ln>
                  <a:noFill/>
                </a:ln>
                <a:solidFill>
                  <a:schemeClr val="tx1"/>
                </a:solidFill>
                <a:effectLst/>
                <a:uLnTx/>
                <a:uFillTx/>
                <a:latin typeface="+mn-lt"/>
                <a:ea typeface="+mn-ea"/>
                <a:cs typeface="+mn-cs"/>
              </a:rPr>
              <a:t> ( in water) +  AgNO</a:t>
            </a:r>
            <a:r>
              <a:rPr kumimoji="0" lang="en-US" sz="2000" b="1" i="0" u="none" strike="noStrike" kern="1200" cap="none" spc="0" normalizeH="0" baseline="-25000" noProof="0">
                <a:ln>
                  <a:noFill/>
                </a:ln>
                <a:solidFill>
                  <a:schemeClr val="tx1"/>
                </a:solidFill>
                <a:effectLst/>
                <a:uLnTx/>
                <a:uFillTx/>
                <a:latin typeface="+mn-lt"/>
                <a:ea typeface="+mn-ea"/>
                <a:cs typeface="+mn-cs"/>
              </a:rPr>
              <a:t>3</a:t>
            </a:r>
            <a:r>
              <a:rPr kumimoji="0" lang="en-US" sz="2000" b="1" i="0" u="none" strike="noStrike" kern="1200" cap="none" spc="0" normalizeH="0" baseline="0" noProof="0">
                <a:ln>
                  <a:noFill/>
                </a:ln>
                <a:solidFill>
                  <a:schemeClr val="tx1"/>
                </a:solidFill>
                <a:effectLst/>
                <a:uLnTx/>
                <a:uFillTx/>
                <a:latin typeface="+mn-lt"/>
                <a:ea typeface="+mn-ea"/>
                <a:cs typeface="+mn-cs"/>
              </a:rPr>
              <a:t>   →     AgCl (↓) +  NO</a:t>
            </a:r>
            <a:r>
              <a:rPr kumimoji="0" lang="en-US" sz="2000" b="1" i="0" u="none" strike="noStrike" kern="1200" cap="none" spc="0" normalizeH="0" baseline="-25000" noProof="0">
                <a:ln>
                  <a:noFill/>
                </a:ln>
                <a:solidFill>
                  <a:schemeClr val="tx1"/>
                </a:solidFill>
                <a:effectLst/>
                <a:uLnTx/>
                <a:uFillTx/>
                <a:latin typeface="+mn-lt"/>
                <a:ea typeface="+mn-ea"/>
                <a:cs typeface="+mn-cs"/>
              </a:rPr>
              <a:t>3</a:t>
            </a:r>
            <a:r>
              <a:rPr kumimoji="0" lang="en-US" sz="2000" b="1" i="0" u="none" strike="noStrike" kern="1200" cap="none" spc="0" normalizeH="0" baseline="30000" noProof="0">
                <a:ln>
                  <a:noFill/>
                </a:ln>
                <a:solidFill>
                  <a:schemeClr val="tx1"/>
                </a:solidFill>
                <a:effectLst/>
                <a:uLnTx/>
                <a:uFillTx/>
                <a:latin typeface="+mn-lt"/>
                <a:ea typeface="+mn-ea"/>
                <a:cs typeface="+mn-cs"/>
              </a:rPr>
              <a:t>-</a:t>
            </a:r>
            <a:endParaRPr kumimoji="0" lang="en-US" sz="2000" b="1" i="0" u="none" strike="noStrike" kern="1200" cap="none" spc="0" normalizeH="0" baseline="0" noProof="0">
              <a:ln>
                <a:noFill/>
              </a:ln>
              <a:solidFill>
                <a:schemeClr val="tx1"/>
              </a:solidFill>
              <a:effectLst/>
              <a:uLnTx/>
              <a:uFillTx/>
              <a:latin typeface="+mn-lt"/>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000" b="1" i="0" u="none" strike="noStrike" kern="1200" cap="none" spc="0" normalizeH="0" baseline="0" noProof="0">
                <a:ln>
                  <a:noFill/>
                </a:ln>
                <a:solidFill>
                  <a:schemeClr val="tx1"/>
                </a:solidFill>
                <a:effectLst/>
                <a:uLnTx/>
                <a:uFillTx/>
                <a:latin typeface="+mn-lt"/>
                <a:ea typeface="+mn-ea"/>
                <a:cs typeface="+mn-cs"/>
              </a:rPr>
              <a:t>                  </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000" b="1" i="0" u="none" strike="noStrike" kern="1200" cap="none" spc="0" normalizeH="0" baseline="0" noProof="0">
                <a:ln>
                  <a:noFill/>
                </a:ln>
                <a:solidFill>
                  <a:schemeClr val="tx1"/>
                </a:solidFill>
                <a:effectLst/>
                <a:uLnTx/>
                <a:uFillTx/>
                <a:latin typeface="+mn-lt"/>
                <a:ea typeface="+mn-ea"/>
                <a:cs typeface="+mn-cs"/>
              </a:rPr>
              <a:t>                        K</a:t>
            </a:r>
            <a:r>
              <a:rPr kumimoji="0" lang="en-US" sz="2000" b="1" i="0" u="none" strike="noStrike" kern="1200" cap="none" spc="0" normalizeH="0" baseline="-25000" noProof="0">
                <a:ln>
                  <a:noFill/>
                </a:ln>
                <a:solidFill>
                  <a:schemeClr val="tx1"/>
                </a:solidFill>
                <a:effectLst/>
                <a:uLnTx/>
                <a:uFillTx/>
                <a:latin typeface="+mn-lt"/>
                <a:ea typeface="+mn-ea"/>
                <a:cs typeface="+mn-cs"/>
              </a:rPr>
              <a:t>2</a:t>
            </a:r>
            <a:r>
              <a:rPr kumimoji="0" lang="en-US" sz="2000" b="1" i="0" u="none" strike="noStrike" kern="1200" cap="none" spc="0" normalizeH="0" baseline="0" noProof="0">
                <a:ln>
                  <a:noFill/>
                </a:ln>
                <a:solidFill>
                  <a:schemeClr val="tx1"/>
                </a:solidFill>
                <a:effectLst/>
                <a:uLnTx/>
                <a:uFillTx/>
                <a:latin typeface="+mn-lt"/>
                <a:ea typeface="+mn-ea"/>
                <a:cs typeface="+mn-cs"/>
              </a:rPr>
              <a:t>CrO</a:t>
            </a:r>
            <a:r>
              <a:rPr kumimoji="0" lang="en-US" sz="2000" b="1" i="0" u="none" strike="noStrike" kern="1200" cap="none" spc="0" normalizeH="0" baseline="-25000" noProof="0">
                <a:ln>
                  <a:noFill/>
                </a:ln>
                <a:solidFill>
                  <a:schemeClr val="tx1"/>
                </a:solidFill>
                <a:effectLst/>
                <a:uLnTx/>
                <a:uFillTx/>
                <a:latin typeface="+mn-lt"/>
                <a:ea typeface="+mn-ea"/>
                <a:cs typeface="+mn-cs"/>
              </a:rPr>
              <a:t>4  </a:t>
            </a:r>
            <a:r>
              <a:rPr kumimoji="0" lang="en-US" sz="2000" b="1" i="0" u="none" strike="noStrike" kern="1200" cap="none" spc="0" normalizeH="0" baseline="0" noProof="0">
                <a:ln>
                  <a:noFill/>
                </a:ln>
                <a:solidFill>
                  <a:schemeClr val="tx1"/>
                </a:solidFill>
                <a:effectLst/>
                <a:uLnTx/>
                <a:uFillTx/>
                <a:latin typeface="+mn-lt"/>
                <a:ea typeface="+mn-ea"/>
                <a:cs typeface="+mn-cs"/>
              </a:rPr>
              <a:t>+  2 AgNO</a:t>
            </a:r>
            <a:r>
              <a:rPr kumimoji="0" lang="en-US" sz="2000" b="1" i="0" u="none" strike="noStrike" kern="1200" cap="none" spc="0" normalizeH="0" baseline="-25000" noProof="0">
                <a:ln>
                  <a:noFill/>
                </a:ln>
                <a:solidFill>
                  <a:schemeClr val="tx1"/>
                </a:solidFill>
                <a:effectLst/>
                <a:uLnTx/>
                <a:uFillTx/>
                <a:latin typeface="+mn-lt"/>
                <a:ea typeface="+mn-ea"/>
                <a:cs typeface="+mn-cs"/>
              </a:rPr>
              <a:t>3</a:t>
            </a:r>
            <a:r>
              <a:rPr kumimoji="0" lang="en-US" sz="2000" b="1" i="0" u="none" strike="noStrike" kern="1200" cap="none" spc="0" normalizeH="0" baseline="0" noProof="0">
                <a:ln>
                  <a:noFill/>
                </a:ln>
                <a:solidFill>
                  <a:schemeClr val="tx1"/>
                </a:solidFill>
                <a:effectLst/>
                <a:uLnTx/>
                <a:uFillTx/>
                <a:latin typeface="+mn-lt"/>
                <a:ea typeface="+mn-ea"/>
                <a:cs typeface="+mn-cs"/>
              </a:rPr>
              <a:t> (excess)  →   Ag</a:t>
            </a:r>
            <a:r>
              <a:rPr kumimoji="0" lang="en-US" sz="2000" b="1" i="0" u="none" strike="noStrike" kern="1200" cap="none" spc="0" normalizeH="0" baseline="-25000" noProof="0">
                <a:ln>
                  <a:noFill/>
                </a:ln>
                <a:solidFill>
                  <a:schemeClr val="tx1"/>
                </a:solidFill>
                <a:effectLst/>
                <a:uLnTx/>
                <a:uFillTx/>
                <a:latin typeface="+mn-lt"/>
                <a:ea typeface="+mn-ea"/>
                <a:cs typeface="+mn-cs"/>
              </a:rPr>
              <a:t>2</a:t>
            </a:r>
            <a:r>
              <a:rPr kumimoji="0" lang="en-US" sz="2000" b="1" i="0" u="none" strike="noStrike" kern="1200" cap="none" spc="0" normalizeH="0" baseline="0" noProof="0">
                <a:ln>
                  <a:noFill/>
                </a:ln>
                <a:solidFill>
                  <a:schemeClr val="tx1"/>
                </a:solidFill>
                <a:effectLst/>
                <a:uLnTx/>
                <a:uFillTx/>
                <a:latin typeface="+mn-lt"/>
                <a:ea typeface="+mn-ea"/>
                <a:cs typeface="+mn-cs"/>
              </a:rPr>
              <a:t>CrO</a:t>
            </a:r>
            <a:r>
              <a:rPr kumimoji="0" lang="en-US" sz="2000" b="1" i="0" u="none" strike="noStrike" kern="1200" cap="none" spc="0" normalizeH="0" baseline="-25000" noProof="0">
                <a:ln>
                  <a:noFill/>
                </a:ln>
                <a:solidFill>
                  <a:schemeClr val="tx1"/>
                </a:solidFill>
                <a:effectLst/>
                <a:uLnTx/>
                <a:uFillTx/>
                <a:latin typeface="+mn-lt"/>
                <a:ea typeface="+mn-ea"/>
                <a:cs typeface="+mn-cs"/>
              </a:rPr>
              <a:t>4 </a:t>
            </a:r>
            <a:r>
              <a:rPr kumimoji="0" lang="en-US" sz="2000" b="1" i="0" u="none" strike="noStrike" kern="1200" cap="none" spc="0" normalizeH="0" baseline="0" noProof="0">
                <a:ln>
                  <a:noFill/>
                </a:ln>
                <a:solidFill>
                  <a:schemeClr val="tx1"/>
                </a:solidFill>
                <a:effectLst/>
                <a:uLnTx/>
                <a:uFillTx/>
                <a:latin typeface="+mn-lt"/>
                <a:ea typeface="+mn-ea"/>
                <a:cs typeface="+mn-cs"/>
              </a:rPr>
              <a:t>(↓)    +    2 KNO</a:t>
            </a:r>
            <a:r>
              <a:rPr kumimoji="0" lang="en-US" sz="2000" b="1" i="0" u="none" strike="noStrike" kern="1200" cap="none" spc="0" normalizeH="0" baseline="-25000" noProof="0">
                <a:ln>
                  <a:noFill/>
                </a:ln>
                <a:solidFill>
                  <a:schemeClr val="tx1"/>
                </a:solidFill>
                <a:effectLst/>
                <a:uLnTx/>
                <a:uFillTx/>
                <a:latin typeface="+mn-lt"/>
                <a:ea typeface="+mn-ea"/>
                <a:cs typeface="+mn-cs"/>
              </a:rPr>
              <a:t>3	</a:t>
            </a:r>
            <a:endParaRPr kumimoji="0" lang="en-US" sz="2000" b="1" i="0" u="none" strike="noStrike" kern="1200" cap="none" spc="0" normalizeH="0" baseline="0" noProof="0">
              <a:ln>
                <a:noFill/>
              </a:ln>
              <a:solidFill>
                <a:schemeClr val="tx1"/>
              </a:solidFill>
              <a:effectLst/>
              <a:uLnTx/>
              <a:uFillTx/>
              <a:latin typeface="+mn-lt"/>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000" b="1" i="0" u="none" strike="noStrike" kern="1200" cap="none" spc="0" normalizeH="0" baseline="0" noProof="0">
                <a:ln>
                  <a:noFill/>
                </a:ln>
                <a:solidFill>
                  <a:schemeClr val="tx1"/>
                </a:solidFill>
                <a:effectLst/>
                <a:uLnTx/>
                <a:uFillTx/>
                <a:latin typeface="+mn-lt"/>
                <a:ea typeface="+mn-ea"/>
                <a:cs typeface="+mn-cs"/>
              </a:rPr>
              <a:t>                        </a:t>
            </a:r>
            <a:r>
              <a:rPr kumimoji="0" lang="en-US" sz="1800" b="1" i="0" u="none" strike="noStrike" kern="1200" cap="none" spc="0" normalizeH="0" baseline="0" noProof="0">
                <a:ln>
                  <a:noFill/>
                </a:ln>
                <a:solidFill>
                  <a:schemeClr val="tx1"/>
                </a:solidFill>
                <a:effectLst/>
                <a:uLnTx/>
                <a:uFillTx/>
                <a:latin typeface="+mn-lt"/>
                <a:ea typeface="+mn-ea"/>
                <a:cs typeface="+mn-cs"/>
              </a:rPr>
              <a:t>(Yellow ) </a:t>
            </a:r>
            <a:r>
              <a:rPr kumimoji="0" lang="en-US" sz="2000" b="1" i="0" u="none" strike="noStrike" kern="1200" cap="none" spc="0" normalizeH="0" baseline="0" noProof="0">
                <a:ln>
                  <a:noFill/>
                </a:ln>
                <a:solidFill>
                  <a:schemeClr val="tx1"/>
                </a:solidFill>
                <a:effectLst/>
                <a:uLnTx/>
                <a:uFillTx/>
                <a:latin typeface="+mn-lt"/>
                <a:ea typeface="+mn-ea"/>
                <a:cs typeface="+mn-cs"/>
              </a:rPr>
              <a:t>                                           </a:t>
            </a:r>
            <a:r>
              <a:rPr kumimoji="0" lang="en-US" sz="1800" b="1" i="0" u="none" strike="noStrike" kern="1200" cap="none" spc="0" normalizeH="0" baseline="0" noProof="0">
                <a:ln>
                  <a:noFill/>
                </a:ln>
                <a:solidFill>
                  <a:schemeClr val="tx1"/>
                </a:solidFill>
                <a:effectLst/>
                <a:uLnTx/>
                <a:uFillTx/>
                <a:latin typeface="+mn-lt"/>
                <a:ea typeface="+mn-ea"/>
                <a:cs typeface="+mn-cs"/>
              </a:rPr>
              <a:t>( brick red)</a:t>
            </a:r>
            <a:endParaRPr kumimoji="0" lang="en-US" sz="2000" b="1" i="0" u="none" strike="noStrike" kern="1200" cap="none" spc="0" normalizeH="0" baseline="0" noProof="0">
              <a:ln>
                <a:noFill/>
              </a:ln>
              <a:solidFill>
                <a:schemeClr val="tx1"/>
              </a:solidFill>
              <a:effectLst/>
              <a:uLnTx/>
              <a:uFillTx/>
              <a:latin typeface="+mn-lt"/>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dirty="0">
              <a:ln>
                <a:noFill/>
              </a:ln>
              <a:solidFill>
                <a:schemeClr val="tx1"/>
              </a:solidFill>
              <a:effectLst/>
              <a:uLnTx/>
              <a:uFillTx/>
              <a:latin typeface="Times New Roman" pitchFamily="18" charset="0"/>
              <a:ea typeface="+mn-ea"/>
              <a:cs typeface="Times New Roman" pitchFamily="18" charset="0"/>
            </a:endParaRPr>
          </a:p>
        </p:txBody>
      </p:sp>
    </p:spTree>
  </p:cSld>
  <p:clrMapOvr>
    <a:masterClrMapping/>
  </p:clrMapOvr>
  <p:transition spd="slow">
    <p:pull dir="d"/>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p:cNvSpPr txBox="1">
            <a:spLocks/>
          </p:cNvSpPr>
          <p:nvPr/>
        </p:nvSpPr>
        <p:spPr>
          <a:xfrm>
            <a:off x="457200" y="214290"/>
            <a:ext cx="10807700" cy="6429420"/>
          </a:xfrm>
          <a:prstGeom prst="rect">
            <a:avLst/>
          </a:prstGeom>
        </p:spPr>
        <p:txBody>
          <a:bodyPr>
            <a:normAutofit fontScale="55000" lnSpcReduction="20000"/>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IN" sz="5900" b="1" i="0" u="none" strike="noStrike" kern="1200" cap="none" spc="0" normalizeH="0" baseline="0" noProof="0" dirty="0">
                <a:ln>
                  <a:noFill/>
                </a:ln>
                <a:solidFill>
                  <a:schemeClr val="tx1"/>
                </a:solidFill>
                <a:effectLst/>
                <a:uLnTx/>
                <a:uFillTx/>
                <a:latin typeface="+mn-lt"/>
                <a:ea typeface="+mn-ea"/>
                <a:cs typeface="+mn-cs"/>
              </a:rPr>
              <a:t>Procedure:</a:t>
            </a:r>
            <a:r>
              <a:rPr kumimoji="0" lang="en-US" sz="5900" b="1" i="0" u="none" strike="noStrike" kern="1200" cap="none" spc="0" normalizeH="0" baseline="0" noProof="0" dirty="0">
                <a:ln>
                  <a:noFill/>
                </a:ln>
                <a:solidFill>
                  <a:schemeClr val="tx1"/>
                </a:solidFill>
                <a:effectLst/>
                <a:uLnTx/>
                <a:uFillTx/>
                <a:latin typeface="+mn-lt"/>
                <a:ea typeface="+mn-ea"/>
                <a:cs typeface="+mn-cs"/>
              </a:rPr>
              <a:t> </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schemeClr val="tx1"/>
                </a:solidFill>
                <a:effectLst/>
                <a:uLnTx/>
                <a:uFillTx/>
                <a:latin typeface="+mn-lt"/>
                <a:ea typeface="+mn-ea"/>
                <a:cs typeface="+mn-cs"/>
              </a:rPr>
              <a:t>                </a:t>
            </a:r>
            <a:r>
              <a:rPr kumimoji="0" lang="en-US" sz="3800" b="1" i="0" u="none" strike="noStrike" kern="1200" cap="none" spc="0" normalizeH="0" baseline="0" noProof="0" dirty="0">
                <a:ln>
                  <a:noFill/>
                </a:ln>
                <a:solidFill>
                  <a:schemeClr val="tx1"/>
                </a:solidFill>
                <a:effectLst/>
                <a:uLnTx/>
                <a:uFillTx/>
                <a:latin typeface="+mn-lt"/>
                <a:ea typeface="+mn-ea"/>
                <a:cs typeface="+mn-cs"/>
              </a:rPr>
              <a:t>Burette  :</a:t>
            </a:r>
            <a:r>
              <a:rPr kumimoji="0" lang="en-US" sz="3800" b="0" i="0" u="none" strike="noStrike" kern="1200" cap="none" spc="0" normalizeH="0" baseline="0" noProof="0" dirty="0">
                <a:ln>
                  <a:noFill/>
                </a:ln>
                <a:solidFill>
                  <a:schemeClr val="tx1"/>
                </a:solidFill>
                <a:effectLst/>
                <a:uLnTx/>
                <a:uFillTx/>
                <a:latin typeface="+mn-lt"/>
                <a:ea typeface="+mn-ea"/>
                <a:cs typeface="+mn-cs"/>
              </a:rPr>
              <a:t>   standard AgNO</a:t>
            </a:r>
            <a:r>
              <a:rPr kumimoji="0" lang="en-US" sz="3800" b="0" i="0" u="none" strike="noStrike" kern="1200" cap="none" spc="0" normalizeH="0" baseline="-25000" noProof="0" dirty="0">
                <a:ln>
                  <a:noFill/>
                </a:ln>
                <a:solidFill>
                  <a:schemeClr val="tx1"/>
                </a:solidFill>
                <a:effectLst/>
                <a:uLnTx/>
                <a:uFillTx/>
                <a:latin typeface="+mn-lt"/>
                <a:ea typeface="+mn-ea"/>
                <a:cs typeface="+mn-cs"/>
              </a:rPr>
              <a:t>3  </a:t>
            </a:r>
            <a:r>
              <a:rPr kumimoji="0" lang="en-US" sz="3800" b="0" i="0" u="none" strike="noStrike" kern="1200" cap="none" spc="0" normalizeH="0" baseline="0" noProof="0" dirty="0">
                <a:ln>
                  <a:noFill/>
                </a:ln>
                <a:solidFill>
                  <a:schemeClr val="tx1"/>
                </a:solidFill>
                <a:effectLst/>
                <a:uLnTx/>
                <a:uFillTx/>
                <a:latin typeface="+mn-lt"/>
                <a:ea typeface="+mn-ea"/>
                <a:cs typeface="+mn-cs"/>
              </a:rPr>
              <a:t>  solution </a:t>
            </a:r>
            <a:endParaRPr lang="en-US" sz="3800" b="1" dirty="0"/>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3800" b="1" i="0" u="none" strike="noStrike" kern="1200" cap="none" spc="0" normalizeH="0" baseline="0" noProof="0" dirty="0">
                <a:ln>
                  <a:noFill/>
                </a:ln>
                <a:solidFill>
                  <a:schemeClr val="tx1"/>
                </a:solidFill>
                <a:effectLst/>
                <a:uLnTx/>
                <a:uFillTx/>
                <a:latin typeface="+mn-lt"/>
                <a:ea typeface="+mn-ea"/>
                <a:cs typeface="+mn-cs"/>
              </a:rPr>
              <a:t>      Conical Flask : </a:t>
            </a:r>
            <a:r>
              <a:rPr kumimoji="0" lang="en-US" sz="3800" b="0" i="0" u="none" strike="noStrike" kern="1200" cap="none" spc="0" normalizeH="0" baseline="0" noProof="0" dirty="0">
                <a:ln>
                  <a:noFill/>
                </a:ln>
                <a:solidFill>
                  <a:schemeClr val="tx1"/>
                </a:solidFill>
                <a:effectLst/>
                <a:uLnTx/>
                <a:uFillTx/>
                <a:latin typeface="+mn-lt"/>
                <a:ea typeface="+mn-ea"/>
                <a:cs typeface="+mn-cs"/>
              </a:rPr>
              <a:t>100 ml the water sample(neutral pH)  in  to a  conical flask , </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3800" b="0" i="0" u="none" strike="noStrike" kern="1200" cap="none" spc="0" normalizeH="0" baseline="0" noProof="0" dirty="0">
              <a:ln>
                <a:noFill/>
              </a:ln>
              <a:solidFill>
                <a:schemeClr val="tx1"/>
              </a:solidFill>
              <a:effectLst/>
              <a:uLnTx/>
              <a:uFillTx/>
              <a:latin typeface="+mn-lt"/>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3800" b="0" i="0" u="none" strike="noStrike" kern="1200" cap="none" spc="0" normalizeH="0" baseline="0" noProof="0" dirty="0">
                <a:ln>
                  <a:noFill/>
                </a:ln>
                <a:solidFill>
                  <a:schemeClr val="tx1"/>
                </a:solidFill>
                <a:effectLst/>
                <a:uLnTx/>
                <a:uFillTx/>
                <a:latin typeface="+mn-lt"/>
                <a:ea typeface="+mn-ea"/>
                <a:cs typeface="+mn-cs"/>
              </a:rPr>
              <a:t>            </a:t>
            </a:r>
            <a:r>
              <a:rPr kumimoji="0" lang="en-US" sz="3800" b="1" i="0" u="none" strike="noStrike" kern="1200" cap="none" spc="0" normalizeH="0" baseline="0" noProof="0" dirty="0">
                <a:ln>
                  <a:noFill/>
                </a:ln>
                <a:solidFill>
                  <a:schemeClr val="tx1"/>
                </a:solidFill>
                <a:effectLst/>
                <a:uLnTx/>
                <a:uFillTx/>
                <a:latin typeface="+mn-lt"/>
                <a:ea typeface="+mn-ea"/>
                <a:cs typeface="+mn-cs"/>
              </a:rPr>
              <a:t>Indicator :   </a:t>
            </a:r>
            <a:r>
              <a:rPr kumimoji="0" lang="en-US" sz="3800" b="0" i="0" u="none" strike="noStrike" kern="1200" cap="none" spc="0" normalizeH="0" baseline="0" noProof="0" dirty="0">
                <a:ln>
                  <a:noFill/>
                </a:ln>
                <a:solidFill>
                  <a:schemeClr val="tx1"/>
                </a:solidFill>
                <a:effectLst/>
                <a:uLnTx/>
                <a:uFillTx/>
                <a:latin typeface="+mn-lt"/>
                <a:ea typeface="+mn-ea"/>
                <a:cs typeface="+mn-cs"/>
              </a:rPr>
              <a:t>2-3 drops of potassium chromate </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IN" sz="3800" b="1" i="0" u="none" strike="noStrike" kern="1200" cap="none" spc="0" normalizeH="0" baseline="0" noProof="0" dirty="0">
              <a:ln>
                <a:noFill/>
              </a:ln>
              <a:solidFill>
                <a:schemeClr val="tx1"/>
              </a:solidFill>
              <a:effectLst/>
              <a:uLnTx/>
              <a:uFillTx/>
              <a:latin typeface="+mn-lt"/>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IN" sz="3800" b="1" i="0" u="none" strike="noStrike" kern="1200" cap="none" spc="0" normalizeH="0" baseline="0" noProof="0" dirty="0">
                <a:ln>
                  <a:noFill/>
                </a:ln>
                <a:solidFill>
                  <a:schemeClr val="tx1"/>
                </a:solidFill>
                <a:effectLst/>
                <a:uLnTx/>
                <a:uFillTx/>
                <a:latin typeface="+mn-lt"/>
                <a:ea typeface="+mn-ea"/>
                <a:cs typeface="+mn-cs"/>
              </a:rPr>
              <a:t>Colour changes : </a:t>
            </a:r>
            <a:r>
              <a:rPr kumimoji="0" lang="en-US" sz="3800" b="0" i="0" u="none" strike="noStrike" kern="1200" cap="none" spc="0" normalizeH="0" baseline="0" noProof="0" dirty="0">
                <a:ln>
                  <a:noFill/>
                </a:ln>
                <a:solidFill>
                  <a:schemeClr val="tx1"/>
                </a:solidFill>
                <a:effectLst/>
                <a:uLnTx/>
                <a:uFillTx/>
                <a:latin typeface="+mn-lt"/>
                <a:ea typeface="+mn-ea"/>
                <a:cs typeface="+mn-cs"/>
              </a:rPr>
              <a:t>yellow </a:t>
            </a:r>
            <a:r>
              <a:rPr kumimoji="0" lang="en-US" sz="2900" b="0" i="0" u="none" strike="noStrike" kern="1200" cap="none" spc="0" normalizeH="0" baseline="0" noProof="0" dirty="0">
                <a:ln>
                  <a:noFill/>
                </a:ln>
                <a:solidFill>
                  <a:schemeClr val="tx1"/>
                </a:solidFill>
                <a:effectLst/>
                <a:uLnTx/>
                <a:uFillTx/>
                <a:latin typeface="+mn-lt"/>
                <a:ea typeface="+mn-ea"/>
                <a:cs typeface="+mn-cs"/>
              </a:rPr>
              <a:t>( </a:t>
            </a:r>
            <a:r>
              <a:rPr kumimoji="0" lang="en-US" sz="2900" b="1" i="0" u="none" strike="noStrike" kern="1200" cap="none" spc="0" normalizeH="0" baseline="0" noProof="0" dirty="0">
                <a:ln>
                  <a:noFill/>
                </a:ln>
                <a:solidFill>
                  <a:schemeClr val="tx1"/>
                </a:solidFill>
                <a:effectLst/>
                <a:uLnTx/>
                <a:uFillTx/>
                <a:latin typeface="+mn-lt"/>
                <a:ea typeface="+mn-ea"/>
                <a:cs typeface="+mn-cs"/>
              </a:rPr>
              <a:t>CrO</a:t>
            </a:r>
            <a:r>
              <a:rPr kumimoji="0" lang="en-US" sz="2900" b="1" i="0" u="none" strike="noStrike" kern="1200" cap="none" spc="0" normalizeH="0" baseline="-25000" noProof="0" dirty="0">
                <a:ln>
                  <a:noFill/>
                </a:ln>
                <a:solidFill>
                  <a:schemeClr val="tx1"/>
                </a:solidFill>
                <a:effectLst/>
                <a:uLnTx/>
                <a:uFillTx/>
                <a:latin typeface="+mn-lt"/>
                <a:ea typeface="+mn-ea"/>
                <a:cs typeface="+mn-cs"/>
              </a:rPr>
              <a:t>4 </a:t>
            </a:r>
            <a:r>
              <a:rPr kumimoji="0" lang="en-US" sz="2900" b="1" i="0" u="none" strike="noStrike" kern="1200" cap="none" spc="0" normalizeH="0" baseline="30000" noProof="0" dirty="0">
                <a:ln>
                  <a:noFill/>
                </a:ln>
                <a:solidFill>
                  <a:schemeClr val="tx1"/>
                </a:solidFill>
                <a:effectLst/>
                <a:uLnTx/>
                <a:uFillTx/>
                <a:latin typeface="+mn-lt"/>
                <a:ea typeface="+mn-ea"/>
                <a:cs typeface="+mn-cs"/>
              </a:rPr>
              <a:t> 2- </a:t>
            </a:r>
            <a:r>
              <a:rPr kumimoji="0" lang="en-US" sz="2900" b="1" i="0" u="none" strike="noStrike" kern="1200" cap="none" spc="0" normalizeH="0" baseline="0" noProof="0" dirty="0">
                <a:ln>
                  <a:noFill/>
                </a:ln>
                <a:solidFill>
                  <a:schemeClr val="tx1"/>
                </a:solidFill>
                <a:effectLst/>
                <a:uLnTx/>
                <a:uFillTx/>
                <a:latin typeface="+mn-lt"/>
                <a:ea typeface="+mn-ea"/>
                <a:cs typeface="+mn-cs"/>
              </a:rPr>
              <a:t> ion ) </a:t>
            </a:r>
            <a:r>
              <a:rPr kumimoji="0" lang="en-US" sz="3800" b="0" i="0" u="none" strike="noStrike" kern="1200" cap="none" spc="0" normalizeH="0" baseline="0" noProof="0" dirty="0">
                <a:ln>
                  <a:noFill/>
                </a:ln>
                <a:solidFill>
                  <a:schemeClr val="tx1"/>
                </a:solidFill>
                <a:effectLst/>
                <a:uLnTx/>
                <a:uFillTx/>
                <a:latin typeface="+mn-lt"/>
                <a:ea typeface="+mn-ea"/>
                <a:cs typeface="+mn-cs"/>
              </a:rPr>
              <a:t>to  brick red  tinge </a:t>
            </a:r>
            <a:r>
              <a:rPr kumimoji="0" lang="en-US" sz="2900" b="0" i="0" u="none" strike="noStrike" kern="1200" cap="none" spc="0" normalizeH="0" baseline="0" noProof="0" dirty="0">
                <a:ln>
                  <a:noFill/>
                </a:ln>
                <a:solidFill>
                  <a:schemeClr val="tx1"/>
                </a:solidFill>
                <a:effectLst/>
                <a:uLnTx/>
                <a:uFillTx/>
                <a:latin typeface="+mn-lt"/>
                <a:ea typeface="+mn-ea"/>
                <a:cs typeface="+mn-cs"/>
              </a:rPr>
              <a:t>(</a:t>
            </a:r>
            <a:r>
              <a:rPr kumimoji="0" lang="en-US" sz="2900" b="1" i="0" u="none" strike="noStrike" kern="1200" cap="none" spc="0" normalizeH="0" baseline="0" noProof="0" dirty="0">
                <a:ln>
                  <a:noFill/>
                </a:ln>
                <a:solidFill>
                  <a:schemeClr val="tx1"/>
                </a:solidFill>
                <a:effectLst/>
                <a:uLnTx/>
                <a:uFillTx/>
                <a:latin typeface="+mn-lt"/>
                <a:ea typeface="+mn-ea"/>
                <a:cs typeface="+mn-cs"/>
              </a:rPr>
              <a:t>Ag</a:t>
            </a:r>
            <a:r>
              <a:rPr kumimoji="0" lang="en-US" sz="2900" b="1" i="0" u="none" strike="noStrike" kern="1200" cap="none" spc="0" normalizeH="0" baseline="-25000" noProof="0" dirty="0">
                <a:ln>
                  <a:noFill/>
                </a:ln>
                <a:solidFill>
                  <a:schemeClr val="tx1"/>
                </a:solidFill>
                <a:effectLst/>
                <a:uLnTx/>
                <a:uFillTx/>
                <a:latin typeface="+mn-lt"/>
                <a:ea typeface="+mn-ea"/>
                <a:cs typeface="+mn-cs"/>
              </a:rPr>
              <a:t>2</a:t>
            </a:r>
            <a:r>
              <a:rPr kumimoji="0" lang="en-US" sz="2900" b="1" i="0" u="none" strike="noStrike" kern="1200" cap="none" spc="0" normalizeH="0" baseline="0" noProof="0" dirty="0">
                <a:ln>
                  <a:noFill/>
                </a:ln>
                <a:solidFill>
                  <a:schemeClr val="tx1"/>
                </a:solidFill>
                <a:effectLst/>
                <a:uLnTx/>
                <a:uFillTx/>
                <a:latin typeface="+mn-lt"/>
                <a:ea typeface="+mn-ea"/>
                <a:cs typeface="+mn-cs"/>
              </a:rPr>
              <a:t>CrO</a:t>
            </a:r>
            <a:r>
              <a:rPr kumimoji="0" lang="en-US" sz="2900" b="1" i="0" u="none" strike="noStrike" kern="1200" cap="none" spc="0" normalizeH="0" baseline="-25000" noProof="0" dirty="0">
                <a:ln>
                  <a:noFill/>
                </a:ln>
                <a:solidFill>
                  <a:schemeClr val="tx1"/>
                </a:solidFill>
                <a:effectLst/>
                <a:uLnTx/>
                <a:uFillTx/>
                <a:latin typeface="+mn-lt"/>
                <a:ea typeface="+mn-ea"/>
                <a:cs typeface="+mn-cs"/>
              </a:rPr>
              <a:t>4</a:t>
            </a:r>
            <a:r>
              <a:rPr kumimoji="0" lang="en-US" sz="2900" b="1" i="0" u="none" strike="noStrike" kern="1200" cap="none" spc="0" normalizeH="0" baseline="0" noProof="0" dirty="0">
                <a:ln>
                  <a:noFill/>
                </a:ln>
                <a:solidFill>
                  <a:schemeClr val="tx1"/>
                </a:solidFill>
                <a:effectLst/>
                <a:uLnTx/>
                <a:uFillTx/>
                <a:latin typeface="+mn-lt"/>
                <a:ea typeface="+mn-ea"/>
                <a:cs typeface="+mn-cs"/>
              </a:rPr>
              <a:t> )</a:t>
            </a:r>
            <a:endParaRPr kumimoji="0" lang="en-US" sz="2900" b="0" i="0" u="none" strike="noStrike" kern="1200" cap="none" spc="0" normalizeH="0" baseline="0" noProof="0" dirty="0">
              <a:ln>
                <a:noFill/>
              </a:ln>
              <a:solidFill>
                <a:schemeClr val="tx1"/>
              </a:solidFill>
              <a:effectLst/>
              <a:uLnTx/>
              <a:uFillTx/>
              <a:latin typeface="+mn-lt"/>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3800" b="0" i="0" u="none" strike="noStrike" kern="1200" cap="none" spc="0" normalizeH="0" baseline="0" noProof="0" dirty="0">
              <a:ln>
                <a:noFill/>
              </a:ln>
              <a:solidFill>
                <a:schemeClr val="tx1"/>
              </a:solidFill>
              <a:effectLst/>
              <a:uLnTx/>
              <a:uFillTx/>
              <a:latin typeface="+mn-lt"/>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3800" b="0" i="0" u="none" strike="noStrike" kern="1200" cap="none" spc="0" normalizeH="0" baseline="0" noProof="0" dirty="0">
                <a:ln>
                  <a:noFill/>
                </a:ln>
                <a:solidFill>
                  <a:schemeClr val="tx1"/>
                </a:solidFill>
                <a:effectLst/>
                <a:uLnTx/>
                <a:uFillTx/>
                <a:latin typeface="+mn-lt"/>
                <a:ea typeface="+mn-ea"/>
                <a:cs typeface="+mn-cs"/>
              </a:rPr>
              <a:t>Note the volume of AgNO</a:t>
            </a:r>
            <a:r>
              <a:rPr kumimoji="0" lang="en-US" sz="3800" b="0" i="0" u="none" strike="noStrike" kern="1200" cap="none" spc="0" normalizeH="0" baseline="-25000" noProof="0" dirty="0">
                <a:ln>
                  <a:noFill/>
                </a:ln>
                <a:solidFill>
                  <a:schemeClr val="tx1"/>
                </a:solidFill>
                <a:effectLst/>
                <a:uLnTx/>
                <a:uFillTx/>
                <a:latin typeface="+mn-lt"/>
                <a:ea typeface="+mn-ea"/>
                <a:cs typeface="+mn-cs"/>
              </a:rPr>
              <a:t>3 </a:t>
            </a:r>
            <a:r>
              <a:rPr kumimoji="0" lang="en-US" sz="3800" b="0" i="0" u="none" strike="noStrike" kern="1200" cap="none" spc="0" normalizeH="0" baseline="0" noProof="0" dirty="0">
                <a:ln>
                  <a:noFill/>
                </a:ln>
                <a:solidFill>
                  <a:schemeClr val="tx1"/>
                </a:solidFill>
                <a:effectLst/>
                <a:uLnTx/>
                <a:uFillTx/>
                <a:latin typeface="+mn-lt"/>
                <a:ea typeface="+mn-ea"/>
                <a:cs typeface="+mn-cs"/>
              </a:rPr>
              <a:t> consumed, V</a:t>
            </a:r>
            <a:r>
              <a:rPr kumimoji="0" lang="en-US" sz="3800" b="0" i="0" u="none" strike="noStrike" kern="1200" cap="none" spc="0" normalizeH="0" baseline="-25000" noProof="0" dirty="0">
                <a:ln>
                  <a:noFill/>
                </a:ln>
                <a:solidFill>
                  <a:schemeClr val="tx1"/>
                </a:solidFill>
                <a:effectLst/>
                <a:uLnTx/>
                <a:uFillTx/>
                <a:latin typeface="+mn-lt"/>
                <a:ea typeface="+mn-ea"/>
                <a:cs typeface="+mn-cs"/>
              </a:rPr>
              <a:t>1</a:t>
            </a:r>
            <a:r>
              <a:rPr kumimoji="0" lang="en-US" sz="3800" b="0" i="0" u="none" strike="noStrike" kern="1200" cap="none" spc="0" normalizeH="0" baseline="0" noProof="0" dirty="0">
                <a:ln>
                  <a:noFill/>
                </a:ln>
                <a:solidFill>
                  <a:schemeClr val="tx1"/>
                </a:solidFill>
                <a:effectLst/>
                <a:uLnTx/>
                <a:uFillTx/>
                <a:latin typeface="+mn-lt"/>
                <a:ea typeface="+mn-ea"/>
                <a:cs typeface="+mn-cs"/>
              </a:rPr>
              <a:t> ml.</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3800" b="1" i="0" u="none" strike="noStrike" kern="1200" cap="none" spc="0" normalizeH="0" baseline="0" noProof="0" dirty="0">
              <a:ln>
                <a:noFill/>
              </a:ln>
              <a:solidFill>
                <a:schemeClr val="tx1"/>
              </a:solidFill>
              <a:effectLst/>
              <a:uLnTx/>
              <a:uFillTx/>
              <a:latin typeface="+mn-lt"/>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3800" b="1" i="0" u="none" strike="noStrike" kern="1200" cap="none" spc="0" normalizeH="0" baseline="0" noProof="0" dirty="0">
                <a:ln>
                  <a:noFill/>
                </a:ln>
                <a:solidFill>
                  <a:schemeClr val="tx1"/>
                </a:solidFill>
                <a:effectLst/>
                <a:uLnTx/>
                <a:uFillTx/>
                <a:latin typeface="+mn-lt"/>
                <a:ea typeface="+mn-ea"/>
                <a:cs typeface="+mn-cs"/>
              </a:rPr>
              <a:t>Calculations:  </a:t>
            </a:r>
            <a:r>
              <a:rPr kumimoji="0" lang="en-US" sz="3800" b="0" i="0" u="none" strike="noStrike" kern="1200" cap="none" spc="0" normalizeH="0" baseline="0" noProof="0" dirty="0">
                <a:ln>
                  <a:noFill/>
                </a:ln>
                <a:solidFill>
                  <a:schemeClr val="tx1"/>
                </a:solidFill>
                <a:effectLst/>
                <a:uLnTx/>
                <a:uFillTx/>
                <a:latin typeface="+mn-lt"/>
                <a:ea typeface="+mn-ea"/>
                <a:cs typeface="+mn-cs"/>
              </a:rPr>
              <a:t> </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800" b="0" i="0" u="none" strike="noStrike" kern="1200" cap="none" spc="0" normalizeH="0" baseline="0" noProof="0" dirty="0">
                <a:ln>
                  <a:noFill/>
                </a:ln>
                <a:solidFill>
                  <a:schemeClr val="tx1"/>
                </a:solidFill>
                <a:effectLst/>
                <a:uLnTx/>
                <a:uFillTx/>
                <a:latin typeface="+mn-lt"/>
                <a:ea typeface="+mn-ea"/>
                <a:cs typeface="+mn-cs"/>
              </a:rPr>
              <a:t>                       Volume of water taken =100 ml,</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800" b="0" i="0" u="none" strike="noStrike" kern="1200" cap="none" spc="0" normalizeH="0" baseline="0" noProof="0" dirty="0">
                <a:ln>
                  <a:noFill/>
                </a:ln>
                <a:solidFill>
                  <a:schemeClr val="tx1"/>
                </a:solidFill>
                <a:effectLst/>
                <a:uLnTx/>
                <a:uFillTx/>
                <a:latin typeface="+mn-lt"/>
                <a:ea typeface="+mn-ea"/>
                <a:cs typeface="+mn-cs"/>
              </a:rPr>
              <a:t>                                Volume of AgNO</a:t>
            </a:r>
            <a:r>
              <a:rPr kumimoji="0" lang="en-US" sz="3800" b="0" i="0" u="none" strike="noStrike" kern="1200" cap="none" spc="0" normalizeH="0" baseline="-25000" noProof="0" dirty="0">
                <a:ln>
                  <a:noFill/>
                </a:ln>
                <a:solidFill>
                  <a:schemeClr val="tx1"/>
                </a:solidFill>
                <a:effectLst/>
                <a:uLnTx/>
                <a:uFillTx/>
                <a:latin typeface="+mn-lt"/>
                <a:ea typeface="+mn-ea"/>
                <a:cs typeface="+mn-cs"/>
              </a:rPr>
              <a:t>3</a:t>
            </a:r>
            <a:r>
              <a:rPr kumimoji="0" lang="en-US" sz="3800" b="0" i="0" u="none" strike="noStrike" kern="1200" cap="none" spc="0" normalizeH="0" baseline="0" noProof="0" dirty="0">
                <a:ln>
                  <a:noFill/>
                </a:ln>
                <a:solidFill>
                  <a:schemeClr val="tx1"/>
                </a:solidFill>
                <a:effectLst/>
                <a:uLnTx/>
                <a:uFillTx/>
                <a:latin typeface="+mn-lt"/>
                <a:ea typeface="+mn-ea"/>
                <a:cs typeface="+mn-cs"/>
              </a:rPr>
              <a:t> =  V</a:t>
            </a:r>
            <a:r>
              <a:rPr kumimoji="0" lang="en-US" sz="3800" b="0" i="0" u="none" strike="noStrike" kern="1200" cap="none" spc="0" normalizeH="0" baseline="-25000" noProof="0" dirty="0">
                <a:ln>
                  <a:noFill/>
                </a:ln>
                <a:solidFill>
                  <a:schemeClr val="tx1"/>
                </a:solidFill>
                <a:effectLst/>
                <a:uLnTx/>
                <a:uFillTx/>
                <a:latin typeface="+mn-lt"/>
                <a:ea typeface="+mn-ea"/>
                <a:cs typeface="+mn-cs"/>
              </a:rPr>
              <a:t>1</a:t>
            </a:r>
            <a:r>
              <a:rPr kumimoji="0" lang="en-US" sz="3800" b="0" i="0" u="none" strike="noStrike" kern="1200" cap="none" spc="0" normalizeH="0" baseline="0" noProof="0" dirty="0">
                <a:ln>
                  <a:noFill/>
                </a:ln>
                <a:solidFill>
                  <a:schemeClr val="tx1"/>
                </a:solidFill>
                <a:effectLst/>
                <a:uLnTx/>
                <a:uFillTx/>
                <a:latin typeface="+mn-lt"/>
                <a:ea typeface="+mn-ea"/>
                <a:cs typeface="+mn-cs"/>
              </a:rPr>
              <a:t> ml  </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800" b="0" i="0" u="none" strike="noStrike" kern="1200" cap="none" spc="0" normalizeH="0" baseline="0" noProof="0" dirty="0">
                <a:ln>
                  <a:noFill/>
                </a:ln>
                <a:solidFill>
                  <a:schemeClr val="tx1"/>
                </a:solidFill>
                <a:effectLst/>
                <a:uLnTx/>
                <a:uFillTx/>
                <a:latin typeface="+mn-lt"/>
                <a:ea typeface="+mn-ea"/>
                <a:cs typeface="+mn-cs"/>
              </a:rPr>
              <a:t>                     Concentration of AgNO</a:t>
            </a:r>
            <a:r>
              <a:rPr kumimoji="0" lang="en-US" sz="3800" b="0" i="0" u="none" strike="noStrike" kern="1200" cap="none" spc="0" normalizeH="0" baseline="-25000" noProof="0" dirty="0">
                <a:ln>
                  <a:noFill/>
                </a:ln>
                <a:solidFill>
                  <a:schemeClr val="tx1"/>
                </a:solidFill>
                <a:effectLst/>
                <a:uLnTx/>
                <a:uFillTx/>
                <a:latin typeface="+mn-lt"/>
                <a:ea typeface="+mn-ea"/>
                <a:cs typeface="+mn-cs"/>
              </a:rPr>
              <a:t>3 </a:t>
            </a:r>
            <a:r>
              <a:rPr kumimoji="0" lang="en-US" sz="3800" b="0" i="0" u="none" strike="noStrike" kern="1200" cap="none" spc="0" normalizeH="0" baseline="0" noProof="0" dirty="0">
                <a:ln>
                  <a:noFill/>
                </a:ln>
                <a:solidFill>
                  <a:schemeClr val="tx1"/>
                </a:solidFill>
                <a:effectLst/>
                <a:uLnTx/>
                <a:uFillTx/>
                <a:latin typeface="+mn-lt"/>
                <a:ea typeface="+mn-ea"/>
                <a:cs typeface="+mn-cs"/>
              </a:rPr>
              <a:t> = N</a:t>
            </a:r>
            <a:r>
              <a:rPr kumimoji="0" lang="en-US" sz="3800" b="0" i="0" u="none" strike="noStrike" kern="1200" cap="none" spc="0" normalizeH="0" baseline="-25000" noProof="0" dirty="0">
                <a:ln>
                  <a:noFill/>
                </a:ln>
                <a:solidFill>
                  <a:schemeClr val="tx1"/>
                </a:solidFill>
                <a:effectLst/>
                <a:uLnTx/>
                <a:uFillTx/>
                <a:latin typeface="+mn-lt"/>
                <a:ea typeface="+mn-ea"/>
                <a:cs typeface="+mn-cs"/>
              </a:rPr>
              <a:t>1</a:t>
            </a:r>
            <a:endParaRPr kumimoji="0" lang="en-US" sz="3800" b="0" i="0" u="none" strike="noStrike" kern="1200" cap="none" spc="0" normalizeH="0" baseline="0" noProof="0" dirty="0">
              <a:ln>
                <a:noFill/>
              </a:ln>
              <a:solidFill>
                <a:schemeClr val="tx1"/>
              </a:solidFill>
              <a:effectLst/>
              <a:uLnTx/>
              <a:uFillTx/>
              <a:latin typeface="+mn-lt"/>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800" b="0" i="0" u="none" strike="noStrike" kern="1200" cap="none" spc="0" normalizeH="0" baseline="0" noProof="0" dirty="0">
                <a:ln>
                  <a:noFill/>
                </a:ln>
                <a:solidFill>
                  <a:schemeClr val="tx1"/>
                </a:solidFill>
                <a:effectLst/>
                <a:uLnTx/>
                <a:uFillTx/>
                <a:latin typeface="+mn-lt"/>
                <a:ea typeface="+mn-ea"/>
                <a:cs typeface="+mn-cs"/>
              </a:rPr>
              <a:t>     Normality  of Chloride in water= </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800" b="0" i="0" u="none" strike="noStrike" kern="1200" cap="none" spc="0" normalizeH="0" baseline="0" noProof="0" dirty="0">
                <a:ln>
                  <a:noFill/>
                </a:ln>
                <a:solidFill>
                  <a:schemeClr val="tx1"/>
                </a:solidFill>
                <a:effectLst/>
                <a:uLnTx/>
                <a:uFillTx/>
                <a:latin typeface="+mn-lt"/>
                <a:ea typeface="+mn-ea"/>
                <a:cs typeface="+mn-cs"/>
              </a:rPr>
              <a:t>                                                  ( N </a:t>
            </a:r>
            <a:r>
              <a:rPr kumimoji="0" lang="en-US" sz="3800" b="0" i="0" u="none" strike="noStrike" kern="1200" cap="none" spc="0" normalizeH="0" baseline="-25000" noProof="0" dirty="0">
                <a:ln>
                  <a:noFill/>
                </a:ln>
                <a:solidFill>
                  <a:schemeClr val="tx1"/>
                </a:solidFill>
                <a:effectLst/>
                <a:uLnTx/>
                <a:uFillTx/>
                <a:latin typeface="+mn-lt"/>
                <a:ea typeface="+mn-ea"/>
                <a:cs typeface="+mn-cs"/>
              </a:rPr>
              <a:t>1 </a:t>
            </a:r>
            <a:r>
              <a:rPr kumimoji="0" lang="en-US" sz="3800" b="0" i="0" u="none" strike="noStrike" kern="1200" cap="none" spc="0" normalizeH="0" baseline="0" noProof="0" dirty="0">
                <a:ln>
                  <a:noFill/>
                </a:ln>
                <a:solidFill>
                  <a:schemeClr val="tx1"/>
                </a:solidFill>
                <a:effectLst/>
                <a:uLnTx/>
                <a:uFillTx/>
                <a:latin typeface="+mn-lt"/>
                <a:ea typeface="+mn-ea"/>
                <a:cs typeface="+mn-cs"/>
              </a:rPr>
              <a:t>X V</a:t>
            </a:r>
            <a:r>
              <a:rPr kumimoji="0" lang="en-US" sz="3800" b="0" i="0" u="none" strike="noStrike" kern="1200" cap="none" spc="0" normalizeH="0" baseline="-25000" noProof="0" dirty="0">
                <a:ln>
                  <a:noFill/>
                </a:ln>
                <a:solidFill>
                  <a:schemeClr val="tx1"/>
                </a:solidFill>
                <a:effectLst/>
                <a:uLnTx/>
                <a:uFillTx/>
                <a:latin typeface="+mn-lt"/>
                <a:ea typeface="+mn-ea"/>
                <a:cs typeface="+mn-cs"/>
              </a:rPr>
              <a:t>1</a:t>
            </a:r>
            <a:r>
              <a:rPr kumimoji="0" lang="en-US" sz="3800" b="0" i="0" u="none" strike="noStrike" kern="1200" cap="none" spc="0" normalizeH="0" baseline="0" noProof="0" dirty="0">
                <a:ln>
                  <a:noFill/>
                </a:ln>
                <a:solidFill>
                  <a:schemeClr val="tx1"/>
                </a:solidFill>
                <a:effectLst/>
                <a:uLnTx/>
                <a:uFillTx/>
                <a:latin typeface="+mn-lt"/>
                <a:ea typeface="+mn-ea"/>
                <a:cs typeface="+mn-cs"/>
              </a:rPr>
              <a:t>/100) = N</a:t>
            </a:r>
            <a:r>
              <a:rPr kumimoji="0" lang="en-US" sz="3800" b="0" i="0" u="none" strike="noStrike" kern="1200" cap="none" spc="0" normalizeH="0" baseline="-25000" noProof="0" dirty="0">
                <a:ln>
                  <a:noFill/>
                </a:ln>
                <a:solidFill>
                  <a:schemeClr val="tx1"/>
                </a:solidFill>
                <a:effectLst/>
                <a:uLnTx/>
                <a:uFillTx/>
                <a:latin typeface="+mn-lt"/>
                <a:ea typeface="+mn-ea"/>
                <a:cs typeface="+mn-cs"/>
              </a:rPr>
              <a:t>2</a:t>
            </a:r>
            <a:r>
              <a:rPr kumimoji="0" lang="en-US" sz="3800" b="0" i="0" u="none" strike="noStrike" kern="1200" cap="none" spc="0" normalizeH="0" baseline="0" noProof="0" dirty="0">
                <a:ln>
                  <a:noFill/>
                </a:ln>
                <a:solidFill>
                  <a:schemeClr val="tx1"/>
                </a:solidFill>
                <a:effectLst/>
                <a:uLnTx/>
                <a:uFillTx/>
                <a:latin typeface="+mn-lt"/>
                <a:ea typeface="+mn-ea"/>
                <a:cs typeface="+mn-cs"/>
              </a:rPr>
              <a:t>                                                                                                                                                                                      </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800" b="0" i="0" u="none" strike="noStrike" kern="1200" cap="none" spc="0" normalizeH="0" baseline="0" noProof="0" dirty="0">
                <a:ln>
                  <a:noFill/>
                </a:ln>
                <a:solidFill>
                  <a:schemeClr val="tx1"/>
                </a:solidFill>
                <a:effectLst/>
                <a:uLnTx/>
                <a:uFillTx/>
                <a:latin typeface="+mn-lt"/>
                <a:ea typeface="+mn-ea"/>
                <a:cs typeface="+mn-cs"/>
              </a:rPr>
              <a:t>Hence,    weight Chloride  content  in water in mg</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800" b="0" i="0" u="none" strike="noStrike" kern="1200" cap="none" spc="0" normalizeH="0" baseline="0" noProof="0" dirty="0">
                <a:ln>
                  <a:noFill/>
                </a:ln>
                <a:solidFill>
                  <a:schemeClr val="tx1"/>
                </a:solidFill>
                <a:effectLst/>
                <a:uLnTx/>
                <a:uFillTx/>
                <a:latin typeface="+mn-lt"/>
                <a:ea typeface="+mn-ea"/>
                <a:cs typeface="+mn-cs"/>
              </a:rPr>
              <a:t>                                = N</a:t>
            </a:r>
            <a:r>
              <a:rPr kumimoji="0" lang="en-US" sz="3800" b="0" i="0" u="none" strike="noStrike" kern="1200" cap="none" spc="0" normalizeH="0" baseline="-25000" noProof="0" dirty="0">
                <a:ln>
                  <a:noFill/>
                </a:ln>
                <a:solidFill>
                  <a:schemeClr val="tx1"/>
                </a:solidFill>
                <a:effectLst/>
                <a:uLnTx/>
                <a:uFillTx/>
                <a:latin typeface="+mn-lt"/>
                <a:ea typeface="+mn-ea"/>
                <a:cs typeface="+mn-cs"/>
              </a:rPr>
              <a:t>2</a:t>
            </a:r>
            <a:r>
              <a:rPr kumimoji="0" lang="en-US" sz="3800" b="0" i="0" u="none" strike="noStrike" kern="1200" cap="none" spc="0" normalizeH="0" baseline="0" noProof="0" dirty="0">
                <a:ln>
                  <a:noFill/>
                </a:ln>
                <a:solidFill>
                  <a:schemeClr val="tx1"/>
                </a:solidFill>
                <a:effectLst/>
                <a:uLnTx/>
                <a:uFillTx/>
                <a:latin typeface="+mn-lt"/>
                <a:ea typeface="+mn-ea"/>
                <a:cs typeface="+mn-cs"/>
              </a:rPr>
              <a:t> X 35.5 X 1000  = ……..mg dm</a:t>
            </a:r>
            <a:r>
              <a:rPr kumimoji="0" lang="en-US" sz="3800" b="0" i="0" u="none" strike="noStrike" kern="1200" cap="none" spc="0" normalizeH="0" baseline="30000" noProof="0" dirty="0">
                <a:ln>
                  <a:noFill/>
                </a:ln>
                <a:solidFill>
                  <a:schemeClr val="tx1"/>
                </a:solidFill>
                <a:effectLst/>
                <a:uLnTx/>
                <a:uFillTx/>
                <a:latin typeface="+mn-lt"/>
                <a:ea typeface="+mn-ea"/>
                <a:cs typeface="+mn-cs"/>
              </a:rPr>
              <a:t>-3</a:t>
            </a:r>
            <a:r>
              <a:rPr kumimoji="0" lang="en-US" sz="3800" b="0" i="0" u="none" strike="noStrike" kern="1200" cap="none" spc="0" normalizeH="0" baseline="0" noProof="0" dirty="0">
                <a:ln>
                  <a:noFill/>
                </a:ln>
                <a:solidFill>
                  <a:schemeClr val="tx1"/>
                </a:solidFill>
                <a:effectLst/>
                <a:uLnTx/>
                <a:uFillTx/>
                <a:latin typeface="+mn-lt"/>
                <a:ea typeface="+mn-ea"/>
                <a:cs typeface="+mn-cs"/>
              </a:rPr>
              <a:t> </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3800" b="0" i="0" u="none" strike="noStrike" kern="1200" cap="none" spc="0" normalizeH="0" baseline="0" noProof="0" dirty="0">
              <a:ln>
                <a:noFill/>
              </a:ln>
              <a:solidFill>
                <a:schemeClr val="tx1"/>
              </a:solidFill>
              <a:effectLst/>
              <a:uLnTx/>
              <a:uFillTx/>
              <a:latin typeface="+mn-lt"/>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3800" b="0" i="0" u="none" strike="noStrike" kern="1200" cap="none" spc="0" normalizeH="0" baseline="0" noProof="0" dirty="0">
              <a:ln>
                <a:noFill/>
              </a:ln>
              <a:solidFill>
                <a:schemeClr val="tx1"/>
              </a:solidFill>
              <a:effectLst/>
              <a:uLnTx/>
              <a:uFillTx/>
              <a:latin typeface="+mn-lt"/>
              <a:ea typeface="+mn-ea"/>
              <a:cs typeface="+mn-cs"/>
            </a:endParaRPr>
          </a:p>
        </p:txBody>
      </p:sp>
    </p:spTree>
  </p:cSld>
  <p:clrMapOvr>
    <a:masterClrMapping/>
  </p:clrMapOvr>
  <p:transition spd="slow">
    <p:pull dir="d"/>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571472" y="285728"/>
            <a:ext cx="8115328" cy="831872"/>
          </a:xfrm>
          <a:prstGeom prst="rect">
            <a:avLst/>
          </a:prstGeom>
        </p:spPr>
        <p:txBody>
          <a:bodyPr>
            <a:noAutofit/>
          </a:body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N" sz="3200" b="0" i="0" u="none" strike="noStrike" kern="1200" cap="none" spc="0" normalizeH="0" baseline="0" noProof="0" dirty="0" err="1">
                <a:ln>
                  <a:noFill/>
                </a:ln>
                <a:solidFill>
                  <a:schemeClr val="tx1"/>
                </a:solidFill>
                <a:effectLst/>
                <a:uLnTx/>
                <a:uFillTx/>
                <a:latin typeface="Times New Roman" pitchFamily="18" charset="0"/>
                <a:ea typeface="+mj-ea"/>
                <a:cs typeface="Times New Roman" pitchFamily="18" charset="0"/>
              </a:rPr>
              <a:t>Spectro</a:t>
            </a:r>
            <a:r>
              <a:rPr kumimoji="0" lang="en-IN" sz="3200" b="0" i="0" u="none" strike="noStrike" kern="1200" cap="none" spc="0" normalizeH="0" baseline="0" noProof="0" dirty="0">
                <a:ln>
                  <a:noFill/>
                </a:ln>
                <a:solidFill>
                  <a:schemeClr val="tx1"/>
                </a:solidFill>
                <a:effectLst/>
                <a:uLnTx/>
                <a:uFillTx/>
                <a:latin typeface="Times New Roman" pitchFamily="18" charset="0"/>
                <a:ea typeface="+mj-ea"/>
                <a:cs typeface="Times New Roman" pitchFamily="18" charset="0"/>
              </a:rPr>
              <a:t> photometric Determination of  NO</a:t>
            </a:r>
            <a:r>
              <a:rPr kumimoji="0" lang="en-IN" sz="3200" b="0" i="0" u="none" strike="noStrike" kern="1200" cap="none" spc="0" normalizeH="0" baseline="-25000" noProof="0" dirty="0">
                <a:ln>
                  <a:noFill/>
                </a:ln>
                <a:solidFill>
                  <a:schemeClr val="tx1"/>
                </a:solidFill>
                <a:effectLst/>
                <a:uLnTx/>
                <a:uFillTx/>
                <a:latin typeface="Times New Roman" pitchFamily="18" charset="0"/>
                <a:ea typeface="+mj-ea"/>
                <a:cs typeface="Times New Roman" pitchFamily="18" charset="0"/>
              </a:rPr>
              <a:t>3</a:t>
            </a:r>
            <a:r>
              <a:rPr kumimoji="0" lang="en-IN" sz="3200" b="0" i="0" u="none" strike="noStrike" kern="1200" cap="none" spc="0" normalizeH="0" baseline="30000" noProof="0" dirty="0">
                <a:ln>
                  <a:noFill/>
                </a:ln>
                <a:solidFill>
                  <a:schemeClr val="tx1"/>
                </a:solidFill>
                <a:effectLst/>
                <a:uLnTx/>
                <a:uFillTx/>
                <a:latin typeface="Times New Roman" pitchFamily="18" charset="0"/>
                <a:ea typeface="+mj-ea"/>
                <a:cs typeface="Times New Roman" pitchFamily="18" charset="0"/>
              </a:rPr>
              <a:t>-</a:t>
            </a:r>
            <a:br>
              <a:rPr kumimoji="0" lang="en-US" sz="3200" b="0" i="0" u="none" strike="noStrike" kern="1200" cap="none" spc="0" normalizeH="0" baseline="0" noProof="0" dirty="0">
                <a:ln>
                  <a:noFill/>
                </a:ln>
                <a:solidFill>
                  <a:schemeClr val="tx1"/>
                </a:solidFill>
                <a:effectLst/>
                <a:uLnTx/>
                <a:uFillTx/>
                <a:latin typeface="Times New Roman" pitchFamily="18" charset="0"/>
                <a:ea typeface="+mj-ea"/>
                <a:cs typeface="Times New Roman" pitchFamily="18" charset="0"/>
              </a:rPr>
            </a:br>
            <a:endParaRPr kumimoji="0" lang="en-US" sz="3200" b="0" i="0" u="none" strike="noStrike" kern="1200" cap="none" spc="0" normalizeH="0" baseline="0" noProof="0" dirty="0">
              <a:ln>
                <a:noFill/>
              </a:ln>
              <a:solidFill>
                <a:schemeClr val="tx1"/>
              </a:solidFill>
              <a:effectLst/>
              <a:uLnTx/>
              <a:uFillTx/>
              <a:latin typeface="Times New Roman" pitchFamily="18" charset="0"/>
              <a:ea typeface="+mj-ea"/>
              <a:cs typeface="Times New Roman" pitchFamily="18" charset="0"/>
            </a:endParaRPr>
          </a:p>
        </p:txBody>
      </p:sp>
      <p:sp>
        <p:nvSpPr>
          <p:cNvPr id="3" name="Content Placeholder 2"/>
          <p:cNvSpPr txBox="1">
            <a:spLocks/>
          </p:cNvSpPr>
          <p:nvPr/>
        </p:nvSpPr>
        <p:spPr>
          <a:xfrm>
            <a:off x="457200" y="785794"/>
            <a:ext cx="10795000" cy="5786478"/>
          </a:xfrm>
          <a:prstGeom prst="rect">
            <a:avLst/>
          </a:prstGeom>
        </p:spPr>
        <p:txBody>
          <a:bodyPr>
            <a:noAutofit/>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800" b="1" i="0" u="none" strike="noStrike" kern="1200" cap="none" spc="0" normalizeH="0" baseline="0" noProof="0" dirty="0">
              <a:ln>
                <a:noFill/>
              </a:ln>
              <a:solidFill>
                <a:schemeClr val="tx1"/>
              </a:solidFill>
              <a:effectLst/>
              <a:uLnTx/>
              <a:uFillTx/>
              <a:latin typeface="Times New Roman" pitchFamily="18" charset="0"/>
              <a:ea typeface="+mn-ea"/>
              <a:cs typeface="Times New Roman" pitchFamily="18" charset="0"/>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1" i="0" u="none" strike="noStrike" kern="1200" cap="none" spc="0" normalizeH="0" baseline="0" noProof="0" dirty="0">
                <a:ln>
                  <a:noFill/>
                </a:ln>
                <a:solidFill>
                  <a:schemeClr val="tx1"/>
                </a:solidFill>
                <a:effectLst/>
                <a:uLnTx/>
                <a:uFillTx/>
                <a:latin typeface="Times New Roman" pitchFamily="18" charset="0"/>
                <a:ea typeface="+mn-ea"/>
                <a:cs typeface="Times New Roman" pitchFamily="18" charset="0"/>
              </a:rPr>
              <a:t>Sources of </a:t>
            </a:r>
            <a:r>
              <a:rPr kumimoji="0" lang="en-IN" sz="2800" b="1" i="0" u="none" strike="noStrike" kern="1200" cap="none" spc="0" normalizeH="0" baseline="0" noProof="0" dirty="0">
                <a:ln>
                  <a:noFill/>
                </a:ln>
                <a:solidFill>
                  <a:schemeClr val="tx1"/>
                </a:solidFill>
                <a:effectLst/>
                <a:uLnTx/>
                <a:uFillTx/>
                <a:latin typeface="Times New Roman" pitchFamily="18" charset="0"/>
                <a:ea typeface="+mn-ea"/>
                <a:cs typeface="Times New Roman" pitchFamily="18" charset="0"/>
              </a:rPr>
              <a:t>NO</a:t>
            </a:r>
            <a:r>
              <a:rPr kumimoji="0" lang="en-IN" sz="2800" b="1" i="0" u="none" strike="noStrike" kern="1200" cap="none" spc="0" normalizeH="0" baseline="-25000" noProof="0" dirty="0">
                <a:ln>
                  <a:noFill/>
                </a:ln>
                <a:solidFill>
                  <a:schemeClr val="tx1"/>
                </a:solidFill>
                <a:effectLst/>
                <a:uLnTx/>
                <a:uFillTx/>
                <a:latin typeface="Times New Roman" pitchFamily="18" charset="0"/>
                <a:ea typeface="+mn-ea"/>
                <a:cs typeface="Times New Roman" pitchFamily="18" charset="0"/>
              </a:rPr>
              <a:t>3</a:t>
            </a:r>
            <a:r>
              <a:rPr kumimoji="0" lang="en-IN" sz="2800" b="1" i="0" u="none" strike="noStrike" kern="1200" cap="none" spc="0" normalizeH="0" baseline="30000" noProof="0" dirty="0">
                <a:ln>
                  <a:noFill/>
                </a:ln>
                <a:solidFill>
                  <a:schemeClr val="tx1"/>
                </a:solidFill>
                <a:effectLst/>
                <a:uLnTx/>
                <a:uFillTx/>
                <a:latin typeface="Times New Roman" pitchFamily="18" charset="0"/>
                <a:ea typeface="+mn-ea"/>
                <a:cs typeface="Times New Roman" pitchFamily="18" charset="0"/>
              </a:rPr>
              <a:t>-</a:t>
            </a:r>
            <a:r>
              <a:rPr kumimoji="0" lang="en-US" sz="2800" b="1" i="0" u="none" strike="noStrike" kern="1200" cap="none" spc="0" normalizeH="0" baseline="0" noProof="0" dirty="0">
                <a:ln>
                  <a:noFill/>
                </a:ln>
                <a:solidFill>
                  <a:schemeClr val="tx1"/>
                </a:solidFill>
                <a:effectLst/>
                <a:uLnTx/>
                <a:uFillTx/>
                <a:latin typeface="Times New Roman" pitchFamily="18" charset="0"/>
                <a:ea typeface="+mn-ea"/>
                <a:cs typeface="Times New Roman" pitchFamily="18" charset="0"/>
              </a:rPr>
              <a:t> in water   </a:t>
            </a:r>
            <a:r>
              <a:rPr kumimoji="0" lang="en-US" sz="2800" b="0" i="0" u="none" strike="noStrike" kern="1200" cap="none" spc="0" normalizeH="0" baseline="0" noProof="0" dirty="0">
                <a:ln>
                  <a:noFill/>
                </a:ln>
                <a:solidFill>
                  <a:schemeClr val="tx1"/>
                </a:solidFill>
                <a:effectLst/>
                <a:uLnTx/>
                <a:uFillTx/>
                <a:latin typeface="Times New Roman" pitchFamily="18" charset="0"/>
                <a:ea typeface="+mn-ea"/>
                <a:cs typeface="Times New Roman" pitchFamily="18" charset="0"/>
              </a:rPr>
              <a:t>: synthetic fertilizers ,                                             			       decay of animal and vegetables</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800" b="1" i="0" u="none" strike="noStrike" kern="1200" cap="none" spc="0" normalizeH="0" baseline="0" noProof="0" dirty="0">
              <a:ln>
                <a:noFill/>
              </a:ln>
              <a:solidFill>
                <a:schemeClr val="tx1"/>
              </a:solidFill>
              <a:effectLst/>
              <a:uLnTx/>
              <a:uFillTx/>
              <a:latin typeface="Times New Roman" pitchFamily="18" charset="0"/>
              <a:ea typeface="+mn-ea"/>
              <a:cs typeface="Times New Roman" pitchFamily="18" charset="0"/>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1" i="0" u="none" strike="noStrike" kern="1200" cap="none" spc="0" normalizeH="0" baseline="0" noProof="0" dirty="0">
                <a:ln>
                  <a:noFill/>
                </a:ln>
                <a:solidFill>
                  <a:schemeClr val="tx1"/>
                </a:solidFill>
                <a:effectLst/>
                <a:uLnTx/>
                <a:uFillTx/>
                <a:latin typeface="Times New Roman" pitchFamily="18" charset="0"/>
                <a:ea typeface="+mn-ea"/>
                <a:cs typeface="Times New Roman" pitchFamily="18" charset="0"/>
              </a:rPr>
              <a:t>Problems associated with excess </a:t>
            </a:r>
            <a:r>
              <a:rPr kumimoji="0" lang="en-IN" sz="2800" b="1" i="0" u="none" strike="noStrike" kern="1200" cap="none" spc="0" normalizeH="0" baseline="0" noProof="0" dirty="0">
                <a:ln>
                  <a:noFill/>
                </a:ln>
                <a:solidFill>
                  <a:schemeClr val="tx1"/>
                </a:solidFill>
                <a:effectLst/>
                <a:uLnTx/>
                <a:uFillTx/>
                <a:latin typeface="Times New Roman" pitchFamily="18" charset="0"/>
                <a:ea typeface="+mn-ea"/>
                <a:cs typeface="Times New Roman" pitchFamily="18" charset="0"/>
              </a:rPr>
              <a:t>NO</a:t>
            </a:r>
            <a:r>
              <a:rPr kumimoji="0" lang="en-IN" sz="2800" b="1" i="0" u="none" strike="noStrike" kern="1200" cap="none" spc="0" normalizeH="0" baseline="-25000" noProof="0" dirty="0">
                <a:ln>
                  <a:noFill/>
                </a:ln>
                <a:solidFill>
                  <a:schemeClr val="tx1"/>
                </a:solidFill>
                <a:effectLst/>
                <a:uLnTx/>
                <a:uFillTx/>
                <a:latin typeface="Times New Roman" pitchFamily="18" charset="0"/>
                <a:ea typeface="+mn-ea"/>
                <a:cs typeface="Times New Roman" pitchFamily="18" charset="0"/>
              </a:rPr>
              <a:t>3</a:t>
            </a:r>
            <a:r>
              <a:rPr kumimoji="0" lang="en-IN" sz="2800" b="1" i="0" u="none" strike="noStrike" kern="1200" cap="none" spc="0" normalizeH="0" baseline="30000" noProof="0" dirty="0">
                <a:ln>
                  <a:noFill/>
                </a:ln>
                <a:solidFill>
                  <a:schemeClr val="tx1"/>
                </a:solidFill>
                <a:effectLst/>
                <a:uLnTx/>
                <a:uFillTx/>
                <a:latin typeface="Times New Roman" pitchFamily="18" charset="0"/>
                <a:ea typeface="+mn-ea"/>
                <a:cs typeface="Times New Roman" pitchFamily="18" charset="0"/>
              </a:rPr>
              <a:t>-  </a:t>
            </a:r>
            <a:r>
              <a:rPr kumimoji="0" lang="en-US" sz="2800" b="1" i="0" u="none" strike="noStrike" kern="1200" cap="none" spc="0" normalizeH="0" baseline="0" noProof="0" dirty="0">
                <a:ln>
                  <a:noFill/>
                </a:ln>
                <a:solidFill>
                  <a:schemeClr val="tx1"/>
                </a:solidFill>
                <a:effectLst/>
                <a:uLnTx/>
                <a:uFillTx/>
                <a:latin typeface="Times New Roman" pitchFamily="18" charset="0"/>
                <a:ea typeface="+mn-ea"/>
                <a:cs typeface="Times New Roman" pitchFamily="18" charset="0"/>
              </a:rPr>
              <a:t> Water </a:t>
            </a:r>
            <a:r>
              <a:rPr kumimoji="0" lang="en-US" sz="2800" b="0" i="0" u="none" strike="noStrike" kern="1200" cap="none" spc="0" normalizeH="0" baseline="0" noProof="0" dirty="0">
                <a:ln>
                  <a:noFill/>
                </a:ln>
                <a:solidFill>
                  <a:schemeClr val="tx1"/>
                </a:solidFill>
                <a:effectLst/>
                <a:uLnTx/>
                <a:uFillTx/>
                <a:latin typeface="Times New Roman" pitchFamily="18" charset="0"/>
                <a:ea typeface="+mn-ea"/>
                <a:cs typeface="Times New Roman" pitchFamily="18" charset="0"/>
              </a:rPr>
              <a:t>: </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schemeClr val="tx1"/>
                </a:solidFill>
                <a:effectLst/>
                <a:uLnTx/>
                <a:uFillTx/>
                <a:latin typeface="Times New Roman" pitchFamily="18" charset="0"/>
                <a:ea typeface="+mn-ea"/>
                <a:cs typeface="Times New Roman" pitchFamily="18" charset="0"/>
              </a:rPr>
              <a:t>Bitter in taste </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schemeClr val="tx1"/>
                </a:solidFill>
                <a:effectLst/>
                <a:uLnTx/>
                <a:uFillTx/>
                <a:latin typeface="Times New Roman" pitchFamily="18" charset="0"/>
                <a:ea typeface="+mn-ea"/>
                <a:cs typeface="Times New Roman" pitchFamily="18" charset="0"/>
              </a:rPr>
              <a:t>causes many physiological disorders  like  gastrointestinal cancer, Alzheimer,</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schemeClr val="tx1"/>
                </a:solidFill>
                <a:effectLst/>
                <a:uLnTx/>
                <a:uFillTx/>
                <a:latin typeface="Times New Roman" pitchFamily="18" charset="0"/>
                <a:ea typeface="+mn-ea"/>
                <a:cs typeface="Times New Roman" pitchFamily="18" charset="0"/>
              </a:rPr>
              <a:t> Reduces oxygen carrying capacity of blood ,</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schemeClr val="tx1"/>
                </a:solidFill>
                <a:effectLst/>
                <a:uLnTx/>
                <a:uFillTx/>
                <a:latin typeface="Times New Roman" pitchFamily="18" charset="0"/>
                <a:ea typeface="+mn-ea"/>
                <a:cs typeface="Times New Roman" pitchFamily="18" charset="0"/>
              </a:rPr>
              <a:t>Blue-baby syndrome.</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IN" sz="2800" b="1" i="0" u="none" strike="noStrike" kern="1200" cap="none" spc="0" normalizeH="0" baseline="0" noProof="0" dirty="0">
                <a:ln>
                  <a:noFill/>
                </a:ln>
                <a:solidFill>
                  <a:schemeClr val="tx1"/>
                </a:solidFill>
                <a:effectLst/>
                <a:uLnTx/>
                <a:uFillTx/>
                <a:latin typeface="Times New Roman" pitchFamily="18" charset="0"/>
                <a:ea typeface="+mn-ea"/>
                <a:cs typeface="Times New Roman" pitchFamily="18" charset="0"/>
              </a:rPr>
              <a:t> </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IN" sz="2800" b="1" i="0" u="none" strike="noStrike" kern="1200" cap="none" spc="0" normalizeH="0" baseline="0" noProof="0" dirty="0">
              <a:ln>
                <a:noFill/>
              </a:ln>
              <a:solidFill>
                <a:schemeClr val="tx1"/>
              </a:solidFill>
              <a:effectLst/>
              <a:uLnTx/>
              <a:uFillTx/>
              <a:latin typeface="Times New Roman" pitchFamily="18" charset="0"/>
              <a:ea typeface="+mn-ea"/>
              <a:cs typeface="Times New Roman" pitchFamily="18" charset="0"/>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IN" sz="2800" b="1" i="0" u="none" strike="noStrike" kern="1200" cap="none" spc="0" normalizeH="0" baseline="0" noProof="0" dirty="0">
              <a:ln>
                <a:noFill/>
              </a:ln>
              <a:solidFill>
                <a:schemeClr val="tx1"/>
              </a:solidFill>
              <a:effectLst/>
              <a:uLnTx/>
              <a:uFillTx/>
              <a:latin typeface="Times New Roman" pitchFamily="18" charset="0"/>
              <a:ea typeface="+mn-ea"/>
              <a:cs typeface="Times New Roman" pitchFamily="18" charset="0"/>
            </a:endParaRPr>
          </a:p>
        </p:txBody>
      </p:sp>
    </p:spTree>
  </p:cSld>
  <p:clrMapOvr>
    <a:masterClrMapping/>
  </p:clrMapOvr>
  <p:transition spd="slow">
    <p:pull dir="d"/>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57200" y="142852"/>
            <a:ext cx="8229600" cy="714380"/>
          </a:xfrm>
          <a:prstGeom prst="rect">
            <a:avLst/>
          </a:prstGeom>
        </p:spPr>
        <p:txBody>
          <a:bodyPr>
            <a:normAutofit/>
          </a:body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N" sz="3200" b="0" i="0" u="none" strike="noStrike" kern="1200" cap="none" spc="0" normalizeH="0" baseline="0" noProof="0">
                <a:ln>
                  <a:noFill/>
                </a:ln>
                <a:solidFill>
                  <a:schemeClr val="tx1"/>
                </a:solidFill>
                <a:effectLst/>
                <a:uLnTx/>
                <a:uFillTx/>
                <a:latin typeface="+mj-lt"/>
                <a:ea typeface="+mj-ea"/>
                <a:cs typeface="+mj-cs"/>
              </a:rPr>
              <a:t>Determination of Nitrate </a:t>
            </a:r>
            <a:endParaRPr kumimoji="0" lang="en-US" sz="3200" b="0" i="0" u="none" strike="noStrike" kern="1200" cap="none" spc="0" normalizeH="0" baseline="0" noProof="0" dirty="0">
              <a:ln>
                <a:noFill/>
              </a:ln>
              <a:solidFill>
                <a:schemeClr val="tx1"/>
              </a:solidFill>
              <a:effectLst/>
              <a:uLnTx/>
              <a:uFillTx/>
              <a:latin typeface="+mj-lt"/>
              <a:ea typeface="+mj-ea"/>
              <a:cs typeface="+mj-cs"/>
            </a:endParaRPr>
          </a:p>
        </p:txBody>
      </p:sp>
      <p:sp>
        <p:nvSpPr>
          <p:cNvPr id="3" name="Content Placeholder 2"/>
          <p:cNvSpPr txBox="1">
            <a:spLocks/>
          </p:cNvSpPr>
          <p:nvPr/>
        </p:nvSpPr>
        <p:spPr>
          <a:xfrm>
            <a:off x="457200" y="1071546"/>
            <a:ext cx="10947400" cy="5500726"/>
          </a:xfrm>
          <a:prstGeom prst="rect">
            <a:avLst/>
          </a:prstGeom>
        </p:spPr>
        <p:txBody>
          <a:bodyPr>
            <a:normAutofit/>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IN" sz="2800" b="1" i="0" u="none" strike="noStrike" kern="1200" cap="none" spc="0" normalizeH="0" baseline="0" noProof="0" dirty="0">
                <a:ln>
                  <a:noFill/>
                </a:ln>
                <a:solidFill>
                  <a:schemeClr val="tx1"/>
                </a:solidFill>
                <a:effectLst/>
                <a:uLnTx/>
                <a:uFillTx/>
                <a:latin typeface="Times New Roman" pitchFamily="18" charset="0"/>
                <a:ea typeface="+mn-ea"/>
                <a:cs typeface="Times New Roman" pitchFamily="18" charset="0"/>
              </a:rPr>
              <a:t>Principle:</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IN" sz="2600" b="1" i="0" u="none" strike="noStrike" kern="1200" cap="none" spc="0" normalizeH="0" baseline="0" noProof="0" dirty="0">
                <a:ln>
                  <a:noFill/>
                </a:ln>
                <a:solidFill>
                  <a:schemeClr val="tx1"/>
                </a:solidFill>
                <a:effectLst/>
                <a:uLnTx/>
                <a:uFillTx/>
                <a:latin typeface="Times New Roman" pitchFamily="18" charset="0"/>
                <a:ea typeface="+mn-ea"/>
                <a:cs typeface="Times New Roman" pitchFamily="18" charset="0"/>
              </a:rPr>
              <a:t>NO</a:t>
            </a:r>
            <a:r>
              <a:rPr kumimoji="0" lang="en-IN" sz="2600" b="1" i="0" u="none" strike="noStrike" kern="1200" cap="none" spc="0" normalizeH="0" baseline="-25000" noProof="0" dirty="0">
                <a:ln>
                  <a:noFill/>
                </a:ln>
                <a:solidFill>
                  <a:schemeClr val="tx1"/>
                </a:solidFill>
                <a:effectLst/>
                <a:uLnTx/>
                <a:uFillTx/>
                <a:latin typeface="Times New Roman" pitchFamily="18" charset="0"/>
                <a:ea typeface="+mn-ea"/>
                <a:cs typeface="Times New Roman" pitchFamily="18" charset="0"/>
              </a:rPr>
              <a:t>3</a:t>
            </a:r>
            <a:r>
              <a:rPr kumimoji="0" lang="en-IN" sz="2600" b="1" i="0" u="none" strike="noStrike" kern="1200" cap="none" spc="0" normalizeH="0" baseline="30000" noProof="0" dirty="0">
                <a:ln>
                  <a:noFill/>
                </a:ln>
                <a:solidFill>
                  <a:schemeClr val="tx1"/>
                </a:solidFill>
                <a:effectLst/>
                <a:uLnTx/>
                <a:uFillTx/>
                <a:latin typeface="Times New Roman" pitchFamily="18" charset="0"/>
                <a:ea typeface="+mn-ea"/>
                <a:cs typeface="Times New Roman" pitchFamily="18" charset="0"/>
              </a:rPr>
              <a:t>- </a:t>
            </a:r>
            <a:r>
              <a:rPr kumimoji="0" lang="en-US" sz="2600" b="0" i="0" u="none" strike="noStrike" kern="1200" cap="none" spc="0" normalizeH="0" baseline="0" noProof="0" dirty="0">
                <a:ln>
                  <a:noFill/>
                </a:ln>
                <a:solidFill>
                  <a:schemeClr val="tx1"/>
                </a:solidFill>
                <a:effectLst/>
                <a:uLnTx/>
                <a:uFillTx/>
                <a:latin typeface="Times New Roman" pitchFamily="18" charset="0"/>
                <a:ea typeface="+mn-ea"/>
                <a:cs typeface="Times New Roman" pitchFamily="18" charset="0"/>
              </a:rPr>
              <a:t>reacts  with  Phenol  </a:t>
            </a:r>
            <a:r>
              <a:rPr kumimoji="0" lang="en-US" sz="2600" b="0" i="0" u="none" strike="noStrike" kern="1200" cap="none" spc="0" normalizeH="0" baseline="0" noProof="0" dirty="0" err="1">
                <a:ln>
                  <a:noFill/>
                </a:ln>
                <a:solidFill>
                  <a:schemeClr val="tx1"/>
                </a:solidFill>
                <a:effectLst/>
                <a:uLnTx/>
                <a:uFillTx/>
                <a:latin typeface="Times New Roman" pitchFamily="18" charset="0"/>
                <a:ea typeface="+mn-ea"/>
                <a:cs typeface="Times New Roman" pitchFamily="18" charset="0"/>
              </a:rPr>
              <a:t>di</a:t>
            </a:r>
            <a:r>
              <a:rPr kumimoji="0" lang="en-US" sz="2600" b="0" i="0" u="none" strike="noStrike" kern="1200" cap="none" spc="0" normalizeH="0" baseline="0" noProof="0" dirty="0">
                <a:ln>
                  <a:noFill/>
                </a:ln>
                <a:solidFill>
                  <a:schemeClr val="tx1"/>
                </a:solidFill>
                <a:effectLst/>
                <a:uLnTx/>
                <a:uFillTx/>
                <a:latin typeface="Times New Roman" pitchFamily="18" charset="0"/>
                <a:ea typeface="+mn-ea"/>
                <a:cs typeface="Times New Roman" pitchFamily="18" charset="0"/>
              </a:rPr>
              <a:t> </a:t>
            </a:r>
            <a:r>
              <a:rPr kumimoji="0" lang="en-US" sz="2600" b="0" i="0" u="none" strike="noStrike" kern="1200" cap="none" spc="0" normalizeH="0" baseline="0" noProof="0" dirty="0" err="1">
                <a:ln>
                  <a:noFill/>
                </a:ln>
                <a:solidFill>
                  <a:schemeClr val="tx1"/>
                </a:solidFill>
                <a:effectLst/>
                <a:uLnTx/>
                <a:uFillTx/>
                <a:latin typeface="Times New Roman" pitchFamily="18" charset="0"/>
                <a:ea typeface="+mn-ea"/>
                <a:cs typeface="Times New Roman" pitchFamily="18" charset="0"/>
              </a:rPr>
              <a:t>sulfonic</a:t>
            </a:r>
            <a:r>
              <a:rPr kumimoji="0" lang="en-US" sz="2600" b="0" i="0" u="none" strike="noStrike" kern="1200" cap="none" spc="0" normalizeH="0" baseline="0" noProof="0" dirty="0">
                <a:ln>
                  <a:noFill/>
                </a:ln>
                <a:solidFill>
                  <a:schemeClr val="tx1"/>
                </a:solidFill>
                <a:effectLst/>
                <a:uLnTx/>
                <a:uFillTx/>
                <a:latin typeface="Times New Roman" pitchFamily="18" charset="0"/>
                <a:ea typeface="+mn-ea"/>
                <a:cs typeface="Times New Roman" pitchFamily="18" charset="0"/>
              </a:rPr>
              <a:t> acid (PDA) to give a nitro derivative  in alkaline  solution, which is yellow in </a:t>
            </a:r>
            <a:r>
              <a:rPr kumimoji="0" lang="en-US" sz="2600" b="0" i="0" u="none" strike="noStrike" kern="1200" cap="none" spc="0" normalizeH="0" baseline="0" noProof="0" dirty="0" err="1">
                <a:ln>
                  <a:noFill/>
                </a:ln>
                <a:solidFill>
                  <a:schemeClr val="tx1"/>
                </a:solidFill>
                <a:effectLst/>
                <a:uLnTx/>
                <a:uFillTx/>
                <a:latin typeface="Times New Roman" pitchFamily="18" charset="0"/>
                <a:ea typeface="+mn-ea"/>
                <a:cs typeface="Times New Roman" pitchFamily="18" charset="0"/>
              </a:rPr>
              <a:t>colour</a:t>
            </a:r>
            <a:r>
              <a:rPr kumimoji="0" lang="en-US" sz="2600" b="0" i="0" u="none" strike="noStrike" kern="1200" cap="none" spc="0" normalizeH="0" baseline="0" noProof="0" dirty="0">
                <a:ln>
                  <a:noFill/>
                </a:ln>
                <a:solidFill>
                  <a:schemeClr val="tx1"/>
                </a:solidFill>
                <a:effectLst/>
                <a:uLnTx/>
                <a:uFillTx/>
                <a:latin typeface="Times New Roman" pitchFamily="18" charset="0"/>
                <a:ea typeface="+mn-ea"/>
                <a:cs typeface="Times New Roman" pitchFamily="18" charset="0"/>
              </a:rPr>
              <a:t>. </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600" b="0" i="0" u="none" strike="noStrike" kern="1200" cap="none" spc="0" normalizeH="0" baseline="0" noProof="0" dirty="0">
                <a:ln>
                  <a:noFill/>
                </a:ln>
                <a:solidFill>
                  <a:schemeClr val="tx1"/>
                </a:solidFill>
                <a:effectLst/>
                <a:uLnTx/>
                <a:uFillTx/>
                <a:latin typeface="Times New Roman" pitchFamily="18" charset="0"/>
                <a:ea typeface="+mn-ea"/>
                <a:cs typeface="Times New Roman" pitchFamily="18" charset="0"/>
              </a:rPr>
              <a:t>The yellow  </a:t>
            </a:r>
            <a:r>
              <a:rPr kumimoji="0" lang="en-US" sz="2600" b="0" i="0" u="none" strike="noStrike" kern="1200" cap="none" spc="0" normalizeH="0" baseline="0" noProof="0" dirty="0" err="1">
                <a:ln>
                  <a:noFill/>
                </a:ln>
                <a:solidFill>
                  <a:schemeClr val="tx1"/>
                </a:solidFill>
                <a:effectLst/>
                <a:uLnTx/>
                <a:uFillTx/>
                <a:latin typeface="Times New Roman" pitchFamily="18" charset="0"/>
                <a:ea typeface="+mn-ea"/>
                <a:cs typeface="Times New Roman" pitchFamily="18" charset="0"/>
              </a:rPr>
              <a:t>colour</a:t>
            </a:r>
            <a:r>
              <a:rPr kumimoji="0" lang="en-US" sz="2600" b="0" i="0" u="none" strike="noStrike" kern="1200" cap="none" spc="0" normalizeH="0" baseline="0" noProof="0" dirty="0">
                <a:ln>
                  <a:noFill/>
                </a:ln>
                <a:solidFill>
                  <a:schemeClr val="tx1"/>
                </a:solidFill>
                <a:effectLst/>
                <a:uLnTx/>
                <a:uFillTx/>
                <a:latin typeface="Times New Roman" pitchFamily="18" charset="0"/>
                <a:ea typeface="+mn-ea"/>
                <a:cs typeface="Times New Roman" pitchFamily="18" charset="0"/>
              </a:rPr>
              <a:t> intensity is proportional to the concentration of   </a:t>
            </a:r>
            <a:r>
              <a:rPr kumimoji="0" lang="en-IN" sz="2600" b="0" i="0" u="none" strike="noStrike" kern="1200" cap="none" spc="0" normalizeH="0" baseline="0" noProof="0" dirty="0">
                <a:ln>
                  <a:noFill/>
                </a:ln>
                <a:solidFill>
                  <a:schemeClr val="tx1"/>
                </a:solidFill>
                <a:effectLst/>
                <a:uLnTx/>
                <a:uFillTx/>
                <a:latin typeface="Times New Roman" pitchFamily="18" charset="0"/>
                <a:ea typeface="+mn-ea"/>
                <a:cs typeface="Times New Roman" pitchFamily="18" charset="0"/>
              </a:rPr>
              <a:t>NO</a:t>
            </a:r>
            <a:r>
              <a:rPr kumimoji="0" lang="en-IN" sz="2600" b="0" i="0" u="none" strike="noStrike" kern="1200" cap="none" spc="0" normalizeH="0" baseline="-25000" noProof="0" dirty="0">
                <a:ln>
                  <a:noFill/>
                </a:ln>
                <a:solidFill>
                  <a:schemeClr val="tx1"/>
                </a:solidFill>
                <a:effectLst/>
                <a:uLnTx/>
                <a:uFillTx/>
                <a:latin typeface="Times New Roman" pitchFamily="18" charset="0"/>
                <a:ea typeface="+mn-ea"/>
                <a:cs typeface="Times New Roman" pitchFamily="18" charset="0"/>
              </a:rPr>
              <a:t>3</a:t>
            </a:r>
            <a:r>
              <a:rPr kumimoji="0" lang="en-IN" sz="2600" b="0" i="0" u="none" strike="noStrike" kern="1200" cap="none" spc="0" normalizeH="0" baseline="30000" noProof="0" dirty="0">
                <a:ln>
                  <a:noFill/>
                </a:ln>
                <a:solidFill>
                  <a:schemeClr val="tx1"/>
                </a:solidFill>
                <a:effectLst/>
                <a:uLnTx/>
                <a:uFillTx/>
                <a:latin typeface="Times New Roman" pitchFamily="18" charset="0"/>
                <a:ea typeface="+mn-ea"/>
                <a:cs typeface="Times New Roman" pitchFamily="18" charset="0"/>
              </a:rPr>
              <a:t>-  </a:t>
            </a:r>
            <a:r>
              <a:rPr kumimoji="0" lang="en-IN" sz="2600" b="0" i="0" u="none" strike="noStrike" kern="1200" cap="none" spc="0" normalizeH="0" baseline="0" noProof="0" dirty="0">
                <a:ln>
                  <a:noFill/>
                </a:ln>
                <a:solidFill>
                  <a:schemeClr val="tx1"/>
                </a:solidFill>
                <a:effectLst/>
                <a:uLnTx/>
                <a:uFillTx/>
                <a:latin typeface="Times New Roman" pitchFamily="18" charset="0"/>
                <a:ea typeface="+mn-ea"/>
                <a:cs typeface="Times New Roman" pitchFamily="18" charset="0"/>
              </a:rPr>
              <a:t> in sample. </a:t>
            </a:r>
            <a:r>
              <a:rPr kumimoji="0" lang="en-US" sz="2600" b="0" i="0" u="none" strike="noStrike" kern="1200" cap="none" spc="0" normalizeH="0" baseline="0" noProof="0" dirty="0">
                <a:ln>
                  <a:noFill/>
                </a:ln>
                <a:solidFill>
                  <a:schemeClr val="tx1"/>
                </a:solidFill>
                <a:effectLst/>
                <a:uLnTx/>
                <a:uFillTx/>
                <a:latin typeface="Times New Roman" pitchFamily="18" charset="0"/>
                <a:ea typeface="+mn-ea"/>
                <a:cs typeface="Times New Roman" pitchFamily="18" charset="0"/>
              </a:rPr>
              <a:t>a\c to Beer’s law.  </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IN" sz="2600" b="0" i="0" u="none" strike="noStrike" kern="1200" cap="none" spc="0" normalizeH="0" baseline="0" noProof="0" dirty="0">
                <a:ln>
                  <a:noFill/>
                </a:ln>
                <a:solidFill>
                  <a:schemeClr val="tx1"/>
                </a:solidFill>
                <a:effectLst/>
                <a:uLnTx/>
                <a:uFillTx/>
                <a:latin typeface="+mn-lt"/>
                <a:ea typeface="+mn-ea"/>
                <a:cs typeface="+mn-cs"/>
              </a:rPr>
              <a:t>    A=</a:t>
            </a:r>
            <a:r>
              <a:rPr kumimoji="0" lang="en-IN" sz="2600" b="0" i="0" u="none" strike="noStrike" kern="1200" cap="none" spc="0" normalizeH="0" baseline="0" noProof="0" dirty="0">
                <a:ln>
                  <a:noFill/>
                </a:ln>
                <a:solidFill>
                  <a:schemeClr val="tx1"/>
                </a:solidFill>
                <a:effectLst/>
                <a:uLnTx/>
                <a:uFillTx/>
                <a:latin typeface="Times New Roman"/>
                <a:ea typeface="+mn-ea"/>
                <a:cs typeface="Times New Roman"/>
              </a:rPr>
              <a:t>log 1/T =ɛ Ct     </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IN" sz="2600" b="0" i="0" u="none" strike="noStrike" kern="1200" cap="none" spc="0" normalizeH="0" baseline="30000" noProof="0" dirty="0">
              <a:ln>
                <a:noFill/>
              </a:ln>
              <a:solidFill>
                <a:schemeClr val="tx1"/>
              </a:solidFill>
              <a:effectLst/>
              <a:uLnTx/>
              <a:uFillTx/>
              <a:latin typeface="Times New Roman"/>
              <a:ea typeface="+mn-ea"/>
              <a:cs typeface="Times New Roman"/>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IN" sz="2600" b="0" i="0" u="none" strike="noStrike" kern="1200" cap="none" spc="0" normalizeH="0" baseline="30000" noProof="0" dirty="0">
                <a:ln>
                  <a:noFill/>
                </a:ln>
                <a:solidFill>
                  <a:schemeClr val="tx1"/>
                </a:solidFill>
                <a:effectLst/>
                <a:uLnTx/>
                <a:uFillTx/>
                <a:latin typeface="Times New Roman"/>
                <a:ea typeface="+mn-ea"/>
                <a:cs typeface="Times New Roman"/>
              </a:rPr>
              <a:t>A=absorbance (or)optical density of nitrate  , </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IN" sz="2600" b="0" i="0" u="none" strike="noStrike" kern="1200" cap="none" spc="0" normalizeH="0" baseline="30000" noProof="0" dirty="0">
                <a:ln>
                  <a:noFill/>
                </a:ln>
                <a:solidFill>
                  <a:schemeClr val="tx1"/>
                </a:solidFill>
                <a:effectLst/>
                <a:uLnTx/>
                <a:uFillTx/>
                <a:latin typeface="Times New Roman"/>
                <a:ea typeface="+mn-ea"/>
                <a:cs typeface="Times New Roman"/>
              </a:rPr>
              <a:t>T =transmittance</a:t>
            </a:r>
            <a:r>
              <a:rPr kumimoji="0" lang="en-IN" sz="2600" b="0" i="0" u="none" strike="noStrike" kern="1200" cap="none" spc="0" normalizeH="0" baseline="0" noProof="0" dirty="0">
                <a:ln>
                  <a:noFill/>
                </a:ln>
                <a:solidFill>
                  <a:schemeClr val="tx1"/>
                </a:solidFill>
                <a:effectLst/>
                <a:uLnTx/>
                <a:uFillTx/>
                <a:latin typeface="Times New Roman"/>
                <a:ea typeface="+mn-ea"/>
                <a:cs typeface="Times New Roman"/>
              </a:rPr>
              <a:t> ,                                              </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IN" sz="1600" b="0" i="0" u="none" strike="noStrike" kern="1200" cap="none" spc="0" normalizeH="0" baseline="0" noProof="0" dirty="0">
                <a:ln>
                  <a:noFill/>
                </a:ln>
                <a:solidFill>
                  <a:schemeClr val="tx1"/>
                </a:solidFill>
                <a:effectLst/>
                <a:uLnTx/>
                <a:uFillTx/>
                <a:latin typeface="Times New Roman"/>
                <a:ea typeface="+mn-ea"/>
                <a:cs typeface="Times New Roman"/>
              </a:rPr>
              <a:t>C= concentration of nitrate,</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IN" sz="1600" b="0" i="0" u="none" strike="noStrike" kern="1200" cap="none" spc="0" normalizeH="0" baseline="0" noProof="0" dirty="0">
                <a:ln>
                  <a:noFill/>
                </a:ln>
                <a:solidFill>
                  <a:schemeClr val="tx1"/>
                </a:solidFill>
                <a:effectLst/>
                <a:uLnTx/>
                <a:uFillTx/>
                <a:latin typeface="Times New Roman"/>
                <a:ea typeface="+mn-ea"/>
                <a:cs typeface="Times New Roman"/>
              </a:rPr>
              <a:t> t = thickness of cell</a:t>
            </a:r>
            <a:endParaRPr kumimoji="0" lang="en-US" sz="1600" b="0" i="0" u="none" strike="noStrike" kern="1200" cap="none" spc="0" normalizeH="0" baseline="30000" noProof="0" dirty="0">
              <a:ln>
                <a:noFill/>
              </a:ln>
              <a:solidFill>
                <a:schemeClr val="tx1"/>
              </a:solidFill>
              <a:effectLst/>
              <a:uLnTx/>
              <a:uFillTx/>
              <a:latin typeface="+mn-lt"/>
              <a:ea typeface="+mn-ea"/>
              <a:cs typeface="+mn-cs"/>
            </a:endParaRPr>
          </a:p>
        </p:txBody>
      </p:sp>
      <p:pic>
        <p:nvPicPr>
          <p:cNvPr id="4" name="Picture 3"/>
          <p:cNvPicPr/>
          <p:nvPr/>
        </p:nvPicPr>
        <p:blipFill>
          <a:blip r:embed="rId3" cstate="print"/>
          <a:srcRect/>
          <a:stretch>
            <a:fillRect/>
          </a:stretch>
        </p:blipFill>
        <p:spPr bwMode="auto">
          <a:xfrm>
            <a:off x="5143504" y="4429132"/>
            <a:ext cx="5537196" cy="2000264"/>
          </a:xfrm>
          <a:prstGeom prst="rect">
            <a:avLst/>
          </a:prstGeom>
          <a:noFill/>
          <a:ln w="9525">
            <a:noFill/>
            <a:miter lim="800000"/>
            <a:headEnd/>
            <a:tailEnd/>
          </a:ln>
        </p:spPr>
      </p:pic>
      <p:pic>
        <p:nvPicPr>
          <p:cNvPr id="5" name="Picture 4"/>
          <p:cNvPicPr/>
          <p:nvPr/>
        </p:nvPicPr>
        <p:blipFill>
          <a:blip r:embed="rId4" cstate="print"/>
          <a:srcRect/>
          <a:stretch>
            <a:fillRect/>
          </a:stretch>
        </p:blipFill>
        <p:spPr bwMode="auto">
          <a:xfrm>
            <a:off x="10096500" y="4203700"/>
            <a:ext cx="1308100" cy="553554"/>
          </a:xfrm>
          <a:prstGeom prst="rect">
            <a:avLst/>
          </a:prstGeom>
          <a:noFill/>
        </p:spPr>
      </p:pic>
    </p:spTree>
  </p:cSld>
  <p:clrMapOvr>
    <a:masterClrMapping/>
  </p:clrMapOvr>
  <p:transition spd="slow">
    <p:pull dir="d"/>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57200" y="274638"/>
            <a:ext cx="10337800" cy="706090"/>
          </a:xfrm>
          <a:prstGeom prst="rect">
            <a:avLst/>
          </a:prstGeom>
        </p:spPr>
        <p:txBody>
          <a:bodyPr>
            <a:noAutofit/>
          </a:bodyPr>
          <a:lstStyle/>
          <a:p>
            <a:pPr marL="0" marR="0" lvl="0" indent="0" algn="l" defTabSz="914400" rtl="0" eaLnBrk="1" fontAlgn="auto" latinLnBrk="0" hangingPunct="1">
              <a:lnSpc>
                <a:spcPct val="90000"/>
              </a:lnSpc>
              <a:spcBef>
                <a:spcPct val="0"/>
              </a:spcBef>
              <a:spcAft>
                <a:spcPts val="0"/>
              </a:spcAft>
              <a:buClrTx/>
              <a:buSzTx/>
              <a:buFontTx/>
              <a:buNone/>
              <a:tabLst/>
              <a:defRPr/>
            </a:pPr>
            <a:br>
              <a:rPr kumimoji="0" lang="en-US" sz="2400" b="1" i="0" u="none" strike="noStrike" kern="1200" cap="none" spc="0" normalizeH="0" baseline="0" noProof="0" dirty="0">
                <a:ln>
                  <a:noFill/>
                </a:ln>
                <a:solidFill>
                  <a:schemeClr val="tx1"/>
                </a:solidFill>
                <a:effectLst/>
                <a:uLnTx/>
                <a:uFillTx/>
                <a:latin typeface="Times New Roman" pitchFamily="18" charset="0"/>
                <a:ea typeface="+mj-ea"/>
                <a:cs typeface="Times New Roman" pitchFamily="18" charset="0"/>
              </a:rPr>
            </a:br>
            <a:r>
              <a:rPr kumimoji="0" lang="en-US" sz="2400" b="1" i="0" u="none" strike="noStrike" kern="1200" cap="none" spc="0" normalizeH="0" baseline="0" noProof="0" dirty="0">
                <a:ln>
                  <a:noFill/>
                </a:ln>
                <a:solidFill>
                  <a:schemeClr val="tx1"/>
                </a:solidFill>
                <a:effectLst/>
                <a:uLnTx/>
                <a:uFillTx/>
                <a:latin typeface="Times New Roman" pitchFamily="18" charset="0"/>
                <a:ea typeface="+mj-ea"/>
                <a:cs typeface="Times New Roman" pitchFamily="18" charset="0"/>
              </a:rPr>
              <a:t>Preparation  of  </a:t>
            </a:r>
            <a:r>
              <a:rPr kumimoji="0" lang="en-IN" sz="2400" b="1" i="0" u="none" strike="noStrike" kern="1200" cap="none" spc="0" normalizeH="0" baseline="0" noProof="0" dirty="0">
                <a:ln>
                  <a:noFill/>
                </a:ln>
                <a:solidFill>
                  <a:schemeClr val="tx1"/>
                </a:solidFill>
                <a:effectLst/>
                <a:uLnTx/>
                <a:uFillTx/>
                <a:latin typeface="Times New Roman" pitchFamily="18" charset="0"/>
                <a:ea typeface="+mj-ea"/>
                <a:cs typeface="Times New Roman" pitchFamily="18" charset="0"/>
              </a:rPr>
              <a:t>a Known </a:t>
            </a:r>
            <a:r>
              <a:rPr kumimoji="0" lang="en-IN" sz="2400" b="1" i="0" u="none" strike="noStrike" kern="1200" cap="none" spc="0" normalizeH="0" baseline="0" noProof="0" dirty="0" err="1">
                <a:ln>
                  <a:noFill/>
                </a:ln>
                <a:solidFill>
                  <a:schemeClr val="tx1"/>
                </a:solidFill>
                <a:effectLst/>
                <a:uLnTx/>
                <a:uFillTx/>
                <a:latin typeface="Times New Roman" pitchFamily="18" charset="0"/>
                <a:ea typeface="+mj-ea"/>
                <a:cs typeface="Times New Roman" pitchFamily="18" charset="0"/>
              </a:rPr>
              <a:t>conc</a:t>
            </a:r>
            <a:r>
              <a:rPr kumimoji="0" lang="en-IN" sz="2400" b="1" i="0" u="none" strike="noStrike" kern="1200" cap="none" spc="0" normalizeH="0" baseline="0" noProof="0" dirty="0">
                <a:ln>
                  <a:noFill/>
                </a:ln>
                <a:solidFill>
                  <a:schemeClr val="tx1"/>
                </a:solidFill>
                <a:effectLst/>
                <a:uLnTx/>
                <a:uFillTx/>
                <a:latin typeface="Times New Roman" pitchFamily="18" charset="0"/>
                <a:ea typeface="+mj-ea"/>
                <a:cs typeface="Times New Roman" pitchFamily="18" charset="0"/>
              </a:rPr>
              <a:t> of NO</a:t>
            </a:r>
            <a:r>
              <a:rPr kumimoji="0" lang="en-IN" sz="2400" b="1" i="0" u="none" strike="noStrike" kern="1200" cap="none" spc="0" normalizeH="0" baseline="-25000" noProof="0" dirty="0">
                <a:ln>
                  <a:noFill/>
                </a:ln>
                <a:solidFill>
                  <a:schemeClr val="tx1"/>
                </a:solidFill>
                <a:effectLst/>
                <a:uLnTx/>
                <a:uFillTx/>
                <a:latin typeface="Times New Roman" pitchFamily="18" charset="0"/>
                <a:ea typeface="+mj-ea"/>
                <a:cs typeface="Times New Roman" pitchFamily="18" charset="0"/>
              </a:rPr>
              <a:t>3</a:t>
            </a:r>
            <a:r>
              <a:rPr kumimoji="0" lang="en-IN" sz="2400" b="1" i="0" u="none" strike="noStrike" kern="1200" cap="none" spc="0" normalizeH="0" baseline="30000" noProof="0" dirty="0">
                <a:ln>
                  <a:noFill/>
                </a:ln>
                <a:solidFill>
                  <a:schemeClr val="tx1"/>
                </a:solidFill>
                <a:effectLst/>
                <a:uLnTx/>
                <a:uFillTx/>
                <a:latin typeface="Times New Roman" pitchFamily="18" charset="0"/>
                <a:ea typeface="+mj-ea"/>
                <a:cs typeface="Times New Roman" pitchFamily="18" charset="0"/>
              </a:rPr>
              <a:t>-</a:t>
            </a:r>
            <a:r>
              <a:rPr kumimoji="0" lang="en-US" sz="2400" b="0" i="0" u="none" strike="noStrike" kern="1200" cap="none" spc="0" normalizeH="0" baseline="-25000" noProof="0" dirty="0">
                <a:ln>
                  <a:noFill/>
                </a:ln>
                <a:solidFill>
                  <a:schemeClr val="tx1"/>
                </a:solidFill>
                <a:effectLst/>
                <a:uLnTx/>
                <a:uFillTx/>
                <a:latin typeface="Times New Roman" pitchFamily="18" charset="0"/>
                <a:ea typeface="+mj-ea"/>
                <a:cs typeface="Times New Roman" pitchFamily="18" charset="0"/>
              </a:rPr>
              <a:t>  </a:t>
            </a:r>
            <a:r>
              <a:rPr kumimoji="0" lang="en-US" sz="2400" b="0" i="0" u="none" strike="noStrike" kern="1200" cap="none" spc="0" normalizeH="0" baseline="0" noProof="0" dirty="0">
                <a:ln>
                  <a:noFill/>
                </a:ln>
                <a:solidFill>
                  <a:schemeClr val="tx1"/>
                </a:solidFill>
                <a:effectLst/>
                <a:uLnTx/>
                <a:uFillTx/>
                <a:latin typeface="Times New Roman" pitchFamily="18" charset="0"/>
                <a:ea typeface="+mj-ea"/>
                <a:cs typeface="Times New Roman" pitchFamily="18" charset="0"/>
              </a:rPr>
              <a:t> </a:t>
            </a:r>
            <a:r>
              <a:rPr kumimoji="0" lang="en-US" sz="2400" b="1" i="0" u="none" strike="noStrike" kern="1200" cap="none" spc="0" normalizeH="0" baseline="0" noProof="0" dirty="0">
                <a:ln>
                  <a:noFill/>
                </a:ln>
                <a:solidFill>
                  <a:schemeClr val="tx1"/>
                </a:solidFill>
                <a:effectLst/>
                <a:uLnTx/>
                <a:uFillTx/>
                <a:latin typeface="Times New Roman" pitchFamily="18" charset="0"/>
                <a:ea typeface="+mj-ea"/>
                <a:cs typeface="Times New Roman" pitchFamily="18" charset="0"/>
              </a:rPr>
              <a:t>solutions for the </a:t>
            </a:r>
            <a:r>
              <a:rPr kumimoji="0" lang="en-US" sz="2400" b="0" i="0" u="none" strike="noStrike" kern="1200" cap="none" spc="0" normalizeH="0" baseline="0" noProof="0" dirty="0">
                <a:ln>
                  <a:noFill/>
                </a:ln>
                <a:solidFill>
                  <a:schemeClr val="tx1"/>
                </a:solidFill>
                <a:effectLst/>
                <a:uLnTx/>
                <a:uFillTx/>
                <a:latin typeface="Times New Roman" pitchFamily="18" charset="0"/>
                <a:ea typeface="+mj-ea"/>
                <a:cs typeface="Times New Roman" pitchFamily="18" charset="0"/>
              </a:rPr>
              <a:t>C</a:t>
            </a:r>
            <a:r>
              <a:rPr kumimoji="0" lang="en-US" sz="2400" b="1" i="0" u="none" strike="noStrike" kern="1200" cap="none" spc="0" normalizeH="0" baseline="0" noProof="0" dirty="0">
                <a:ln>
                  <a:noFill/>
                </a:ln>
                <a:solidFill>
                  <a:schemeClr val="tx1"/>
                </a:solidFill>
                <a:effectLst/>
                <a:uLnTx/>
                <a:uFillTx/>
                <a:latin typeface="Times New Roman" pitchFamily="18" charset="0"/>
                <a:ea typeface="+mj-ea"/>
                <a:cs typeface="Times New Roman" pitchFamily="18" charset="0"/>
              </a:rPr>
              <a:t>alibration curve</a:t>
            </a:r>
            <a:r>
              <a:rPr kumimoji="0" lang="en-US" sz="2400" b="0" i="0" u="none" strike="noStrike" kern="1200" cap="none" spc="0" normalizeH="0" baseline="0" noProof="0" dirty="0">
                <a:ln>
                  <a:noFill/>
                </a:ln>
                <a:solidFill>
                  <a:schemeClr val="tx1"/>
                </a:solidFill>
                <a:effectLst/>
                <a:uLnTx/>
                <a:uFillTx/>
                <a:latin typeface="Times New Roman" pitchFamily="18" charset="0"/>
                <a:ea typeface="+mj-ea"/>
                <a:cs typeface="Times New Roman" pitchFamily="18" charset="0"/>
              </a:rPr>
              <a:t>:  </a:t>
            </a:r>
            <a:br>
              <a:rPr kumimoji="0" lang="en-US" sz="2400" b="0" i="0" u="none" strike="noStrike" kern="1200" cap="none" spc="0" normalizeH="0" baseline="0" noProof="0" dirty="0">
                <a:ln>
                  <a:noFill/>
                </a:ln>
                <a:solidFill>
                  <a:schemeClr val="tx1"/>
                </a:solidFill>
                <a:effectLst/>
                <a:uLnTx/>
                <a:uFillTx/>
                <a:latin typeface="Times New Roman" pitchFamily="18" charset="0"/>
                <a:ea typeface="+mj-ea"/>
                <a:cs typeface="Times New Roman" pitchFamily="18" charset="0"/>
              </a:rPr>
            </a:br>
            <a:endParaRPr kumimoji="0" lang="en-IN" sz="2400" b="0" i="0" u="none" strike="noStrike" kern="1200" cap="none" spc="0" normalizeH="0" baseline="0" noProof="0" dirty="0">
              <a:ln>
                <a:noFill/>
              </a:ln>
              <a:solidFill>
                <a:schemeClr val="tx1"/>
              </a:solidFill>
              <a:effectLst/>
              <a:uLnTx/>
              <a:uFillTx/>
              <a:latin typeface="+mj-lt"/>
              <a:ea typeface="+mj-ea"/>
              <a:cs typeface="+mj-cs"/>
            </a:endParaRPr>
          </a:p>
        </p:txBody>
      </p:sp>
      <p:sp>
        <p:nvSpPr>
          <p:cNvPr id="3" name="Content Placeholder 2"/>
          <p:cNvSpPr txBox="1">
            <a:spLocks/>
          </p:cNvSpPr>
          <p:nvPr/>
        </p:nvSpPr>
        <p:spPr>
          <a:xfrm>
            <a:off x="457200" y="1196752"/>
            <a:ext cx="11074400" cy="4929411"/>
          </a:xfrm>
          <a:prstGeom prst="rect">
            <a:avLst/>
          </a:prstGeom>
        </p:spPr>
        <p:txBody>
          <a:bodyPr>
            <a:normAutofit fontScale="92500" lnSpcReduction="20000"/>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schemeClr val="tx1"/>
              </a:solidFill>
              <a:effectLst/>
              <a:uLnTx/>
              <a:uFillTx/>
              <a:latin typeface="Times New Roman" pitchFamily="18" charset="0"/>
              <a:ea typeface="+mn-ea"/>
              <a:cs typeface="Times New Roman" pitchFamily="18" charset="0"/>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schemeClr val="tx1"/>
                </a:solidFill>
                <a:effectLst/>
                <a:uLnTx/>
                <a:uFillTx/>
                <a:latin typeface="Times New Roman" pitchFamily="18" charset="0"/>
                <a:ea typeface="+mn-ea"/>
                <a:cs typeface="Times New Roman" pitchFamily="18" charset="0"/>
              </a:rPr>
              <a:t>Take  5, 10, 15, 20 and 25 ml of 0.1N of KNO</a:t>
            </a:r>
            <a:r>
              <a:rPr kumimoji="0" lang="en-US" sz="2800" b="0" i="0" u="none" strike="noStrike" kern="1200" cap="none" spc="0" normalizeH="0" baseline="-25000" noProof="0" dirty="0">
                <a:ln>
                  <a:noFill/>
                </a:ln>
                <a:solidFill>
                  <a:schemeClr val="tx1"/>
                </a:solidFill>
                <a:effectLst/>
                <a:uLnTx/>
                <a:uFillTx/>
                <a:latin typeface="Times New Roman" pitchFamily="18" charset="0"/>
                <a:ea typeface="+mn-ea"/>
                <a:cs typeface="Times New Roman" pitchFamily="18" charset="0"/>
              </a:rPr>
              <a:t>3</a:t>
            </a:r>
            <a:r>
              <a:rPr kumimoji="0" lang="en-US" sz="2800" b="0" i="0" u="none" strike="noStrike" kern="1200" cap="none" spc="0" normalizeH="0" baseline="0" noProof="0" dirty="0">
                <a:ln>
                  <a:noFill/>
                </a:ln>
                <a:solidFill>
                  <a:schemeClr val="tx1"/>
                </a:solidFill>
                <a:effectLst/>
                <a:uLnTx/>
                <a:uFillTx/>
                <a:latin typeface="Times New Roman" pitchFamily="18" charset="0"/>
                <a:ea typeface="+mn-ea"/>
                <a:cs typeface="Times New Roman" pitchFamily="18" charset="0"/>
              </a:rPr>
              <a:t>  standard  solution  in 5 separate 50 ml  beakers and evaporate to dryness.  </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schemeClr val="tx1"/>
                </a:solidFill>
                <a:effectLst/>
                <a:uLnTx/>
                <a:uFillTx/>
                <a:latin typeface="Times New Roman" pitchFamily="18" charset="0"/>
                <a:ea typeface="+mn-ea"/>
                <a:cs typeface="Times New Roman" pitchFamily="18" charset="0"/>
              </a:rPr>
              <a:t>Add 2 ml PDA solution and Add 10 ml conc. NH</a:t>
            </a:r>
            <a:r>
              <a:rPr kumimoji="0" lang="en-US" sz="2800" b="0" i="0" u="none" strike="noStrike" kern="1200" cap="none" spc="0" normalizeH="0" baseline="-25000" noProof="0" dirty="0">
                <a:ln>
                  <a:noFill/>
                </a:ln>
                <a:solidFill>
                  <a:schemeClr val="tx1"/>
                </a:solidFill>
                <a:effectLst/>
                <a:uLnTx/>
                <a:uFillTx/>
                <a:latin typeface="Times New Roman" pitchFamily="18" charset="0"/>
                <a:ea typeface="+mn-ea"/>
                <a:cs typeface="Times New Roman" pitchFamily="18" charset="0"/>
              </a:rPr>
              <a:t>3</a:t>
            </a:r>
            <a:r>
              <a:rPr kumimoji="0" lang="en-US" sz="2800" b="0" i="0" u="none" strike="noStrike" kern="1200" cap="none" spc="0" normalizeH="0" baseline="0" noProof="0" dirty="0">
                <a:ln>
                  <a:noFill/>
                </a:ln>
                <a:solidFill>
                  <a:schemeClr val="tx1"/>
                </a:solidFill>
                <a:effectLst/>
                <a:uLnTx/>
                <a:uFillTx/>
                <a:latin typeface="Times New Roman" pitchFamily="18" charset="0"/>
                <a:ea typeface="+mn-ea"/>
                <a:cs typeface="Times New Roman" pitchFamily="18" charset="0"/>
              </a:rPr>
              <a:t> to each beaker and dissolve the residue which is quantitatively  transferred into a separate 100 ml standard volumetric flasks , dilute up to the mark with  distilled water and mix well.</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a:ln>
                  <a:noFill/>
                </a:ln>
                <a:solidFill>
                  <a:schemeClr val="tx1"/>
                </a:solidFill>
                <a:effectLst/>
                <a:uLnTx/>
                <a:uFillTx/>
                <a:latin typeface="Times New Roman" pitchFamily="18" charset="0"/>
                <a:ea typeface="+mn-ea"/>
                <a:cs typeface="Times New Roman" pitchFamily="18" charset="0"/>
              </a:rPr>
              <a:t> </a:t>
            </a:r>
            <a:r>
              <a:rPr kumimoji="0" lang="en-US" sz="2800" b="0" i="0" u="none" strike="noStrike" kern="1200" cap="none" spc="0" normalizeH="0" baseline="0" noProof="0" dirty="0">
                <a:ln>
                  <a:noFill/>
                </a:ln>
                <a:solidFill>
                  <a:schemeClr val="tx1"/>
                </a:solidFill>
                <a:effectLst/>
                <a:uLnTx/>
                <a:uFillTx/>
                <a:latin typeface="Times New Roman" pitchFamily="18" charset="0"/>
                <a:ea typeface="+mn-ea"/>
                <a:cs typeface="Times New Roman" pitchFamily="18" charset="0"/>
              </a:rPr>
              <a:t>In the same manner , water  </a:t>
            </a:r>
            <a:r>
              <a:rPr kumimoji="0" lang="en-US" sz="2800" b="0" i="0" u="none" strike="noStrike" kern="1200" cap="none" spc="0" normalizeH="0" baseline="0" noProof="0">
                <a:ln>
                  <a:noFill/>
                </a:ln>
                <a:solidFill>
                  <a:schemeClr val="tx1"/>
                </a:solidFill>
                <a:effectLst/>
                <a:uLnTx/>
                <a:uFillTx/>
                <a:latin typeface="Times New Roman" pitchFamily="18" charset="0"/>
                <a:ea typeface="+mn-ea"/>
                <a:cs typeface="Times New Roman" pitchFamily="18" charset="0"/>
              </a:rPr>
              <a:t>sample solution </a:t>
            </a:r>
            <a:r>
              <a:rPr kumimoji="0" lang="en-US" sz="2800" b="0" i="0" u="none" strike="noStrike" kern="1200" cap="none" spc="0" normalizeH="0" baseline="0" noProof="0" dirty="0">
                <a:ln>
                  <a:noFill/>
                </a:ln>
                <a:solidFill>
                  <a:schemeClr val="tx1"/>
                </a:solidFill>
                <a:effectLst/>
                <a:uLnTx/>
                <a:uFillTx/>
                <a:latin typeface="Times New Roman" pitchFamily="18" charset="0"/>
                <a:ea typeface="+mn-ea"/>
                <a:cs typeface="Times New Roman" pitchFamily="18" charset="0"/>
              </a:rPr>
              <a:t>is prepared.</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schemeClr val="tx1"/>
                </a:solidFill>
                <a:effectLst/>
                <a:uLnTx/>
                <a:uFillTx/>
                <a:latin typeface="Times New Roman" pitchFamily="18" charset="0"/>
                <a:ea typeface="+mn-ea"/>
                <a:cs typeface="Times New Roman" pitchFamily="18" charset="0"/>
              </a:rPr>
              <a:t>Blank solution is prepared  by taking 10mL NH</a:t>
            </a:r>
            <a:r>
              <a:rPr kumimoji="0" lang="en-US" sz="2800" b="0" i="0" u="none" strike="noStrike" kern="1200" cap="none" spc="0" normalizeH="0" baseline="-25000" noProof="0" dirty="0">
                <a:ln>
                  <a:noFill/>
                </a:ln>
                <a:solidFill>
                  <a:schemeClr val="tx1"/>
                </a:solidFill>
                <a:effectLst/>
                <a:uLnTx/>
                <a:uFillTx/>
                <a:latin typeface="Times New Roman" pitchFamily="18" charset="0"/>
                <a:ea typeface="+mn-ea"/>
                <a:cs typeface="Times New Roman" pitchFamily="18" charset="0"/>
              </a:rPr>
              <a:t>3 </a:t>
            </a:r>
            <a:r>
              <a:rPr kumimoji="0" lang="en-US" sz="2800" b="0" i="0" u="none" strike="noStrike" kern="1200" cap="none" spc="0" normalizeH="0" baseline="0" noProof="0" dirty="0">
                <a:ln>
                  <a:noFill/>
                </a:ln>
                <a:solidFill>
                  <a:schemeClr val="tx1"/>
                </a:solidFill>
                <a:effectLst/>
                <a:uLnTx/>
                <a:uFillTx/>
                <a:latin typeface="Times New Roman" pitchFamily="18" charset="0"/>
                <a:ea typeface="+mn-ea"/>
                <a:cs typeface="Times New Roman" pitchFamily="18" charset="0"/>
              </a:rPr>
              <a:t> and  2mL PDA solution in the another 100ml Volumetric flask and dilute it upto the mark with distilled water.</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schemeClr val="tx1"/>
                </a:solidFill>
                <a:effectLst/>
                <a:uLnTx/>
                <a:uFillTx/>
                <a:latin typeface="Times New Roman" pitchFamily="18" charset="0"/>
                <a:ea typeface="+mn-ea"/>
                <a:cs typeface="Times New Roman" pitchFamily="18" charset="0"/>
              </a:rPr>
              <a:t>Measure the absorbance or optical density of the prepared solution at 410 nm wave length  by colorimeter.</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schemeClr val="tx1"/>
                </a:solidFill>
                <a:effectLst/>
                <a:uLnTx/>
                <a:uFillTx/>
                <a:latin typeface="Times New Roman" pitchFamily="18" charset="0"/>
                <a:ea typeface="+mn-ea"/>
                <a:cs typeface="Times New Roman" pitchFamily="18" charset="0"/>
              </a:rPr>
              <a:t>Plot the graph  of  absorbance Vs  concentration  of </a:t>
            </a:r>
            <a:r>
              <a:rPr kumimoji="0" lang="en-IN" sz="2800" b="0" i="0" u="none" strike="noStrike" kern="1200" cap="none" spc="0" normalizeH="0" baseline="0" noProof="0" dirty="0">
                <a:ln>
                  <a:noFill/>
                </a:ln>
                <a:solidFill>
                  <a:schemeClr val="tx1"/>
                </a:solidFill>
                <a:effectLst/>
                <a:uLnTx/>
                <a:uFillTx/>
                <a:latin typeface="Times New Roman" pitchFamily="18" charset="0"/>
                <a:ea typeface="+mn-ea"/>
                <a:cs typeface="Times New Roman" pitchFamily="18" charset="0"/>
              </a:rPr>
              <a:t>NO</a:t>
            </a:r>
            <a:r>
              <a:rPr kumimoji="0" lang="en-IN" sz="2800" b="0" i="0" u="none" strike="noStrike" kern="1200" cap="none" spc="0" normalizeH="0" baseline="-25000" noProof="0" dirty="0">
                <a:ln>
                  <a:noFill/>
                </a:ln>
                <a:solidFill>
                  <a:schemeClr val="tx1"/>
                </a:solidFill>
                <a:effectLst/>
                <a:uLnTx/>
                <a:uFillTx/>
                <a:latin typeface="Times New Roman" pitchFamily="18" charset="0"/>
                <a:ea typeface="+mn-ea"/>
                <a:cs typeface="Times New Roman" pitchFamily="18" charset="0"/>
              </a:rPr>
              <a:t>3</a:t>
            </a:r>
            <a:r>
              <a:rPr kumimoji="0" lang="en-IN" sz="2800" b="0" i="0" u="none" strike="noStrike" kern="1200" cap="none" spc="0" normalizeH="0" baseline="30000" noProof="0" dirty="0">
                <a:ln>
                  <a:noFill/>
                </a:ln>
                <a:solidFill>
                  <a:schemeClr val="tx1"/>
                </a:solidFill>
                <a:effectLst/>
                <a:uLnTx/>
                <a:uFillTx/>
                <a:latin typeface="Times New Roman" pitchFamily="18" charset="0"/>
                <a:ea typeface="+mn-ea"/>
                <a:cs typeface="Times New Roman" pitchFamily="18" charset="0"/>
              </a:rPr>
              <a:t>-</a:t>
            </a:r>
            <a:r>
              <a:rPr kumimoji="0" lang="en-US" sz="2800" b="0" i="0" u="none" strike="noStrike" kern="1200" cap="none" spc="0" normalizeH="0" baseline="0" noProof="0" dirty="0">
                <a:ln>
                  <a:noFill/>
                </a:ln>
                <a:solidFill>
                  <a:schemeClr val="tx1"/>
                </a:solidFill>
                <a:effectLst/>
                <a:uLnTx/>
                <a:uFillTx/>
                <a:latin typeface="Times New Roman" pitchFamily="18" charset="0"/>
                <a:ea typeface="+mn-ea"/>
                <a:cs typeface="Times New Roman" pitchFamily="18" charset="0"/>
              </a:rPr>
              <a:t>   and find out </a:t>
            </a:r>
            <a:r>
              <a:rPr kumimoji="0" lang="en-US" sz="2800" b="0" i="0" u="none" strike="noStrike" kern="1200" cap="none" spc="0" normalizeH="0" baseline="0" noProof="0" dirty="0" err="1">
                <a:ln>
                  <a:noFill/>
                </a:ln>
                <a:solidFill>
                  <a:schemeClr val="tx1"/>
                </a:solidFill>
                <a:effectLst/>
                <a:uLnTx/>
                <a:uFillTx/>
                <a:latin typeface="Times New Roman" pitchFamily="18" charset="0"/>
                <a:ea typeface="+mn-ea"/>
                <a:cs typeface="Times New Roman" pitchFamily="18" charset="0"/>
              </a:rPr>
              <a:t>conc</a:t>
            </a:r>
            <a:r>
              <a:rPr kumimoji="0" lang="en-US" sz="2800" b="0" i="0" u="none" strike="noStrike" kern="1200" cap="none" spc="0" normalizeH="0" baseline="0" noProof="0" dirty="0">
                <a:ln>
                  <a:noFill/>
                </a:ln>
                <a:solidFill>
                  <a:schemeClr val="tx1"/>
                </a:solidFill>
                <a:effectLst/>
                <a:uLnTx/>
                <a:uFillTx/>
                <a:latin typeface="Times New Roman" pitchFamily="18" charset="0"/>
                <a:ea typeface="+mn-ea"/>
                <a:cs typeface="Times New Roman" pitchFamily="18" charset="0"/>
              </a:rPr>
              <a:t> of </a:t>
            </a:r>
            <a:r>
              <a:rPr kumimoji="0" lang="en-IN" sz="2800" b="0" i="0" u="none" strike="noStrike" kern="1200" cap="none" spc="0" normalizeH="0" baseline="0" noProof="0" dirty="0">
                <a:ln>
                  <a:noFill/>
                </a:ln>
                <a:solidFill>
                  <a:schemeClr val="tx1"/>
                </a:solidFill>
                <a:effectLst/>
                <a:uLnTx/>
                <a:uFillTx/>
                <a:latin typeface="Times New Roman" pitchFamily="18" charset="0"/>
                <a:ea typeface="+mn-ea"/>
                <a:cs typeface="Times New Roman" pitchFamily="18" charset="0"/>
              </a:rPr>
              <a:t>NO</a:t>
            </a:r>
            <a:r>
              <a:rPr kumimoji="0" lang="en-IN" sz="2800" b="0" i="0" u="none" strike="noStrike" kern="1200" cap="none" spc="0" normalizeH="0" baseline="-25000" noProof="0" dirty="0">
                <a:ln>
                  <a:noFill/>
                </a:ln>
                <a:solidFill>
                  <a:schemeClr val="tx1"/>
                </a:solidFill>
                <a:effectLst/>
                <a:uLnTx/>
                <a:uFillTx/>
                <a:latin typeface="Times New Roman" pitchFamily="18" charset="0"/>
                <a:ea typeface="+mn-ea"/>
                <a:cs typeface="Times New Roman" pitchFamily="18" charset="0"/>
              </a:rPr>
              <a:t>3</a:t>
            </a:r>
            <a:r>
              <a:rPr kumimoji="0" lang="en-IN" sz="2800" b="0" i="0" u="none" strike="noStrike" kern="1200" cap="none" spc="0" normalizeH="0" baseline="30000" noProof="0" dirty="0">
                <a:ln>
                  <a:noFill/>
                </a:ln>
                <a:solidFill>
                  <a:schemeClr val="tx1"/>
                </a:solidFill>
                <a:effectLst/>
                <a:uLnTx/>
                <a:uFillTx/>
                <a:latin typeface="Times New Roman" pitchFamily="18" charset="0"/>
                <a:ea typeface="+mn-ea"/>
                <a:cs typeface="Times New Roman" pitchFamily="18" charset="0"/>
              </a:rPr>
              <a:t>- </a:t>
            </a:r>
            <a:r>
              <a:rPr kumimoji="0" lang="en-US" sz="2800" b="0" i="0" u="none" strike="noStrike" kern="1200" cap="none" spc="0" normalizeH="0" baseline="0" noProof="0" dirty="0">
                <a:ln>
                  <a:noFill/>
                </a:ln>
                <a:solidFill>
                  <a:schemeClr val="tx1"/>
                </a:solidFill>
                <a:effectLst/>
                <a:uLnTx/>
                <a:uFillTx/>
                <a:latin typeface="Times New Roman" pitchFamily="18" charset="0"/>
                <a:ea typeface="+mn-ea"/>
                <a:cs typeface="Times New Roman" pitchFamily="18" charset="0"/>
              </a:rPr>
              <a:t>in the water sample.</a:t>
            </a:r>
            <a:r>
              <a:rPr kumimoji="0" lang="en-IN" sz="2800" b="0" i="0" u="none" strike="noStrike" kern="1200" cap="none" spc="0" normalizeH="0" baseline="30000" noProof="0" dirty="0">
                <a:ln>
                  <a:noFill/>
                </a:ln>
                <a:solidFill>
                  <a:schemeClr val="tx1"/>
                </a:solidFill>
                <a:effectLst/>
                <a:uLnTx/>
                <a:uFillTx/>
                <a:latin typeface="Times New Roman" pitchFamily="18" charset="0"/>
                <a:ea typeface="+mn-ea"/>
                <a:cs typeface="Times New Roman" pitchFamily="18" charset="0"/>
              </a:rPr>
              <a:t>          </a:t>
            </a:r>
            <a:endParaRPr kumimoji="0" lang="en-US" sz="2800" b="0" i="0" u="none" strike="noStrike" kern="1200" cap="none" spc="0" normalizeH="0" baseline="0" noProof="0" dirty="0">
              <a:ln>
                <a:noFill/>
              </a:ln>
              <a:solidFill>
                <a:schemeClr val="tx1"/>
              </a:solidFill>
              <a:effectLst/>
              <a:uLnTx/>
              <a:uFillTx/>
              <a:latin typeface="Times New Roman" pitchFamily="18" charset="0"/>
              <a:ea typeface="+mn-ea"/>
              <a:cs typeface="Times New Roman" pitchFamily="18" charset="0"/>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IN" sz="2800" b="0" i="0" u="none" strike="noStrike" kern="1200" cap="none" spc="0" normalizeH="0" baseline="0" noProof="0" dirty="0">
              <a:ln>
                <a:noFill/>
              </a:ln>
              <a:solidFill>
                <a:schemeClr val="tx1"/>
              </a:solidFill>
              <a:effectLst/>
              <a:uLnTx/>
              <a:uFillTx/>
              <a:latin typeface="+mn-lt"/>
              <a:ea typeface="+mn-ea"/>
              <a:cs typeface="+mn-cs"/>
            </a:endParaRPr>
          </a:p>
        </p:txBody>
      </p:sp>
    </p:spTree>
  </p:cSld>
  <p:clrMapOvr>
    <a:masterClrMapping/>
  </p:clrMapOvr>
  <p:transition spd="slow">
    <p:pull dir="d"/>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785786" y="500042"/>
            <a:ext cx="4714908" cy="584775"/>
          </a:xfrm>
          <a:prstGeom prst="rect">
            <a:avLst/>
          </a:prstGeom>
        </p:spPr>
        <p:txBody>
          <a:bodyPr wrap="square">
            <a:spAutoFit/>
          </a:bodyPr>
          <a:lstStyle/>
          <a:p>
            <a:r>
              <a:rPr lang="en-IN" sz="3200" dirty="0">
                <a:latin typeface="Times New Roman" pitchFamily="18" charset="0"/>
                <a:cs typeface="Times New Roman" pitchFamily="18" charset="0"/>
              </a:rPr>
              <a:t>Calculation</a:t>
            </a:r>
            <a:endParaRPr lang="en-US" sz="3200" dirty="0">
              <a:latin typeface="Times New Roman" pitchFamily="18" charset="0"/>
              <a:cs typeface="Times New Roman" pitchFamily="18" charset="0"/>
            </a:endParaRPr>
          </a:p>
        </p:txBody>
      </p:sp>
      <p:graphicFrame>
        <p:nvGraphicFramePr>
          <p:cNvPr id="5" name="Content Placeholder 3"/>
          <p:cNvGraphicFramePr>
            <a:graphicFrameLocks/>
          </p:cNvGraphicFramePr>
          <p:nvPr/>
        </p:nvGraphicFramePr>
        <p:xfrm>
          <a:off x="857225" y="1000109"/>
          <a:ext cx="4071964" cy="1998476"/>
        </p:xfrm>
        <a:graphic>
          <a:graphicData uri="http://schemas.openxmlformats.org/drawingml/2006/table">
            <a:tbl>
              <a:tblPr/>
              <a:tblGrid>
                <a:gridCol w="987142">
                  <a:extLst>
                    <a:ext uri="{9D8B030D-6E8A-4147-A177-3AD203B41FA5}">
                      <a16:colId xmlns:a16="http://schemas.microsoft.com/office/drawing/2014/main" val="20000"/>
                    </a:ext>
                  </a:extLst>
                </a:gridCol>
                <a:gridCol w="1604107">
                  <a:extLst>
                    <a:ext uri="{9D8B030D-6E8A-4147-A177-3AD203B41FA5}">
                      <a16:colId xmlns:a16="http://schemas.microsoft.com/office/drawing/2014/main" val="20001"/>
                    </a:ext>
                  </a:extLst>
                </a:gridCol>
                <a:gridCol w="1480715">
                  <a:extLst>
                    <a:ext uri="{9D8B030D-6E8A-4147-A177-3AD203B41FA5}">
                      <a16:colId xmlns:a16="http://schemas.microsoft.com/office/drawing/2014/main" val="20002"/>
                    </a:ext>
                  </a:extLst>
                </a:gridCol>
              </a:tblGrid>
              <a:tr h="403226">
                <a:tc>
                  <a:txBody>
                    <a:bodyPr/>
                    <a:lstStyle/>
                    <a:p>
                      <a:pPr>
                        <a:lnSpc>
                          <a:spcPct val="115000"/>
                        </a:lnSpc>
                        <a:spcAft>
                          <a:spcPts val="0"/>
                        </a:spcAft>
                        <a:tabLst>
                          <a:tab pos="1820545" algn="l"/>
                        </a:tabLst>
                      </a:pPr>
                      <a:r>
                        <a:rPr lang="en-IN" sz="1100" dirty="0">
                          <a:latin typeface="Calibri"/>
                          <a:ea typeface="Times New Roman"/>
                          <a:cs typeface="Times New Roman"/>
                        </a:rPr>
                        <a:t>Volume of KNO</a:t>
                      </a:r>
                      <a:r>
                        <a:rPr lang="en-IN" sz="1100" baseline="-25000" dirty="0">
                          <a:latin typeface="Calibri"/>
                          <a:ea typeface="Times New Roman"/>
                          <a:cs typeface="Times New Roman"/>
                        </a:rPr>
                        <a:t>3  </a:t>
                      </a:r>
                      <a:endParaRPr lang="en-US" sz="1100" dirty="0">
                        <a:latin typeface="Calibri"/>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tabLst>
                          <a:tab pos="1820545" algn="l"/>
                        </a:tabLst>
                      </a:pPr>
                      <a:r>
                        <a:rPr lang="en-US" sz="1100" dirty="0">
                          <a:latin typeface="Calibri"/>
                          <a:ea typeface="Times New Roman"/>
                          <a:cs typeface="Times New Roman"/>
                        </a:rPr>
                        <a:t>Concentration of</a:t>
                      </a:r>
                      <a:r>
                        <a:rPr lang="en-US" sz="1100" u="sng" dirty="0">
                          <a:latin typeface="Calibri"/>
                          <a:ea typeface="Times New Roman"/>
                          <a:cs typeface="Times New Roman"/>
                        </a:rPr>
                        <a:t> </a:t>
                      </a:r>
                      <a:r>
                        <a:rPr lang="en-US" sz="1100" dirty="0">
                          <a:latin typeface="Calibri"/>
                          <a:ea typeface="Times New Roman"/>
                          <a:cs typeface="Times New Roman"/>
                        </a:rPr>
                        <a:t>NO</a:t>
                      </a:r>
                      <a:r>
                        <a:rPr lang="en-US" sz="1100" baseline="30000" dirty="0">
                          <a:latin typeface="Calibri"/>
                          <a:ea typeface="Times New Roman"/>
                          <a:cs typeface="Times New Roman"/>
                        </a:rPr>
                        <a:t>3-</a:t>
                      </a:r>
                    </a:p>
                    <a:p>
                      <a:pPr>
                        <a:lnSpc>
                          <a:spcPct val="115000"/>
                        </a:lnSpc>
                        <a:spcAft>
                          <a:spcPts val="0"/>
                        </a:spcAft>
                        <a:tabLst>
                          <a:tab pos="1820545" algn="l"/>
                        </a:tabLst>
                      </a:pPr>
                      <a:r>
                        <a:rPr lang="en-US" sz="1100" baseline="30000" dirty="0">
                          <a:latin typeface="Calibri"/>
                          <a:ea typeface="Times New Roman"/>
                          <a:cs typeface="Times New Roman"/>
                        </a:rPr>
                        <a:t> </a:t>
                      </a:r>
                      <a:r>
                        <a:rPr lang="en-US" sz="1100" dirty="0">
                          <a:latin typeface="Calibri"/>
                          <a:ea typeface="Times New Roman"/>
                          <a:cs typeface="Times New Roman"/>
                        </a:rPr>
                        <a:t> [VX</a:t>
                      </a:r>
                      <a:r>
                        <a:rPr lang="en-US" sz="1100" dirty="0">
                          <a:latin typeface="Times New Roman"/>
                          <a:ea typeface="Times New Roman"/>
                          <a:cs typeface="Times New Roman"/>
                        </a:rPr>
                        <a:t>(62/101)X 6X 10</a:t>
                      </a:r>
                      <a:r>
                        <a:rPr lang="en-US" sz="1100" baseline="30000" dirty="0">
                          <a:latin typeface="Times New Roman"/>
                          <a:ea typeface="Times New Roman"/>
                          <a:cs typeface="Times New Roman"/>
                        </a:rPr>
                        <a:t>-3 </a:t>
                      </a:r>
                      <a:r>
                        <a:rPr lang="en-US" sz="1100" dirty="0">
                          <a:latin typeface="Times New Roman"/>
                          <a:ea typeface="Times New Roman"/>
                          <a:cs typeface="Times New Roman"/>
                        </a:rPr>
                        <a:t> ]</a:t>
                      </a:r>
                      <a:r>
                        <a:rPr lang="en-US" sz="1100" dirty="0">
                          <a:latin typeface="Calibri"/>
                          <a:ea typeface="Times New Roman"/>
                          <a:cs typeface="Times New Roman"/>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tabLst>
                          <a:tab pos="1820545" algn="l"/>
                        </a:tabLst>
                      </a:pPr>
                      <a:r>
                        <a:rPr lang="en-US" sz="1100" u="sng">
                          <a:latin typeface="Calibri"/>
                          <a:ea typeface="Times New Roman"/>
                          <a:cs typeface="Times New Roman"/>
                        </a:rPr>
                        <a:t>OD/Absorbance</a:t>
                      </a:r>
                      <a:endParaRPr lang="en-US" sz="1100">
                        <a:latin typeface="Calibri"/>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201613">
                <a:tc>
                  <a:txBody>
                    <a:bodyPr/>
                    <a:lstStyle/>
                    <a:p>
                      <a:pPr>
                        <a:lnSpc>
                          <a:spcPct val="115000"/>
                        </a:lnSpc>
                        <a:spcAft>
                          <a:spcPts val="0"/>
                        </a:spcAft>
                        <a:tabLst>
                          <a:tab pos="1820545" algn="l"/>
                        </a:tabLst>
                      </a:pPr>
                      <a:r>
                        <a:rPr lang="en-US" sz="1100" dirty="0">
                          <a:latin typeface="Calibri"/>
                          <a:ea typeface="Times New Roman"/>
                          <a:cs typeface="Times New Roman"/>
                        </a:rPr>
                        <a:t>5</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tabLst>
                          <a:tab pos="1820545" algn="l"/>
                        </a:tabLst>
                      </a:pPr>
                      <a:endParaRPr lang="en-US" sz="1100">
                        <a:latin typeface="Calibri"/>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tabLst>
                          <a:tab pos="1820545" algn="l"/>
                        </a:tabLst>
                      </a:pPr>
                      <a:endParaRPr lang="en-US" sz="1100">
                        <a:latin typeface="Calibri"/>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201613">
                <a:tc>
                  <a:txBody>
                    <a:bodyPr/>
                    <a:lstStyle/>
                    <a:p>
                      <a:pPr>
                        <a:lnSpc>
                          <a:spcPct val="115000"/>
                        </a:lnSpc>
                        <a:spcAft>
                          <a:spcPts val="0"/>
                        </a:spcAft>
                        <a:tabLst>
                          <a:tab pos="1820545" algn="l"/>
                        </a:tabLst>
                      </a:pPr>
                      <a:r>
                        <a:rPr lang="en-US" sz="1100" dirty="0">
                          <a:latin typeface="Calibri"/>
                          <a:ea typeface="Times New Roman"/>
                          <a:cs typeface="Times New Roman"/>
                        </a:rPr>
                        <a:t>10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tabLst>
                          <a:tab pos="1820545" algn="l"/>
                        </a:tabLst>
                      </a:pPr>
                      <a:endParaRPr lang="en-US" sz="1100">
                        <a:latin typeface="Calibri"/>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tabLst>
                          <a:tab pos="1820545" algn="l"/>
                        </a:tabLst>
                      </a:pPr>
                      <a:endParaRPr lang="en-US" sz="1100">
                        <a:latin typeface="Calibri"/>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201613">
                <a:tc>
                  <a:txBody>
                    <a:bodyPr/>
                    <a:lstStyle/>
                    <a:p>
                      <a:pPr>
                        <a:lnSpc>
                          <a:spcPct val="115000"/>
                        </a:lnSpc>
                        <a:spcAft>
                          <a:spcPts val="0"/>
                        </a:spcAft>
                        <a:tabLst>
                          <a:tab pos="1820545" algn="l"/>
                        </a:tabLst>
                      </a:pPr>
                      <a:r>
                        <a:rPr lang="en-US" sz="1100" dirty="0">
                          <a:latin typeface="Calibri"/>
                          <a:ea typeface="Times New Roman"/>
                          <a:cs typeface="Times New Roman"/>
                        </a:rPr>
                        <a:t>15</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tabLst>
                          <a:tab pos="1820545" algn="l"/>
                        </a:tabLst>
                      </a:pPr>
                      <a:endParaRPr lang="en-US" sz="1100">
                        <a:latin typeface="Calibri"/>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tabLst>
                          <a:tab pos="1820545" algn="l"/>
                        </a:tabLst>
                      </a:pPr>
                      <a:endParaRPr lang="en-US" sz="1100">
                        <a:latin typeface="Calibri"/>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201613">
                <a:tc>
                  <a:txBody>
                    <a:bodyPr/>
                    <a:lstStyle/>
                    <a:p>
                      <a:pPr>
                        <a:lnSpc>
                          <a:spcPct val="115000"/>
                        </a:lnSpc>
                        <a:spcAft>
                          <a:spcPts val="0"/>
                        </a:spcAft>
                        <a:tabLst>
                          <a:tab pos="1820545" algn="l"/>
                        </a:tabLst>
                      </a:pPr>
                      <a:r>
                        <a:rPr lang="en-US" sz="1100" dirty="0">
                          <a:latin typeface="Calibri"/>
                          <a:ea typeface="Times New Roman"/>
                          <a:cs typeface="Times New Roman"/>
                        </a:rPr>
                        <a:t>20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tabLst>
                          <a:tab pos="1820545" algn="l"/>
                        </a:tabLst>
                      </a:pPr>
                      <a:endParaRPr lang="en-US" sz="1100">
                        <a:latin typeface="Calibri"/>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tabLst>
                          <a:tab pos="1820545" algn="l"/>
                        </a:tabLst>
                      </a:pPr>
                      <a:endParaRPr lang="en-US" sz="1100">
                        <a:latin typeface="Calibri"/>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201613">
                <a:tc>
                  <a:txBody>
                    <a:bodyPr/>
                    <a:lstStyle/>
                    <a:p>
                      <a:pPr>
                        <a:lnSpc>
                          <a:spcPct val="115000"/>
                        </a:lnSpc>
                        <a:spcAft>
                          <a:spcPts val="0"/>
                        </a:spcAft>
                        <a:tabLst>
                          <a:tab pos="1820545" algn="l"/>
                        </a:tabLst>
                      </a:pPr>
                      <a:r>
                        <a:rPr lang="en-US" sz="1100">
                          <a:latin typeface="Calibri"/>
                          <a:ea typeface="Times New Roman"/>
                          <a:cs typeface="Times New Roman"/>
                        </a:rPr>
                        <a:t>25</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tabLst>
                          <a:tab pos="1820545" algn="l"/>
                        </a:tabLst>
                      </a:pPr>
                      <a:endParaRPr lang="en-US" sz="1100">
                        <a:latin typeface="Calibri"/>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tabLst>
                          <a:tab pos="1820545" algn="l"/>
                        </a:tabLst>
                      </a:pPr>
                      <a:endParaRPr lang="en-US" sz="1100">
                        <a:latin typeface="Calibri"/>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201613">
                <a:tc>
                  <a:txBody>
                    <a:bodyPr/>
                    <a:lstStyle/>
                    <a:p>
                      <a:pPr>
                        <a:lnSpc>
                          <a:spcPct val="115000"/>
                        </a:lnSpc>
                        <a:spcAft>
                          <a:spcPts val="0"/>
                        </a:spcAft>
                        <a:tabLst>
                          <a:tab pos="1820545" algn="l"/>
                        </a:tabLst>
                      </a:pPr>
                      <a:r>
                        <a:rPr lang="en-US" sz="1100">
                          <a:latin typeface="Calibri"/>
                          <a:ea typeface="Times New Roman"/>
                          <a:cs typeface="Times New Roman"/>
                        </a:rPr>
                        <a:t>30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tabLst>
                          <a:tab pos="1820545" algn="l"/>
                        </a:tabLst>
                      </a:pPr>
                      <a:endParaRPr lang="en-US" sz="1100" dirty="0">
                        <a:latin typeface="Calibri"/>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tabLst>
                          <a:tab pos="1820545" algn="l"/>
                        </a:tabLst>
                      </a:pPr>
                      <a:endParaRPr lang="en-US" sz="1100">
                        <a:latin typeface="Calibri"/>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315919">
                <a:tc>
                  <a:txBody>
                    <a:bodyPr/>
                    <a:lstStyle/>
                    <a:p>
                      <a:pPr>
                        <a:lnSpc>
                          <a:spcPct val="115000"/>
                        </a:lnSpc>
                        <a:spcAft>
                          <a:spcPts val="0"/>
                        </a:spcAft>
                        <a:tabLst>
                          <a:tab pos="1820545" algn="l"/>
                        </a:tabLst>
                      </a:pPr>
                      <a:r>
                        <a:rPr lang="en-US" sz="1100" dirty="0">
                          <a:latin typeface="Calibri"/>
                          <a:ea typeface="Times New Roman"/>
                          <a:cs typeface="Times New Roman"/>
                        </a:rPr>
                        <a:t>Water sample(a)</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tabLst>
                          <a:tab pos="1820545" algn="l"/>
                        </a:tabLst>
                      </a:pPr>
                      <a:endParaRPr lang="en-US" sz="1100">
                        <a:latin typeface="Calibri"/>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tabLst>
                          <a:tab pos="1820545" algn="l"/>
                        </a:tabLst>
                      </a:pPr>
                      <a:r>
                        <a:rPr lang="en-IN" sz="1100" dirty="0">
                          <a:latin typeface="Calibri"/>
                          <a:ea typeface="Times New Roman"/>
                          <a:cs typeface="Times New Roman"/>
                        </a:rPr>
                        <a:t> b</a:t>
                      </a:r>
                      <a:endParaRPr lang="en-US" sz="1100" dirty="0">
                        <a:latin typeface="Calibri"/>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bl>
          </a:graphicData>
        </a:graphic>
      </p:graphicFrame>
      <p:pic>
        <p:nvPicPr>
          <p:cNvPr id="6" name="Picture 3"/>
          <p:cNvPicPr>
            <a:picLocks noChangeAspect="1" noChangeArrowheads="1"/>
          </p:cNvPicPr>
          <p:nvPr/>
        </p:nvPicPr>
        <p:blipFill>
          <a:blip r:embed="rId2" cstate="print"/>
          <a:srcRect/>
          <a:stretch>
            <a:fillRect/>
          </a:stretch>
        </p:blipFill>
        <p:spPr bwMode="auto">
          <a:xfrm>
            <a:off x="8215318" y="641132"/>
            <a:ext cx="3367079" cy="2357453"/>
          </a:xfrm>
          <a:prstGeom prst="rect">
            <a:avLst/>
          </a:prstGeom>
          <a:noFill/>
          <a:ln w="9525">
            <a:noFill/>
            <a:miter lim="800000"/>
            <a:headEnd/>
            <a:tailEnd/>
          </a:ln>
          <a:effectLst/>
        </p:spPr>
      </p:pic>
      <p:sp>
        <p:nvSpPr>
          <p:cNvPr id="7" name="Rectangle 6"/>
          <p:cNvSpPr/>
          <p:nvPr/>
        </p:nvSpPr>
        <p:spPr>
          <a:xfrm>
            <a:off x="857224" y="3214687"/>
            <a:ext cx="10356876" cy="3108543"/>
          </a:xfrm>
          <a:prstGeom prst="rect">
            <a:avLst/>
          </a:prstGeom>
        </p:spPr>
        <p:txBody>
          <a:bodyPr wrap="square">
            <a:spAutoFit/>
          </a:bodyPr>
          <a:lstStyle/>
          <a:p>
            <a:pPr lvl="0" fontAlgn="base">
              <a:spcBef>
                <a:spcPct val="0"/>
              </a:spcBef>
              <a:spcAft>
                <a:spcPct val="0"/>
              </a:spcAft>
              <a:tabLst>
                <a:tab pos="1820863" algn="l"/>
              </a:tabLst>
            </a:pPr>
            <a:r>
              <a:rPr lang="en-US" dirty="0">
                <a:latin typeface="Times New Roman" pitchFamily="18" charset="0"/>
                <a:ea typeface="Times New Roman" pitchFamily="18" charset="0"/>
                <a:cs typeface="Times New Roman" pitchFamily="18" charset="0"/>
              </a:rPr>
              <a:t>6 g of  KNO</a:t>
            </a:r>
            <a:r>
              <a:rPr lang="en-US" baseline="-30000" dirty="0">
                <a:latin typeface="Times New Roman" pitchFamily="18" charset="0"/>
                <a:ea typeface="Times New Roman" pitchFamily="18" charset="0"/>
                <a:cs typeface="Times New Roman" pitchFamily="18" charset="0"/>
              </a:rPr>
              <a:t>3 </a:t>
            </a:r>
            <a:r>
              <a:rPr lang="en-US" dirty="0">
                <a:latin typeface="Times New Roman" pitchFamily="18" charset="0"/>
                <a:ea typeface="Times New Roman" pitchFamily="18" charset="0"/>
                <a:cs typeface="Times New Roman" pitchFamily="18" charset="0"/>
              </a:rPr>
              <a:t> salt  dissolves in 1000mL of water as a stock solution</a:t>
            </a:r>
            <a:endParaRPr lang="en-US" sz="1100" dirty="0">
              <a:latin typeface="Arial" pitchFamily="34" charset="0"/>
              <a:cs typeface="Arial" pitchFamily="34" charset="0"/>
            </a:endParaRPr>
          </a:p>
          <a:p>
            <a:pPr lvl="0" eaLnBrk="0" fontAlgn="base" hangingPunct="0">
              <a:spcBef>
                <a:spcPct val="0"/>
              </a:spcBef>
              <a:spcAft>
                <a:spcPct val="0"/>
              </a:spcAft>
              <a:tabLst>
                <a:tab pos="1820863" algn="l"/>
              </a:tabLst>
            </a:pPr>
            <a:endParaRPr lang="en-US" dirty="0">
              <a:latin typeface="Times New Roman" pitchFamily="18" charset="0"/>
              <a:ea typeface="Times New Roman" pitchFamily="18" charset="0"/>
              <a:cs typeface="Times New Roman" pitchFamily="18" charset="0"/>
            </a:endParaRPr>
          </a:p>
          <a:p>
            <a:pPr lvl="0" eaLnBrk="0" fontAlgn="base" hangingPunct="0">
              <a:spcBef>
                <a:spcPct val="0"/>
              </a:spcBef>
              <a:spcAft>
                <a:spcPct val="0"/>
              </a:spcAft>
              <a:tabLst>
                <a:tab pos="1820863" algn="l"/>
              </a:tabLst>
            </a:pPr>
            <a:r>
              <a:rPr lang="en-US" dirty="0">
                <a:latin typeface="Times New Roman" pitchFamily="18" charset="0"/>
                <a:ea typeface="Times New Roman" pitchFamily="18" charset="0"/>
                <a:cs typeface="Times New Roman" pitchFamily="18" charset="0"/>
              </a:rPr>
              <a:t>101 g of KNO</a:t>
            </a:r>
            <a:r>
              <a:rPr lang="en-US" baseline="-30000" dirty="0">
                <a:latin typeface="Times New Roman" pitchFamily="18" charset="0"/>
                <a:ea typeface="Times New Roman" pitchFamily="18" charset="0"/>
                <a:cs typeface="Times New Roman" pitchFamily="18" charset="0"/>
              </a:rPr>
              <a:t>3 </a:t>
            </a:r>
            <a:r>
              <a:rPr lang="en-US" dirty="0">
                <a:latin typeface="Times New Roman" pitchFamily="18" charset="0"/>
                <a:ea typeface="Times New Roman" pitchFamily="18" charset="0"/>
                <a:cs typeface="Times New Roman" pitchFamily="18" charset="0"/>
              </a:rPr>
              <a:t> contains = 62 g of  nitrate</a:t>
            </a:r>
            <a:endParaRPr lang="en-US" sz="1100" dirty="0">
              <a:latin typeface="Arial" pitchFamily="34" charset="0"/>
              <a:cs typeface="Arial" pitchFamily="34" charset="0"/>
            </a:endParaRPr>
          </a:p>
          <a:p>
            <a:pPr lvl="0" eaLnBrk="0" fontAlgn="base" hangingPunct="0">
              <a:spcBef>
                <a:spcPct val="0"/>
              </a:spcBef>
              <a:spcAft>
                <a:spcPct val="0"/>
              </a:spcAft>
              <a:tabLst>
                <a:tab pos="1820863" algn="l"/>
              </a:tabLst>
            </a:pPr>
            <a:endParaRPr lang="en-US" dirty="0">
              <a:latin typeface="Times New Roman" pitchFamily="18" charset="0"/>
              <a:ea typeface="Times New Roman" pitchFamily="18" charset="0"/>
              <a:cs typeface="Times New Roman" pitchFamily="18" charset="0"/>
            </a:endParaRPr>
          </a:p>
          <a:p>
            <a:pPr lvl="0" eaLnBrk="0" fontAlgn="base" hangingPunct="0">
              <a:spcBef>
                <a:spcPct val="0"/>
              </a:spcBef>
              <a:spcAft>
                <a:spcPct val="0"/>
              </a:spcAft>
              <a:tabLst>
                <a:tab pos="1820863" algn="l"/>
              </a:tabLst>
            </a:pPr>
            <a:r>
              <a:rPr lang="en-US" dirty="0">
                <a:latin typeface="Times New Roman" pitchFamily="18" charset="0"/>
                <a:ea typeface="Times New Roman" pitchFamily="18" charset="0"/>
                <a:cs typeface="Times New Roman" pitchFamily="18" charset="0"/>
              </a:rPr>
              <a:t>6 g of  KNO</a:t>
            </a:r>
            <a:r>
              <a:rPr lang="en-US" baseline="-30000" dirty="0">
                <a:latin typeface="Times New Roman" pitchFamily="18" charset="0"/>
                <a:ea typeface="Times New Roman" pitchFamily="18" charset="0"/>
                <a:cs typeface="Times New Roman" pitchFamily="18" charset="0"/>
              </a:rPr>
              <a:t>3</a:t>
            </a:r>
            <a:r>
              <a:rPr lang="en-US" dirty="0">
                <a:latin typeface="Times New Roman" pitchFamily="18" charset="0"/>
                <a:ea typeface="Times New Roman" pitchFamily="18" charset="0"/>
                <a:cs typeface="Times New Roman" pitchFamily="18" charset="0"/>
              </a:rPr>
              <a:t> contains = (62/101)X 6 g of nitrate in 1000mL of KNO</a:t>
            </a:r>
            <a:r>
              <a:rPr lang="en-US" baseline="-30000" dirty="0">
                <a:latin typeface="Times New Roman" pitchFamily="18" charset="0"/>
                <a:ea typeface="Times New Roman" pitchFamily="18" charset="0"/>
                <a:cs typeface="Times New Roman" pitchFamily="18" charset="0"/>
              </a:rPr>
              <a:t>3</a:t>
            </a:r>
            <a:r>
              <a:rPr lang="en-US" dirty="0">
                <a:latin typeface="Times New Roman" pitchFamily="18" charset="0"/>
                <a:ea typeface="Times New Roman" pitchFamily="18" charset="0"/>
                <a:cs typeface="Times New Roman" pitchFamily="18" charset="0"/>
              </a:rPr>
              <a:t> solution </a:t>
            </a:r>
            <a:endParaRPr lang="en-US" sz="1100" dirty="0">
              <a:latin typeface="Arial" pitchFamily="34" charset="0"/>
              <a:cs typeface="Arial" pitchFamily="34" charset="0"/>
            </a:endParaRPr>
          </a:p>
          <a:p>
            <a:pPr lvl="0" eaLnBrk="0" fontAlgn="base" hangingPunct="0">
              <a:spcBef>
                <a:spcPct val="0"/>
              </a:spcBef>
              <a:spcAft>
                <a:spcPct val="0"/>
              </a:spcAft>
              <a:tabLst>
                <a:tab pos="1820863" algn="l"/>
              </a:tabLst>
            </a:pPr>
            <a:endParaRPr lang="en-US" dirty="0">
              <a:latin typeface="Times New Roman" pitchFamily="18" charset="0"/>
              <a:ea typeface="Times New Roman" pitchFamily="18" charset="0"/>
              <a:cs typeface="Times New Roman" pitchFamily="18" charset="0"/>
            </a:endParaRPr>
          </a:p>
          <a:p>
            <a:pPr lvl="0" eaLnBrk="0" fontAlgn="base" hangingPunct="0">
              <a:spcBef>
                <a:spcPct val="0"/>
              </a:spcBef>
              <a:spcAft>
                <a:spcPct val="0"/>
              </a:spcAft>
              <a:tabLst>
                <a:tab pos="1820863" algn="l"/>
              </a:tabLst>
            </a:pPr>
            <a:r>
              <a:rPr lang="en-US" dirty="0">
                <a:latin typeface="Times New Roman" pitchFamily="18" charset="0"/>
                <a:ea typeface="Times New Roman" pitchFamily="18" charset="0"/>
                <a:cs typeface="Times New Roman" pitchFamily="18" charset="0"/>
              </a:rPr>
              <a:t>1mL of KNO</a:t>
            </a:r>
            <a:r>
              <a:rPr lang="en-US" baseline="-30000" dirty="0">
                <a:latin typeface="Times New Roman" pitchFamily="18" charset="0"/>
                <a:ea typeface="Times New Roman" pitchFamily="18" charset="0"/>
                <a:cs typeface="Times New Roman" pitchFamily="18" charset="0"/>
              </a:rPr>
              <a:t>3 </a:t>
            </a:r>
            <a:r>
              <a:rPr lang="en-US" dirty="0">
                <a:latin typeface="Times New Roman" pitchFamily="18" charset="0"/>
                <a:ea typeface="Times New Roman" pitchFamily="18" charset="0"/>
                <a:cs typeface="Times New Roman" pitchFamily="18" charset="0"/>
              </a:rPr>
              <a:t>solution contains = (62/101)X 6 X 10</a:t>
            </a:r>
            <a:r>
              <a:rPr lang="en-US" baseline="30000" dirty="0">
                <a:latin typeface="Times New Roman" pitchFamily="18" charset="0"/>
                <a:ea typeface="Times New Roman" pitchFamily="18" charset="0"/>
                <a:cs typeface="Times New Roman" pitchFamily="18" charset="0"/>
              </a:rPr>
              <a:t>-3 </a:t>
            </a:r>
            <a:r>
              <a:rPr lang="en-US" dirty="0">
                <a:latin typeface="Times New Roman" pitchFamily="18" charset="0"/>
                <a:ea typeface="Times New Roman" pitchFamily="18" charset="0"/>
                <a:cs typeface="Times New Roman" pitchFamily="18" charset="0"/>
              </a:rPr>
              <a:t>g of nitrate</a:t>
            </a:r>
            <a:endParaRPr lang="en-US" sz="1100" dirty="0">
              <a:latin typeface="Arial" pitchFamily="34" charset="0"/>
              <a:cs typeface="Arial" pitchFamily="34" charset="0"/>
            </a:endParaRPr>
          </a:p>
          <a:p>
            <a:pPr lvl="0" eaLnBrk="0" fontAlgn="base" hangingPunct="0">
              <a:spcBef>
                <a:spcPct val="0"/>
              </a:spcBef>
              <a:spcAft>
                <a:spcPct val="0"/>
              </a:spcAft>
              <a:tabLst>
                <a:tab pos="1820863" algn="l"/>
              </a:tabLst>
            </a:pPr>
            <a:r>
              <a:rPr lang="en-IN" sz="2000" b="1" dirty="0">
                <a:latin typeface="Calibri" pitchFamily="34" charset="0"/>
                <a:ea typeface="Times New Roman" pitchFamily="18" charset="0"/>
                <a:cs typeface="Times New Roman" pitchFamily="18" charset="0"/>
              </a:rPr>
              <a:t>Result:</a:t>
            </a:r>
            <a:endParaRPr lang="en-US" sz="2000" b="1" dirty="0">
              <a:latin typeface="Calibri" pitchFamily="34" charset="0"/>
              <a:ea typeface="Times New Roman" pitchFamily="18" charset="0"/>
              <a:cs typeface="Times New Roman" pitchFamily="18" charset="0"/>
            </a:endParaRPr>
          </a:p>
          <a:p>
            <a:pPr lvl="0" eaLnBrk="0" fontAlgn="base" hangingPunct="0">
              <a:spcBef>
                <a:spcPct val="0"/>
              </a:spcBef>
              <a:spcAft>
                <a:spcPct val="0"/>
              </a:spcAft>
              <a:tabLst>
                <a:tab pos="1820863" algn="l"/>
              </a:tabLst>
            </a:pPr>
            <a:r>
              <a:rPr lang="en-US" dirty="0">
                <a:latin typeface="Calibri" pitchFamily="34" charset="0"/>
                <a:ea typeface="Times New Roman" pitchFamily="18" charset="0"/>
                <a:cs typeface="Times New Roman" pitchFamily="18" charset="0"/>
              </a:rPr>
              <a:t>  ‘a’  value on the X-axis corresponds to the concentration of Nitrate  in the water sample.</a:t>
            </a:r>
            <a:endParaRPr lang="en-US" sz="1100" dirty="0">
              <a:latin typeface="Arial" pitchFamily="34" charset="0"/>
              <a:cs typeface="Arial" pitchFamily="34" charset="0"/>
            </a:endParaRPr>
          </a:p>
          <a:p>
            <a:pPr lvl="0" eaLnBrk="0" fontAlgn="base" hangingPunct="0">
              <a:spcBef>
                <a:spcPct val="0"/>
              </a:spcBef>
              <a:spcAft>
                <a:spcPct val="0"/>
              </a:spcAft>
              <a:tabLst>
                <a:tab pos="1820863" algn="l"/>
              </a:tabLst>
            </a:pPr>
            <a:endParaRPr lang="en-US" sz="3200" dirty="0">
              <a:latin typeface="Arial" pitchFamily="34" charset="0"/>
              <a:cs typeface="Arial" pitchFamily="34" charset="0"/>
            </a:endParaRPr>
          </a:p>
        </p:txBody>
      </p:sp>
    </p:spTree>
  </p:cSld>
  <p:clrMapOvr>
    <a:masterClrMapping/>
  </p:clrMapOvr>
  <p:transition spd="slow">
    <p:pull dir="d"/>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4DC7521-1085-904E-AD49-6AE532253A96}"/>
              </a:ext>
            </a:extLst>
          </p:cNvPr>
          <p:cNvSpPr/>
          <p:nvPr/>
        </p:nvSpPr>
        <p:spPr>
          <a:xfrm>
            <a:off x="187411" y="336031"/>
            <a:ext cx="11186984" cy="707886"/>
          </a:xfrm>
          <a:prstGeom prst="rect">
            <a:avLst/>
          </a:prstGeom>
        </p:spPr>
        <p:txBody>
          <a:bodyPr wrap="square">
            <a:spAutoFit/>
          </a:bodyPr>
          <a:lstStyle/>
          <a:p>
            <a:pPr marL="457200" marR="0" indent="-228600" algn="just">
              <a:spcBef>
                <a:spcPts val="0"/>
              </a:spcBef>
              <a:spcAft>
                <a:spcPts val="0"/>
              </a:spcAft>
            </a:pPr>
            <a:r>
              <a:rPr lang="en-US" sz="2000" dirty="0">
                <a:solidFill>
                  <a:srgbClr val="0F24FD"/>
                </a:solidFill>
                <a:latin typeface="Avenir Next LT Pro Medium Conde" panose="020B0606020202020204" pitchFamily="34" charset="77"/>
                <a:ea typeface="Times New Roman" panose="02020603050405020304" pitchFamily="18" charset="0"/>
              </a:rPr>
              <a:t>What is temporary and permanent hardness of water?  Explain the determination of total hardness of water by EDTA method.                                                   </a:t>
            </a:r>
          </a:p>
        </p:txBody>
      </p:sp>
      <p:sp>
        <p:nvSpPr>
          <p:cNvPr id="4" name="Rectangle 3">
            <a:extLst>
              <a:ext uri="{FF2B5EF4-FFF2-40B4-BE49-F238E27FC236}">
                <a16:creationId xmlns:a16="http://schemas.microsoft.com/office/drawing/2014/main" id="{A2FC6D5C-FE10-CE48-8171-10C79783E633}"/>
              </a:ext>
            </a:extLst>
          </p:cNvPr>
          <p:cNvSpPr/>
          <p:nvPr/>
        </p:nvSpPr>
        <p:spPr>
          <a:xfrm>
            <a:off x="403662" y="1168399"/>
            <a:ext cx="6042039" cy="400110"/>
          </a:xfrm>
          <a:prstGeom prst="rect">
            <a:avLst/>
          </a:prstGeom>
        </p:spPr>
        <p:txBody>
          <a:bodyPr wrap="none">
            <a:spAutoFit/>
          </a:bodyPr>
          <a:lstStyle/>
          <a:p>
            <a:r>
              <a:rPr lang="en-US" sz="2000" dirty="0">
                <a:solidFill>
                  <a:srgbClr val="FF0000"/>
                </a:solidFill>
                <a:latin typeface="Avenir Next LT Pro Medium Conde" panose="020B0606020202020204" pitchFamily="34" charset="77"/>
                <a:ea typeface="Times New Roman" panose="02020603050405020304" pitchFamily="18" charset="0"/>
              </a:rPr>
              <a:t>Discuss the determination of chloride by argentometric method</a:t>
            </a:r>
            <a:endParaRPr lang="en-US" sz="2000" dirty="0">
              <a:solidFill>
                <a:srgbClr val="FF0000"/>
              </a:solidFill>
              <a:latin typeface="Avenir Next LT Pro Medium Conde" panose="020B0606020202020204" pitchFamily="34" charset="77"/>
            </a:endParaRPr>
          </a:p>
        </p:txBody>
      </p:sp>
      <p:sp>
        <p:nvSpPr>
          <p:cNvPr id="5" name="Rectangle 4">
            <a:extLst>
              <a:ext uri="{FF2B5EF4-FFF2-40B4-BE49-F238E27FC236}">
                <a16:creationId xmlns:a16="http://schemas.microsoft.com/office/drawing/2014/main" id="{43083FB4-4DE3-5D4C-A82A-EA8AA6F132AF}"/>
              </a:ext>
            </a:extLst>
          </p:cNvPr>
          <p:cNvSpPr/>
          <p:nvPr/>
        </p:nvSpPr>
        <p:spPr>
          <a:xfrm>
            <a:off x="403662" y="1793859"/>
            <a:ext cx="5052986" cy="400110"/>
          </a:xfrm>
          <a:prstGeom prst="rect">
            <a:avLst/>
          </a:prstGeom>
        </p:spPr>
        <p:txBody>
          <a:bodyPr wrap="none">
            <a:spAutoFit/>
          </a:bodyPr>
          <a:lstStyle/>
          <a:p>
            <a:r>
              <a:rPr lang="en-US" sz="2000" dirty="0">
                <a:latin typeface="Avenir Next LT Pro Medium Conde" panose="020B0606020202020204" pitchFamily="34" charset="77"/>
                <a:ea typeface="Times New Roman" panose="02020603050405020304" pitchFamily="18" charset="0"/>
              </a:rPr>
              <a:t>Define BOD and COD. Why is COD higher than BOD? </a:t>
            </a:r>
            <a:endParaRPr lang="en-US" sz="2000" dirty="0">
              <a:latin typeface="Avenir Next LT Pro Medium Conde" panose="020B0606020202020204" pitchFamily="34" charset="77"/>
            </a:endParaRPr>
          </a:p>
        </p:txBody>
      </p:sp>
      <p:sp>
        <p:nvSpPr>
          <p:cNvPr id="6" name="Rectangle 5">
            <a:extLst>
              <a:ext uri="{FF2B5EF4-FFF2-40B4-BE49-F238E27FC236}">
                <a16:creationId xmlns:a16="http://schemas.microsoft.com/office/drawing/2014/main" id="{9C4445AC-48B6-E949-97A9-181229311E3D}"/>
              </a:ext>
            </a:extLst>
          </p:cNvPr>
          <p:cNvSpPr/>
          <p:nvPr/>
        </p:nvSpPr>
        <p:spPr>
          <a:xfrm>
            <a:off x="465442" y="2422449"/>
            <a:ext cx="11359974" cy="400110"/>
          </a:xfrm>
          <a:prstGeom prst="rect">
            <a:avLst/>
          </a:prstGeom>
        </p:spPr>
        <p:txBody>
          <a:bodyPr wrap="square">
            <a:spAutoFit/>
          </a:bodyPr>
          <a:lstStyle/>
          <a:p>
            <a:r>
              <a:rPr lang="en-US" sz="2000" dirty="0">
                <a:solidFill>
                  <a:srgbClr val="FF0000"/>
                </a:solidFill>
                <a:latin typeface="Avenir Next LT Pro Medium Conde" panose="020B0606020202020204" pitchFamily="34" charset="77"/>
                <a:ea typeface="Times New Roman" panose="02020603050405020304" pitchFamily="18" charset="0"/>
              </a:rPr>
              <a:t>What is hard water? What are the causes for hardness of water and why CaCO</a:t>
            </a:r>
            <a:r>
              <a:rPr lang="en-US" sz="2000" baseline="-25000" dirty="0">
                <a:solidFill>
                  <a:srgbClr val="FF0000"/>
                </a:solidFill>
                <a:latin typeface="Avenir Next LT Pro Medium Conde" panose="020B0606020202020204" pitchFamily="34" charset="77"/>
                <a:ea typeface="Times New Roman" panose="02020603050405020304" pitchFamily="18" charset="0"/>
              </a:rPr>
              <a:t>3</a:t>
            </a:r>
            <a:r>
              <a:rPr lang="en-US" sz="2000" dirty="0">
                <a:solidFill>
                  <a:srgbClr val="FF0000"/>
                </a:solidFill>
                <a:latin typeface="Avenir Next LT Pro Medium Conde" panose="020B0606020202020204" pitchFamily="34" charset="77"/>
                <a:ea typeface="Times New Roman" panose="02020603050405020304" pitchFamily="18" charset="0"/>
              </a:rPr>
              <a:t> is  used to express the hardness of water? </a:t>
            </a:r>
            <a:endParaRPr lang="en-US" sz="2000" dirty="0">
              <a:solidFill>
                <a:srgbClr val="FF0000"/>
              </a:solidFill>
              <a:latin typeface="Avenir Next LT Pro Medium Conde" panose="020B0606020202020204" pitchFamily="34" charset="77"/>
            </a:endParaRPr>
          </a:p>
        </p:txBody>
      </p:sp>
      <p:sp>
        <p:nvSpPr>
          <p:cNvPr id="7" name="Rectangle 6">
            <a:extLst>
              <a:ext uri="{FF2B5EF4-FFF2-40B4-BE49-F238E27FC236}">
                <a16:creationId xmlns:a16="http://schemas.microsoft.com/office/drawing/2014/main" id="{A6BC538A-EF17-7743-A49D-C01F9D035DF2}"/>
              </a:ext>
            </a:extLst>
          </p:cNvPr>
          <p:cNvSpPr/>
          <p:nvPr/>
        </p:nvSpPr>
        <p:spPr>
          <a:xfrm>
            <a:off x="465442" y="3062528"/>
            <a:ext cx="11026346" cy="400110"/>
          </a:xfrm>
          <a:prstGeom prst="rect">
            <a:avLst/>
          </a:prstGeom>
        </p:spPr>
        <p:txBody>
          <a:bodyPr wrap="square">
            <a:spAutoFit/>
          </a:bodyPr>
          <a:lstStyle/>
          <a:p>
            <a:r>
              <a:rPr lang="en-US" sz="2000" dirty="0">
                <a:solidFill>
                  <a:srgbClr val="0F24FD"/>
                </a:solidFill>
                <a:latin typeface="Avenir Next LT Pro Medium Conde" panose="020B0606020202020204" pitchFamily="34" charset="77"/>
                <a:ea typeface="Times New Roman" panose="02020603050405020304" pitchFamily="18" charset="0"/>
              </a:rPr>
              <a:t>What is potable water? Explain the method of desalination of hard water by reverse osmosis method. </a:t>
            </a:r>
            <a:endParaRPr lang="en-US" sz="2000" dirty="0">
              <a:solidFill>
                <a:srgbClr val="0F24FD"/>
              </a:solidFill>
              <a:latin typeface="Avenir Next LT Pro Medium Conde" panose="020B0606020202020204" pitchFamily="34" charset="77"/>
            </a:endParaRPr>
          </a:p>
        </p:txBody>
      </p:sp>
      <p:sp>
        <p:nvSpPr>
          <p:cNvPr id="8" name="Rectangle 7">
            <a:extLst>
              <a:ext uri="{FF2B5EF4-FFF2-40B4-BE49-F238E27FC236}">
                <a16:creationId xmlns:a16="http://schemas.microsoft.com/office/drawing/2014/main" id="{A4C5EE14-A898-0447-80A8-83C302AE4664}"/>
              </a:ext>
            </a:extLst>
          </p:cNvPr>
          <p:cNvSpPr/>
          <p:nvPr/>
        </p:nvSpPr>
        <p:spPr>
          <a:xfrm>
            <a:off x="428368" y="3713033"/>
            <a:ext cx="10309654" cy="400110"/>
          </a:xfrm>
          <a:prstGeom prst="rect">
            <a:avLst/>
          </a:prstGeom>
        </p:spPr>
        <p:txBody>
          <a:bodyPr wrap="square">
            <a:spAutoFit/>
          </a:bodyPr>
          <a:lstStyle/>
          <a:p>
            <a:r>
              <a:rPr lang="en-US" sz="2000" dirty="0">
                <a:solidFill>
                  <a:srgbClr val="FF0000"/>
                </a:solidFill>
                <a:latin typeface="Avenir Next LT Pro Medium Conde" panose="020B0606020202020204" pitchFamily="34" charset="77"/>
                <a:ea typeface="Times New Roman" panose="02020603050405020304" pitchFamily="18" charset="0"/>
              </a:rPr>
              <a:t>Explain the method of determining nitrate content in water using spectrophotometer. </a:t>
            </a:r>
            <a:endParaRPr lang="en-US" sz="2000" dirty="0">
              <a:solidFill>
                <a:srgbClr val="FF0000"/>
              </a:solidFill>
              <a:latin typeface="Avenir Next LT Pro Medium Conde" panose="020B0606020202020204" pitchFamily="34" charset="77"/>
            </a:endParaRPr>
          </a:p>
        </p:txBody>
      </p:sp>
      <p:sp>
        <p:nvSpPr>
          <p:cNvPr id="9" name="Rectangle 8">
            <a:extLst>
              <a:ext uri="{FF2B5EF4-FFF2-40B4-BE49-F238E27FC236}">
                <a16:creationId xmlns:a16="http://schemas.microsoft.com/office/drawing/2014/main" id="{80E49BD2-DB8F-E448-A169-5F3D3E20AAAB}"/>
              </a:ext>
            </a:extLst>
          </p:cNvPr>
          <p:cNvSpPr/>
          <p:nvPr/>
        </p:nvSpPr>
        <p:spPr>
          <a:xfrm>
            <a:off x="380548" y="4338493"/>
            <a:ext cx="10210792" cy="400110"/>
          </a:xfrm>
          <a:prstGeom prst="rect">
            <a:avLst/>
          </a:prstGeom>
        </p:spPr>
        <p:txBody>
          <a:bodyPr wrap="square">
            <a:spAutoFit/>
          </a:bodyPr>
          <a:lstStyle/>
          <a:p>
            <a:r>
              <a:rPr lang="en-US" sz="2000" dirty="0">
                <a:solidFill>
                  <a:srgbClr val="0F24FD"/>
                </a:solidFill>
                <a:latin typeface="Avenir Next LT Pro Medium Conde" panose="020B0606020202020204" pitchFamily="34" charset="77"/>
                <a:ea typeface="Times New Roman" panose="02020603050405020304" pitchFamily="18" charset="0"/>
              </a:rPr>
              <a:t>Explain the gravimetric method of determination of sulfate content in water.</a:t>
            </a:r>
            <a:endParaRPr lang="en-US" sz="2000" dirty="0">
              <a:solidFill>
                <a:srgbClr val="0F24FD"/>
              </a:solidFill>
              <a:latin typeface="Avenir Next LT Pro Medium Conde" panose="020B0606020202020204" pitchFamily="34" charset="77"/>
            </a:endParaRPr>
          </a:p>
        </p:txBody>
      </p:sp>
      <p:sp>
        <p:nvSpPr>
          <p:cNvPr id="10" name="Rectangle 9">
            <a:extLst>
              <a:ext uri="{FF2B5EF4-FFF2-40B4-BE49-F238E27FC236}">
                <a16:creationId xmlns:a16="http://schemas.microsoft.com/office/drawing/2014/main" id="{F61F7A11-16E5-D34B-BD7E-EE1F87B3DDEC}"/>
              </a:ext>
            </a:extLst>
          </p:cNvPr>
          <p:cNvSpPr/>
          <p:nvPr/>
        </p:nvSpPr>
        <p:spPr>
          <a:xfrm>
            <a:off x="403662" y="4963953"/>
            <a:ext cx="9815384" cy="400110"/>
          </a:xfrm>
          <a:prstGeom prst="rect">
            <a:avLst/>
          </a:prstGeom>
        </p:spPr>
        <p:txBody>
          <a:bodyPr wrap="square">
            <a:spAutoFit/>
          </a:bodyPr>
          <a:lstStyle/>
          <a:p>
            <a:r>
              <a:rPr lang="en-US" sz="2000" dirty="0">
                <a:solidFill>
                  <a:srgbClr val="FF0000"/>
                </a:solidFill>
                <a:latin typeface="Avenir Next LT Pro Medium Conde" panose="020B0606020202020204" pitchFamily="34" charset="77"/>
                <a:ea typeface="Times New Roman" panose="02020603050405020304" pitchFamily="18" charset="0"/>
              </a:rPr>
              <a:t>Describe the Winkler’s method of the determination of dissolved oxygen in water </a:t>
            </a:r>
            <a:endParaRPr lang="en-US" sz="2000" dirty="0">
              <a:solidFill>
                <a:srgbClr val="FF0000"/>
              </a:solidFill>
              <a:latin typeface="Avenir Next LT Pro Medium Conde" panose="020B0606020202020204" pitchFamily="34" charset="77"/>
            </a:endParaRPr>
          </a:p>
        </p:txBody>
      </p:sp>
      <p:sp>
        <p:nvSpPr>
          <p:cNvPr id="11" name="Rectangle 10">
            <a:extLst>
              <a:ext uri="{FF2B5EF4-FFF2-40B4-BE49-F238E27FC236}">
                <a16:creationId xmlns:a16="http://schemas.microsoft.com/office/drawing/2014/main" id="{E19092E0-5386-454C-B4EF-3FB06DAA0EAA}"/>
              </a:ext>
            </a:extLst>
          </p:cNvPr>
          <p:cNvSpPr/>
          <p:nvPr/>
        </p:nvSpPr>
        <p:spPr>
          <a:xfrm>
            <a:off x="428368" y="5452015"/>
            <a:ext cx="3013967" cy="400110"/>
          </a:xfrm>
          <a:prstGeom prst="rect">
            <a:avLst/>
          </a:prstGeom>
        </p:spPr>
        <p:txBody>
          <a:bodyPr wrap="none">
            <a:spAutoFit/>
          </a:bodyPr>
          <a:lstStyle/>
          <a:p>
            <a:r>
              <a:rPr lang="en-US" sz="2000" dirty="0">
                <a:latin typeface="Avenir Next LT Pro Medium Conde" panose="020B0606020202020204" pitchFamily="34" charset="77"/>
                <a:ea typeface="Times New Roman" panose="02020603050405020304" pitchFamily="18" charset="0"/>
              </a:rPr>
              <a:t>Write note on reverse osmosis </a:t>
            </a:r>
            <a:endParaRPr lang="en-US" sz="2000" dirty="0">
              <a:latin typeface="Avenir Next LT Pro Medium Conde" panose="020B0606020202020204" pitchFamily="34" charset="77"/>
            </a:endParaRPr>
          </a:p>
        </p:txBody>
      </p:sp>
    </p:spTree>
    <p:extLst>
      <p:ext uri="{BB962C8B-B14F-4D97-AF65-F5344CB8AC3E}">
        <p14:creationId xmlns:p14="http://schemas.microsoft.com/office/powerpoint/2010/main" val="2424548846"/>
      </p:ext>
    </p:extLst>
  </p:cSld>
  <p:clrMapOvr>
    <a:masterClrMapping/>
  </p:clrMapOvr>
  <p:transition spd="slow">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par>
                    <p:cTn id="10" fill="hold">
                      <p:stCondLst>
                        <p:cond delay="indefinite"/>
                      </p:stCondLst>
                      <p:childTnLst>
                        <p:par>
                          <p:cTn id="11" fill="hold">
                            <p:stCondLst>
                              <p:cond delay="0"/>
                            </p:stCondLst>
                            <p:childTnLst>
                              <p:par>
                                <p:cTn id="12" presetID="23" presetClass="entr" presetSubtype="16" fill="hold" grpId="0" nodeType="click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p:cTn id="14" dur="500" fill="hold"/>
                                        <p:tgtEl>
                                          <p:spTgt spid="4"/>
                                        </p:tgtEl>
                                        <p:attrNameLst>
                                          <p:attrName>ppt_w</p:attrName>
                                        </p:attrNameLst>
                                      </p:cBhvr>
                                      <p:tavLst>
                                        <p:tav tm="0">
                                          <p:val>
                                            <p:fltVal val="0"/>
                                          </p:val>
                                        </p:tav>
                                        <p:tav tm="100000">
                                          <p:val>
                                            <p:strVal val="#ppt_w"/>
                                          </p:val>
                                        </p:tav>
                                      </p:tavLst>
                                    </p:anim>
                                    <p:anim calcmode="lin" valueType="num">
                                      <p:cBhvr>
                                        <p:cTn id="15" dur="500" fill="hold"/>
                                        <p:tgtEl>
                                          <p:spTgt spid="4"/>
                                        </p:tgtEl>
                                        <p:attrNameLst>
                                          <p:attrName>ppt_h</p:attrName>
                                        </p:attrNameLst>
                                      </p:cBhvr>
                                      <p:tavLst>
                                        <p:tav tm="0">
                                          <p:val>
                                            <p:fltVal val="0"/>
                                          </p:val>
                                        </p:tav>
                                        <p:tav tm="100000">
                                          <p:val>
                                            <p:strVal val="#ppt_h"/>
                                          </p:val>
                                        </p:tav>
                                      </p:tavLst>
                                    </p:anim>
                                  </p:childTnLst>
                                </p:cTn>
                              </p:par>
                            </p:childTnLst>
                          </p:cTn>
                        </p:par>
                      </p:childTnLst>
                    </p:cTn>
                  </p:par>
                  <p:par>
                    <p:cTn id="16" fill="hold">
                      <p:stCondLst>
                        <p:cond delay="indefinite"/>
                      </p:stCondLst>
                      <p:childTnLst>
                        <p:par>
                          <p:cTn id="17" fill="hold">
                            <p:stCondLst>
                              <p:cond delay="0"/>
                            </p:stCondLst>
                            <p:childTnLst>
                              <p:par>
                                <p:cTn id="18" presetID="23" presetClass="entr" presetSubtype="16" fill="hold" nodeType="clickEffect">
                                  <p:stCondLst>
                                    <p:cond delay="0"/>
                                  </p:stCondLst>
                                  <p:childTnLst>
                                    <p:set>
                                      <p:cBhvr>
                                        <p:cTn id="19" dur="1" fill="hold">
                                          <p:stCondLst>
                                            <p:cond delay="0"/>
                                          </p:stCondLst>
                                        </p:cTn>
                                        <p:tgtEl>
                                          <p:spTgt spid="5">
                                            <p:txEl>
                                              <p:pRg st="0" end="0"/>
                                            </p:txEl>
                                          </p:spTgt>
                                        </p:tgtEl>
                                        <p:attrNameLst>
                                          <p:attrName>style.visibility</p:attrName>
                                        </p:attrNameLst>
                                      </p:cBhvr>
                                      <p:to>
                                        <p:strVal val="visible"/>
                                      </p:to>
                                    </p:set>
                                    <p:anim calcmode="lin" valueType="num">
                                      <p:cBhvr>
                                        <p:cTn id="20" dur="500" fill="hold"/>
                                        <p:tgtEl>
                                          <p:spTgt spid="5">
                                            <p:txEl>
                                              <p:pRg st="0" end="0"/>
                                            </p:txEl>
                                          </p:spTgt>
                                        </p:tgtEl>
                                        <p:attrNameLst>
                                          <p:attrName>ppt_w</p:attrName>
                                        </p:attrNameLst>
                                      </p:cBhvr>
                                      <p:tavLst>
                                        <p:tav tm="0">
                                          <p:val>
                                            <p:fltVal val="0"/>
                                          </p:val>
                                        </p:tav>
                                        <p:tav tm="100000">
                                          <p:val>
                                            <p:strVal val="#ppt_w"/>
                                          </p:val>
                                        </p:tav>
                                      </p:tavLst>
                                    </p:anim>
                                    <p:anim calcmode="lin" valueType="num">
                                      <p:cBhvr>
                                        <p:cTn id="21" dur="500" fill="hold"/>
                                        <p:tgtEl>
                                          <p:spTgt spid="5">
                                            <p:txEl>
                                              <p:pRg st="0" end="0"/>
                                            </p:txEl>
                                          </p:spTgt>
                                        </p:tgtEl>
                                        <p:attrNameLst>
                                          <p:attrName>ppt_h</p:attrName>
                                        </p:attrNameLst>
                                      </p:cBhvr>
                                      <p:tavLst>
                                        <p:tav tm="0">
                                          <p:val>
                                            <p:fltVal val="0"/>
                                          </p:val>
                                        </p:tav>
                                        <p:tav tm="100000">
                                          <p:val>
                                            <p:strVal val="#ppt_h"/>
                                          </p:val>
                                        </p:tav>
                                      </p:tavLst>
                                    </p:anim>
                                  </p:childTnLst>
                                </p:cTn>
                              </p:par>
                            </p:childTnLst>
                          </p:cTn>
                        </p:par>
                      </p:childTnLst>
                    </p:cTn>
                  </p:par>
                  <p:par>
                    <p:cTn id="22" fill="hold">
                      <p:stCondLst>
                        <p:cond delay="indefinite"/>
                      </p:stCondLst>
                      <p:childTnLst>
                        <p:par>
                          <p:cTn id="23" fill="hold">
                            <p:stCondLst>
                              <p:cond delay="0"/>
                            </p:stCondLst>
                            <p:childTnLst>
                              <p:par>
                                <p:cTn id="24" presetID="23" presetClass="entr" presetSubtype="16" fill="hold" nodeType="clickEffect">
                                  <p:stCondLst>
                                    <p:cond delay="0"/>
                                  </p:stCondLst>
                                  <p:childTnLst>
                                    <p:set>
                                      <p:cBhvr>
                                        <p:cTn id="25" dur="1" fill="hold">
                                          <p:stCondLst>
                                            <p:cond delay="0"/>
                                          </p:stCondLst>
                                        </p:cTn>
                                        <p:tgtEl>
                                          <p:spTgt spid="6">
                                            <p:txEl>
                                              <p:pRg st="0" end="0"/>
                                            </p:txEl>
                                          </p:spTgt>
                                        </p:tgtEl>
                                        <p:attrNameLst>
                                          <p:attrName>style.visibility</p:attrName>
                                        </p:attrNameLst>
                                      </p:cBhvr>
                                      <p:to>
                                        <p:strVal val="visible"/>
                                      </p:to>
                                    </p:set>
                                    <p:anim calcmode="lin" valueType="num">
                                      <p:cBhvr>
                                        <p:cTn id="26" dur="500" fill="hold"/>
                                        <p:tgtEl>
                                          <p:spTgt spid="6">
                                            <p:txEl>
                                              <p:pRg st="0" end="0"/>
                                            </p:txEl>
                                          </p:spTgt>
                                        </p:tgtEl>
                                        <p:attrNameLst>
                                          <p:attrName>ppt_w</p:attrName>
                                        </p:attrNameLst>
                                      </p:cBhvr>
                                      <p:tavLst>
                                        <p:tav tm="0">
                                          <p:val>
                                            <p:fltVal val="0"/>
                                          </p:val>
                                        </p:tav>
                                        <p:tav tm="100000">
                                          <p:val>
                                            <p:strVal val="#ppt_w"/>
                                          </p:val>
                                        </p:tav>
                                      </p:tavLst>
                                    </p:anim>
                                    <p:anim calcmode="lin" valueType="num">
                                      <p:cBhvr>
                                        <p:cTn id="27" dur="500" fill="hold"/>
                                        <p:tgtEl>
                                          <p:spTgt spid="6">
                                            <p:txEl>
                                              <p:pRg st="0" end="0"/>
                                            </p:txEl>
                                          </p:spTgt>
                                        </p:tgtEl>
                                        <p:attrNameLst>
                                          <p:attrName>ppt_h</p:attrName>
                                        </p:attrNameLst>
                                      </p:cBhvr>
                                      <p:tavLst>
                                        <p:tav tm="0">
                                          <p:val>
                                            <p:fltVal val="0"/>
                                          </p:val>
                                        </p:tav>
                                        <p:tav tm="100000">
                                          <p:val>
                                            <p:strVal val="#ppt_h"/>
                                          </p:val>
                                        </p:tav>
                                      </p:tavLst>
                                    </p:anim>
                                  </p:childTnLst>
                                </p:cTn>
                              </p:par>
                            </p:childTnLst>
                          </p:cTn>
                        </p:par>
                      </p:childTnLst>
                    </p:cTn>
                  </p:par>
                  <p:par>
                    <p:cTn id="28" fill="hold">
                      <p:stCondLst>
                        <p:cond delay="indefinite"/>
                      </p:stCondLst>
                      <p:childTnLst>
                        <p:par>
                          <p:cTn id="29" fill="hold">
                            <p:stCondLst>
                              <p:cond delay="0"/>
                            </p:stCondLst>
                            <p:childTnLst>
                              <p:par>
                                <p:cTn id="30" presetID="23" presetClass="entr" presetSubtype="16" fill="hold" nodeType="clickEffect">
                                  <p:stCondLst>
                                    <p:cond delay="0"/>
                                  </p:stCondLst>
                                  <p:childTnLst>
                                    <p:set>
                                      <p:cBhvr>
                                        <p:cTn id="31" dur="1" fill="hold">
                                          <p:stCondLst>
                                            <p:cond delay="0"/>
                                          </p:stCondLst>
                                        </p:cTn>
                                        <p:tgtEl>
                                          <p:spTgt spid="7">
                                            <p:txEl>
                                              <p:pRg st="0" end="0"/>
                                            </p:txEl>
                                          </p:spTgt>
                                        </p:tgtEl>
                                        <p:attrNameLst>
                                          <p:attrName>style.visibility</p:attrName>
                                        </p:attrNameLst>
                                      </p:cBhvr>
                                      <p:to>
                                        <p:strVal val="visible"/>
                                      </p:to>
                                    </p:set>
                                    <p:anim calcmode="lin" valueType="num">
                                      <p:cBhvr>
                                        <p:cTn id="32" dur="500" fill="hold"/>
                                        <p:tgtEl>
                                          <p:spTgt spid="7">
                                            <p:txEl>
                                              <p:pRg st="0" end="0"/>
                                            </p:txEl>
                                          </p:spTgt>
                                        </p:tgtEl>
                                        <p:attrNameLst>
                                          <p:attrName>ppt_w</p:attrName>
                                        </p:attrNameLst>
                                      </p:cBhvr>
                                      <p:tavLst>
                                        <p:tav tm="0">
                                          <p:val>
                                            <p:fltVal val="0"/>
                                          </p:val>
                                        </p:tav>
                                        <p:tav tm="100000">
                                          <p:val>
                                            <p:strVal val="#ppt_w"/>
                                          </p:val>
                                        </p:tav>
                                      </p:tavLst>
                                    </p:anim>
                                    <p:anim calcmode="lin" valueType="num">
                                      <p:cBhvr>
                                        <p:cTn id="33" dur="500" fill="hold"/>
                                        <p:tgtEl>
                                          <p:spTgt spid="7">
                                            <p:txEl>
                                              <p:pRg st="0" end="0"/>
                                            </p:txEl>
                                          </p:spTgt>
                                        </p:tgtEl>
                                        <p:attrNameLst>
                                          <p:attrName>ppt_h</p:attrName>
                                        </p:attrNameLst>
                                      </p:cBhvr>
                                      <p:tavLst>
                                        <p:tav tm="0">
                                          <p:val>
                                            <p:fltVal val="0"/>
                                          </p:val>
                                        </p:tav>
                                        <p:tav tm="100000">
                                          <p:val>
                                            <p:strVal val="#ppt_h"/>
                                          </p:val>
                                        </p:tav>
                                      </p:tavLst>
                                    </p:anim>
                                  </p:childTnLst>
                                </p:cTn>
                              </p:par>
                            </p:childTnLst>
                          </p:cTn>
                        </p:par>
                      </p:childTnLst>
                    </p:cTn>
                  </p:par>
                  <p:par>
                    <p:cTn id="34" fill="hold">
                      <p:stCondLst>
                        <p:cond delay="indefinite"/>
                      </p:stCondLst>
                      <p:childTnLst>
                        <p:par>
                          <p:cTn id="35" fill="hold">
                            <p:stCondLst>
                              <p:cond delay="0"/>
                            </p:stCondLst>
                            <p:childTnLst>
                              <p:par>
                                <p:cTn id="36" presetID="23" presetClass="entr" presetSubtype="16" fill="hold" nodeType="clickEffect">
                                  <p:stCondLst>
                                    <p:cond delay="0"/>
                                  </p:stCondLst>
                                  <p:childTnLst>
                                    <p:set>
                                      <p:cBhvr>
                                        <p:cTn id="37" dur="1" fill="hold">
                                          <p:stCondLst>
                                            <p:cond delay="0"/>
                                          </p:stCondLst>
                                        </p:cTn>
                                        <p:tgtEl>
                                          <p:spTgt spid="8">
                                            <p:txEl>
                                              <p:pRg st="0" end="0"/>
                                            </p:txEl>
                                          </p:spTgt>
                                        </p:tgtEl>
                                        <p:attrNameLst>
                                          <p:attrName>style.visibility</p:attrName>
                                        </p:attrNameLst>
                                      </p:cBhvr>
                                      <p:to>
                                        <p:strVal val="visible"/>
                                      </p:to>
                                    </p:set>
                                    <p:anim calcmode="lin" valueType="num">
                                      <p:cBhvr>
                                        <p:cTn id="38" dur="500" fill="hold"/>
                                        <p:tgtEl>
                                          <p:spTgt spid="8">
                                            <p:txEl>
                                              <p:pRg st="0" end="0"/>
                                            </p:txEl>
                                          </p:spTgt>
                                        </p:tgtEl>
                                        <p:attrNameLst>
                                          <p:attrName>ppt_w</p:attrName>
                                        </p:attrNameLst>
                                      </p:cBhvr>
                                      <p:tavLst>
                                        <p:tav tm="0">
                                          <p:val>
                                            <p:fltVal val="0"/>
                                          </p:val>
                                        </p:tav>
                                        <p:tav tm="100000">
                                          <p:val>
                                            <p:strVal val="#ppt_w"/>
                                          </p:val>
                                        </p:tav>
                                      </p:tavLst>
                                    </p:anim>
                                    <p:anim calcmode="lin" valueType="num">
                                      <p:cBhvr>
                                        <p:cTn id="39" dur="500" fill="hold"/>
                                        <p:tgtEl>
                                          <p:spTgt spid="8">
                                            <p:txEl>
                                              <p:pRg st="0" end="0"/>
                                            </p:txEl>
                                          </p:spTgt>
                                        </p:tgtEl>
                                        <p:attrNameLst>
                                          <p:attrName>ppt_h</p:attrName>
                                        </p:attrNameLst>
                                      </p:cBhvr>
                                      <p:tavLst>
                                        <p:tav tm="0">
                                          <p:val>
                                            <p:fltVal val="0"/>
                                          </p:val>
                                        </p:tav>
                                        <p:tav tm="100000">
                                          <p:val>
                                            <p:strVal val="#ppt_h"/>
                                          </p:val>
                                        </p:tav>
                                      </p:tavLst>
                                    </p:anim>
                                  </p:childTnLst>
                                </p:cTn>
                              </p:par>
                            </p:childTnLst>
                          </p:cTn>
                        </p:par>
                      </p:childTnLst>
                    </p:cTn>
                  </p:par>
                  <p:par>
                    <p:cTn id="40" fill="hold">
                      <p:stCondLst>
                        <p:cond delay="indefinite"/>
                      </p:stCondLst>
                      <p:childTnLst>
                        <p:par>
                          <p:cTn id="41" fill="hold">
                            <p:stCondLst>
                              <p:cond delay="0"/>
                            </p:stCondLst>
                            <p:childTnLst>
                              <p:par>
                                <p:cTn id="42" presetID="23" presetClass="entr" presetSubtype="16" fill="hold" nodeType="clickEffect">
                                  <p:stCondLst>
                                    <p:cond delay="0"/>
                                  </p:stCondLst>
                                  <p:childTnLst>
                                    <p:set>
                                      <p:cBhvr>
                                        <p:cTn id="43" dur="1" fill="hold">
                                          <p:stCondLst>
                                            <p:cond delay="0"/>
                                          </p:stCondLst>
                                        </p:cTn>
                                        <p:tgtEl>
                                          <p:spTgt spid="9">
                                            <p:txEl>
                                              <p:pRg st="0" end="0"/>
                                            </p:txEl>
                                          </p:spTgt>
                                        </p:tgtEl>
                                        <p:attrNameLst>
                                          <p:attrName>style.visibility</p:attrName>
                                        </p:attrNameLst>
                                      </p:cBhvr>
                                      <p:to>
                                        <p:strVal val="visible"/>
                                      </p:to>
                                    </p:set>
                                    <p:anim calcmode="lin" valueType="num">
                                      <p:cBhvr>
                                        <p:cTn id="44" dur="500" fill="hold"/>
                                        <p:tgtEl>
                                          <p:spTgt spid="9">
                                            <p:txEl>
                                              <p:pRg st="0" end="0"/>
                                            </p:txEl>
                                          </p:spTgt>
                                        </p:tgtEl>
                                        <p:attrNameLst>
                                          <p:attrName>ppt_w</p:attrName>
                                        </p:attrNameLst>
                                      </p:cBhvr>
                                      <p:tavLst>
                                        <p:tav tm="0">
                                          <p:val>
                                            <p:fltVal val="0"/>
                                          </p:val>
                                        </p:tav>
                                        <p:tav tm="100000">
                                          <p:val>
                                            <p:strVal val="#ppt_w"/>
                                          </p:val>
                                        </p:tav>
                                      </p:tavLst>
                                    </p:anim>
                                    <p:anim calcmode="lin" valueType="num">
                                      <p:cBhvr>
                                        <p:cTn id="45" dur="500" fill="hold"/>
                                        <p:tgtEl>
                                          <p:spTgt spid="9">
                                            <p:txEl>
                                              <p:pRg st="0" end="0"/>
                                            </p:txEl>
                                          </p:spTgt>
                                        </p:tgtEl>
                                        <p:attrNameLst>
                                          <p:attrName>ppt_h</p:attrName>
                                        </p:attrNameLst>
                                      </p:cBhvr>
                                      <p:tavLst>
                                        <p:tav tm="0">
                                          <p:val>
                                            <p:fltVal val="0"/>
                                          </p:val>
                                        </p:tav>
                                        <p:tav tm="100000">
                                          <p:val>
                                            <p:strVal val="#ppt_h"/>
                                          </p:val>
                                        </p:tav>
                                      </p:tavLst>
                                    </p:anim>
                                  </p:childTnLst>
                                </p:cTn>
                              </p:par>
                            </p:childTnLst>
                          </p:cTn>
                        </p:par>
                      </p:childTnLst>
                    </p:cTn>
                  </p:par>
                  <p:par>
                    <p:cTn id="46" fill="hold">
                      <p:stCondLst>
                        <p:cond delay="indefinite"/>
                      </p:stCondLst>
                      <p:childTnLst>
                        <p:par>
                          <p:cTn id="47" fill="hold">
                            <p:stCondLst>
                              <p:cond delay="0"/>
                            </p:stCondLst>
                            <p:childTnLst>
                              <p:par>
                                <p:cTn id="48" presetID="23" presetClass="entr" presetSubtype="16" fill="hold" nodeType="clickEffect">
                                  <p:stCondLst>
                                    <p:cond delay="0"/>
                                  </p:stCondLst>
                                  <p:childTnLst>
                                    <p:set>
                                      <p:cBhvr>
                                        <p:cTn id="49" dur="1" fill="hold">
                                          <p:stCondLst>
                                            <p:cond delay="0"/>
                                          </p:stCondLst>
                                        </p:cTn>
                                        <p:tgtEl>
                                          <p:spTgt spid="10">
                                            <p:txEl>
                                              <p:pRg st="0" end="0"/>
                                            </p:txEl>
                                          </p:spTgt>
                                        </p:tgtEl>
                                        <p:attrNameLst>
                                          <p:attrName>style.visibility</p:attrName>
                                        </p:attrNameLst>
                                      </p:cBhvr>
                                      <p:to>
                                        <p:strVal val="visible"/>
                                      </p:to>
                                    </p:set>
                                    <p:anim calcmode="lin" valueType="num">
                                      <p:cBhvr>
                                        <p:cTn id="50" dur="500" fill="hold"/>
                                        <p:tgtEl>
                                          <p:spTgt spid="10">
                                            <p:txEl>
                                              <p:pRg st="0" end="0"/>
                                            </p:txEl>
                                          </p:spTgt>
                                        </p:tgtEl>
                                        <p:attrNameLst>
                                          <p:attrName>ppt_w</p:attrName>
                                        </p:attrNameLst>
                                      </p:cBhvr>
                                      <p:tavLst>
                                        <p:tav tm="0">
                                          <p:val>
                                            <p:fltVal val="0"/>
                                          </p:val>
                                        </p:tav>
                                        <p:tav tm="100000">
                                          <p:val>
                                            <p:strVal val="#ppt_w"/>
                                          </p:val>
                                        </p:tav>
                                      </p:tavLst>
                                    </p:anim>
                                    <p:anim calcmode="lin" valueType="num">
                                      <p:cBhvr>
                                        <p:cTn id="51" dur="500" fill="hold"/>
                                        <p:tgtEl>
                                          <p:spTgt spid="10">
                                            <p:txEl>
                                              <p:pRg st="0" end="0"/>
                                            </p:txEl>
                                          </p:spTgt>
                                        </p:tgtEl>
                                        <p:attrNameLst>
                                          <p:attrName>ppt_h</p:attrName>
                                        </p:attrNameLst>
                                      </p:cBhvr>
                                      <p:tavLst>
                                        <p:tav tm="0">
                                          <p:val>
                                            <p:fltVal val="0"/>
                                          </p:val>
                                        </p:tav>
                                        <p:tav tm="100000">
                                          <p:val>
                                            <p:strVal val="#ppt_h"/>
                                          </p:val>
                                        </p:tav>
                                      </p:tavLst>
                                    </p:anim>
                                  </p:childTnLst>
                                </p:cTn>
                              </p:par>
                            </p:childTnLst>
                          </p:cTn>
                        </p:par>
                      </p:childTnLst>
                    </p:cTn>
                  </p:par>
                  <p:par>
                    <p:cTn id="52" fill="hold">
                      <p:stCondLst>
                        <p:cond delay="indefinite"/>
                      </p:stCondLst>
                      <p:childTnLst>
                        <p:par>
                          <p:cTn id="53" fill="hold">
                            <p:stCondLst>
                              <p:cond delay="0"/>
                            </p:stCondLst>
                            <p:childTnLst>
                              <p:par>
                                <p:cTn id="54" presetID="23" presetClass="entr" presetSubtype="16" fill="hold" nodeType="clickEffect">
                                  <p:stCondLst>
                                    <p:cond delay="0"/>
                                  </p:stCondLst>
                                  <p:childTnLst>
                                    <p:set>
                                      <p:cBhvr>
                                        <p:cTn id="55" dur="1" fill="hold">
                                          <p:stCondLst>
                                            <p:cond delay="0"/>
                                          </p:stCondLst>
                                        </p:cTn>
                                        <p:tgtEl>
                                          <p:spTgt spid="11">
                                            <p:txEl>
                                              <p:pRg st="0" end="0"/>
                                            </p:txEl>
                                          </p:spTgt>
                                        </p:tgtEl>
                                        <p:attrNameLst>
                                          <p:attrName>style.visibility</p:attrName>
                                        </p:attrNameLst>
                                      </p:cBhvr>
                                      <p:to>
                                        <p:strVal val="visible"/>
                                      </p:to>
                                    </p:set>
                                    <p:anim calcmode="lin" valueType="num">
                                      <p:cBhvr>
                                        <p:cTn id="56" dur="500" fill="hold"/>
                                        <p:tgtEl>
                                          <p:spTgt spid="11">
                                            <p:txEl>
                                              <p:pRg st="0" end="0"/>
                                            </p:txEl>
                                          </p:spTgt>
                                        </p:tgtEl>
                                        <p:attrNameLst>
                                          <p:attrName>ppt_w</p:attrName>
                                        </p:attrNameLst>
                                      </p:cBhvr>
                                      <p:tavLst>
                                        <p:tav tm="0">
                                          <p:val>
                                            <p:fltVal val="0"/>
                                          </p:val>
                                        </p:tav>
                                        <p:tav tm="100000">
                                          <p:val>
                                            <p:strVal val="#ppt_w"/>
                                          </p:val>
                                        </p:tav>
                                      </p:tavLst>
                                    </p:anim>
                                    <p:anim calcmode="lin" valueType="num">
                                      <p:cBhvr>
                                        <p:cTn id="57" dur="500" fill="hold"/>
                                        <p:tgtEl>
                                          <p:spTgt spid="11">
                                            <p:txEl>
                                              <p:pRg st="0" end="0"/>
                                            </p:txEl>
                                          </p:spTgt>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B6C4338-DB6B-5246-8292-FB10AEB30C63}"/>
              </a:ext>
            </a:extLst>
          </p:cNvPr>
          <p:cNvSpPr/>
          <p:nvPr/>
        </p:nvSpPr>
        <p:spPr>
          <a:xfrm>
            <a:off x="1038309" y="1406044"/>
            <a:ext cx="9992331" cy="1323439"/>
          </a:xfrm>
          <a:prstGeom prst="rect">
            <a:avLst/>
          </a:prstGeom>
        </p:spPr>
        <p:txBody>
          <a:bodyPr wrap="square">
            <a:spAutoFit/>
          </a:bodyPr>
          <a:lstStyle/>
          <a:p>
            <a:pPr marR="0" lvl="0" algn="just">
              <a:spcBef>
                <a:spcPts val="0"/>
              </a:spcBef>
              <a:spcAft>
                <a:spcPts val="0"/>
              </a:spcAft>
              <a:tabLst>
                <a:tab pos="1828800" algn="l"/>
              </a:tabLst>
            </a:pPr>
            <a:r>
              <a:rPr lang="en-US" sz="2000" b="1" dirty="0">
                <a:solidFill>
                  <a:srgbClr val="0F24FD"/>
                </a:solidFill>
                <a:latin typeface="Avenir Next LT Pro Medium Conde" panose="020B0606020202020204" pitchFamily="34" charset="77"/>
                <a:ea typeface="Calibri" panose="020F0502020204030204" pitchFamily="34" charset="0"/>
                <a:cs typeface="Times New Roman" panose="02020603050405020304" pitchFamily="18" charset="0"/>
              </a:rPr>
              <a:t>1. Parts per million (ppm</a:t>
            </a:r>
            <a:r>
              <a:rPr lang="en-US" sz="2000" dirty="0">
                <a:solidFill>
                  <a:srgbClr val="0F24FD"/>
                </a:solidFill>
                <a:latin typeface="Avenir Next LT Pro Medium Conde" panose="020B0606020202020204" pitchFamily="34" charset="77"/>
                <a:ea typeface="Calibri" panose="020F0502020204030204" pitchFamily="34" charset="0"/>
                <a:cs typeface="Times New Roman" panose="02020603050405020304" pitchFamily="18" charset="0"/>
              </a:rPr>
              <a:t>):</a:t>
            </a:r>
            <a:endParaRPr lang="en-US" sz="2000" dirty="0">
              <a:solidFill>
                <a:srgbClr val="0F24FD"/>
              </a:solidFill>
              <a:effectLst/>
              <a:latin typeface="Avenir Next LT Pro Medium Conde" panose="020B0606020202020204" pitchFamily="34" charset="77"/>
              <a:ea typeface="Calibri" panose="020F0502020204030204" pitchFamily="34" charset="0"/>
              <a:cs typeface="Times New Roman" panose="02020603050405020304" pitchFamily="18" charset="0"/>
            </a:endParaRPr>
          </a:p>
          <a:p>
            <a:pPr marL="457200" marR="0" algn="just">
              <a:spcBef>
                <a:spcPts val="0"/>
              </a:spcBef>
              <a:spcAft>
                <a:spcPts val="0"/>
              </a:spcAft>
              <a:tabLst>
                <a:tab pos="1828800" algn="l"/>
              </a:tabLst>
            </a:pPr>
            <a:r>
              <a:rPr lang="en-US" sz="2000" dirty="0">
                <a:latin typeface="Avenir Next LT Pro Medium Conde" panose="020B0606020202020204" pitchFamily="34" charset="77"/>
                <a:ea typeface="Calibri" panose="020F0502020204030204" pitchFamily="34" charset="0"/>
                <a:cs typeface="Times New Roman" panose="02020603050405020304" pitchFamily="18" charset="0"/>
              </a:rPr>
              <a:t>                    It is the number of parts of calcium carbonate equivalent hardness per million (10</a:t>
            </a:r>
            <a:r>
              <a:rPr lang="en-US" sz="2000" baseline="30000" dirty="0">
                <a:latin typeface="Avenir Next LT Pro Medium Conde" panose="020B0606020202020204" pitchFamily="34" charset="77"/>
                <a:ea typeface="Calibri" panose="020F0502020204030204" pitchFamily="34" charset="0"/>
                <a:cs typeface="Times New Roman" panose="02020603050405020304" pitchFamily="18" charset="0"/>
              </a:rPr>
              <a:t>6</a:t>
            </a:r>
            <a:r>
              <a:rPr lang="en-US" sz="2000" dirty="0">
                <a:latin typeface="Avenir Next LT Pro Medium Conde" panose="020B0606020202020204" pitchFamily="34" charset="77"/>
                <a:ea typeface="Calibri" panose="020F0502020204030204" pitchFamily="34" charset="0"/>
                <a:cs typeface="Times New Roman" panose="02020603050405020304" pitchFamily="18" charset="0"/>
              </a:rPr>
              <a:t>) parts of water</a:t>
            </a:r>
            <a:endParaRPr lang="en-US" sz="2000" dirty="0">
              <a:effectLst/>
              <a:latin typeface="Avenir Next LT Pro Medium Conde" panose="020B0606020202020204" pitchFamily="34" charset="77"/>
              <a:ea typeface="Calibri" panose="020F0502020204030204" pitchFamily="34" charset="0"/>
              <a:cs typeface="Times New Roman" panose="02020603050405020304" pitchFamily="18" charset="0"/>
            </a:endParaRPr>
          </a:p>
          <a:p>
            <a:pPr marL="457200" marR="0" algn="just">
              <a:spcBef>
                <a:spcPts val="0"/>
              </a:spcBef>
              <a:spcAft>
                <a:spcPts val="0"/>
              </a:spcAft>
              <a:tabLst>
                <a:tab pos="1828800" algn="l"/>
              </a:tabLst>
            </a:pPr>
            <a:r>
              <a:rPr lang="en-US" sz="2000" dirty="0">
                <a:latin typeface="Avenir Next LT Pro Medium Conde" panose="020B0606020202020204" pitchFamily="34" charset="77"/>
                <a:ea typeface="Calibri" panose="020F0502020204030204" pitchFamily="34" charset="0"/>
                <a:cs typeface="Times New Roman" panose="02020603050405020304" pitchFamily="18" charset="0"/>
              </a:rPr>
              <a:t>                    1 ppm = 1 part of CaCO</a:t>
            </a:r>
            <a:r>
              <a:rPr lang="en-US" sz="2000" baseline="-25000" dirty="0">
                <a:latin typeface="Avenir Next LT Pro Medium Conde" panose="020B0606020202020204" pitchFamily="34" charset="77"/>
                <a:ea typeface="Calibri" panose="020F0502020204030204" pitchFamily="34" charset="0"/>
                <a:cs typeface="Times New Roman" panose="02020603050405020304" pitchFamily="18" charset="0"/>
              </a:rPr>
              <a:t>3</a:t>
            </a:r>
            <a:r>
              <a:rPr lang="en-US" sz="2000" dirty="0">
                <a:latin typeface="Avenir Next LT Pro Medium Conde" panose="020B0606020202020204" pitchFamily="34" charset="77"/>
                <a:ea typeface="Calibri" panose="020F0502020204030204" pitchFamily="34" charset="0"/>
                <a:cs typeface="Times New Roman" panose="02020603050405020304" pitchFamily="18" charset="0"/>
              </a:rPr>
              <a:t> equivalent hardness in 10</a:t>
            </a:r>
            <a:r>
              <a:rPr lang="en-US" sz="2000" baseline="30000" dirty="0">
                <a:latin typeface="Avenir Next LT Pro Medium Conde" panose="020B0606020202020204" pitchFamily="34" charset="77"/>
                <a:ea typeface="Calibri" panose="020F0502020204030204" pitchFamily="34" charset="0"/>
                <a:cs typeface="Times New Roman" panose="02020603050405020304" pitchFamily="18" charset="0"/>
              </a:rPr>
              <a:t>6</a:t>
            </a:r>
            <a:r>
              <a:rPr lang="en-US" sz="2000" dirty="0">
                <a:latin typeface="Avenir Next LT Pro Medium Conde" panose="020B0606020202020204" pitchFamily="34" charset="77"/>
                <a:ea typeface="Calibri" panose="020F0502020204030204" pitchFamily="34" charset="0"/>
                <a:cs typeface="Times New Roman" panose="02020603050405020304" pitchFamily="18" charset="0"/>
              </a:rPr>
              <a:t> parts of water</a:t>
            </a:r>
            <a:endParaRPr lang="en-US" sz="2000" dirty="0">
              <a:effectLst/>
              <a:latin typeface="Avenir Next LT Pro Medium Conde" panose="020B0606020202020204" pitchFamily="34" charset="77"/>
              <a:ea typeface="Calibri" panose="020F0502020204030204" pitchFamily="34" charset="0"/>
              <a:cs typeface="Times New Roman" panose="02020603050405020304" pitchFamily="18" charset="0"/>
            </a:endParaRPr>
          </a:p>
        </p:txBody>
      </p:sp>
      <p:sp>
        <p:nvSpPr>
          <p:cNvPr id="3" name="Rectangle 4">
            <a:extLst>
              <a:ext uri="{FF2B5EF4-FFF2-40B4-BE49-F238E27FC236}">
                <a16:creationId xmlns:a16="http://schemas.microsoft.com/office/drawing/2014/main" id="{34E5885D-534D-8248-A072-092106AFCF83}"/>
              </a:ext>
            </a:extLst>
          </p:cNvPr>
          <p:cNvSpPr>
            <a:spLocks noChangeArrowheads="1"/>
          </p:cNvSpPr>
          <p:nvPr/>
        </p:nvSpPr>
        <p:spPr bwMode="auto">
          <a:xfrm>
            <a:off x="1038309" y="3437954"/>
            <a:ext cx="10705455" cy="2862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tabLst>
                <a:tab pos="1828800" algn="l"/>
              </a:tabLst>
              <a:defRPr>
                <a:solidFill>
                  <a:schemeClr val="tx1"/>
                </a:solidFill>
                <a:latin typeface="Arial" panose="020B0604020202020204" pitchFamily="34" charset="0"/>
              </a:defRPr>
            </a:lvl1pPr>
            <a:lvl2pPr eaLnBrk="0" fontAlgn="base" hangingPunct="0">
              <a:spcBef>
                <a:spcPct val="0"/>
              </a:spcBef>
              <a:spcAft>
                <a:spcPct val="0"/>
              </a:spcAft>
              <a:tabLst>
                <a:tab pos="1828800" algn="l"/>
              </a:tabLst>
              <a:defRPr>
                <a:solidFill>
                  <a:schemeClr val="tx1"/>
                </a:solidFill>
                <a:latin typeface="Arial" panose="020B0604020202020204" pitchFamily="34" charset="0"/>
              </a:defRPr>
            </a:lvl2pPr>
            <a:lvl3pPr eaLnBrk="0" fontAlgn="base" hangingPunct="0">
              <a:spcBef>
                <a:spcPct val="0"/>
              </a:spcBef>
              <a:spcAft>
                <a:spcPct val="0"/>
              </a:spcAft>
              <a:tabLst>
                <a:tab pos="1828800" algn="l"/>
              </a:tabLst>
              <a:defRPr>
                <a:solidFill>
                  <a:schemeClr val="tx1"/>
                </a:solidFill>
                <a:latin typeface="Arial" panose="020B0604020202020204" pitchFamily="34" charset="0"/>
              </a:defRPr>
            </a:lvl3pPr>
            <a:lvl4pPr eaLnBrk="0" fontAlgn="base" hangingPunct="0">
              <a:spcBef>
                <a:spcPct val="0"/>
              </a:spcBef>
              <a:spcAft>
                <a:spcPct val="0"/>
              </a:spcAft>
              <a:tabLst>
                <a:tab pos="1828800" algn="l"/>
              </a:tabLst>
              <a:defRPr>
                <a:solidFill>
                  <a:schemeClr val="tx1"/>
                </a:solidFill>
                <a:latin typeface="Arial" panose="020B0604020202020204" pitchFamily="34" charset="0"/>
              </a:defRPr>
            </a:lvl4pPr>
            <a:lvl5pPr eaLnBrk="0" fontAlgn="base" hangingPunct="0">
              <a:spcBef>
                <a:spcPct val="0"/>
              </a:spcBef>
              <a:spcAft>
                <a:spcPct val="0"/>
              </a:spcAft>
              <a:tabLst>
                <a:tab pos="1828800" algn="l"/>
              </a:tabLst>
              <a:defRPr>
                <a:solidFill>
                  <a:schemeClr val="tx1"/>
                </a:solidFill>
                <a:latin typeface="Arial" panose="020B0604020202020204" pitchFamily="34" charset="0"/>
              </a:defRPr>
            </a:lvl5pPr>
            <a:lvl6pPr eaLnBrk="0" fontAlgn="base" hangingPunct="0">
              <a:spcBef>
                <a:spcPct val="0"/>
              </a:spcBef>
              <a:spcAft>
                <a:spcPct val="0"/>
              </a:spcAft>
              <a:tabLst>
                <a:tab pos="1828800" algn="l"/>
              </a:tabLst>
              <a:defRPr>
                <a:solidFill>
                  <a:schemeClr val="tx1"/>
                </a:solidFill>
                <a:latin typeface="Arial" panose="020B0604020202020204" pitchFamily="34" charset="0"/>
              </a:defRPr>
            </a:lvl6pPr>
            <a:lvl7pPr eaLnBrk="0" fontAlgn="base" hangingPunct="0">
              <a:spcBef>
                <a:spcPct val="0"/>
              </a:spcBef>
              <a:spcAft>
                <a:spcPct val="0"/>
              </a:spcAft>
              <a:tabLst>
                <a:tab pos="1828800" algn="l"/>
              </a:tabLst>
              <a:defRPr>
                <a:solidFill>
                  <a:schemeClr val="tx1"/>
                </a:solidFill>
                <a:latin typeface="Arial" panose="020B0604020202020204" pitchFamily="34" charset="0"/>
              </a:defRPr>
            </a:lvl7pPr>
            <a:lvl8pPr eaLnBrk="0" fontAlgn="base" hangingPunct="0">
              <a:spcBef>
                <a:spcPct val="0"/>
              </a:spcBef>
              <a:spcAft>
                <a:spcPct val="0"/>
              </a:spcAft>
              <a:tabLst>
                <a:tab pos="1828800" algn="l"/>
              </a:tabLst>
              <a:defRPr>
                <a:solidFill>
                  <a:schemeClr val="tx1"/>
                </a:solidFill>
                <a:latin typeface="Arial" panose="020B0604020202020204" pitchFamily="34" charset="0"/>
              </a:defRPr>
            </a:lvl8pPr>
            <a:lvl9pPr eaLnBrk="0" fontAlgn="base" hangingPunct="0">
              <a:spcBef>
                <a:spcPct val="0"/>
              </a:spcBef>
              <a:spcAft>
                <a:spcPct val="0"/>
              </a:spcAft>
              <a:tabLst>
                <a:tab pos="1828800" algn="l"/>
              </a:tabLs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tab pos="1828800" algn="l"/>
              </a:tabLst>
            </a:pPr>
            <a:endParaRPr kumimoji="0" lang="en-US" altLang="en-US" sz="2000" b="1" i="0" u="none" strike="noStrike" cap="none" normalizeH="0" baseline="0" dirty="0">
              <a:ln>
                <a:noFill/>
              </a:ln>
              <a:solidFill>
                <a:schemeClr val="tx1"/>
              </a:solidFill>
              <a:effectLst/>
              <a:latin typeface="Avenir Next LT Pro Medium Conde" panose="020B0606020202020204" pitchFamily="34" charset="77"/>
              <a:ea typeface="Calibri" panose="020F0502020204030204" pitchFamily="34" charset="0"/>
              <a:cs typeface="Times New Roman" panose="02020603050405020304" pitchFamily="18" charset="0"/>
            </a:endParaRPr>
          </a:p>
          <a:p>
            <a:pPr lvl="0" algn="just"/>
            <a:r>
              <a:rPr kumimoji="0" lang="en-US" altLang="en-US" sz="2000" b="1" i="0" u="none" strike="noStrike" cap="none" normalizeH="0" baseline="0" dirty="0">
                <a:ln>
                  <a:noFill/>
                </a:ln>
                <a:solidFill>
                  <a:srgbClr val="0F24FD"/>
                </a:solidFill>
                <a:effectLst/>
                <a:latin typeface="Avenir Next LT Pro Medium Conde" panose="020B0606020202020204" pitchFamily="34" charset="77"/>
                <a:ea typeface="Calibri" panose="020F0502020204030204" pitchFamily="34" charset="0"/>
                <a:cs typeface="Times New Roman" panose="02020603050405020304" pitchFamily="18" charset="0"/>
              </a:rPr>
              <a:t>3. Degree of General Hardness (</a:t>
            </a:r>
            <a:r>
              <a:rPr kumimoji="0" lang="en-US" altLang="en-US" sz="2000" b="1" i="0" u="none" strike="noStrike" cap="none" normalizeH="0" baseline="0" dirty="0" err="1">
                <a:ln>
                  <a:noFill/>
                </a:ln>
                <a:solidFill>
                  <a:srgbClr val="0F24FD"/>
                </a:solidFill>
                <a:effectLst/>
                <a:latin typeface="Avenir Next LT Pro Medium Conde" panose="020B0606020202020204" pitchFamily="34" charset="77"/>
                <a:ea typeface="Calibri" panose="020F0502020204030204" pitchFamily="34" charset="0"/>
                <a:cs typeface="Times New Roman" panose="02020603050405020304" pitchFamily="18" charset="0"/>
              </a:rPr>
              <a:t>dGH</a:t>
            </a:r>
            <a:r>
              <a:rPr kumimoji="0" lang="en-US" altLang="en-US" sz="2000" b="1" i="0" u="none" strike="noStrike" cap="none" normalizeH="0" baseline="0" dirty="0">
                <a:ln>
                  <a:noFill/>
                </a:ln>
                <a:solidFill>
                  <a:srgbClr val="0F24FD"/>
                </a:solidFill>
                <a:effectLst/>
                <a:latin typeface="Avenir Next LT Pro Medium Conde" panose="020B0606020202020204" pitchFamily="34" charset="77"/>
                <a:ea typeface="Calibri" panose="020F0502020204030204" pitchFamily="34" charset="0"/>
                <a:cs typeface="Times New Roman" panose="02020603050405020304" pitchFamily="18" charset="0"/>
              </a:rPr>
              <a:t> or German degree):  </a:t>
            </a:r>
            <a:r>
              <a:rPr kumimoji="0" lang="en-US" altLang="en-US" sz="2000" b="0" i="0" u="none" strike="noStrike" cap="none" normalizeH="0" baseline="0" dirty="0">
                <a:ln>
                  <a:noFill/>
                </a:ln>
                <a:solidFill>
                  <a:schemeClr val="tx1"/>
                </a:solidFill>
                <a:effectLst/>
                <a:latin typeface="Avenir Next LT Pro Medium Conde" panose="020B0606020202020204" pitchFamily="34" charset="77"/>
                <a:ea typeface="Calibri" panose="020F0502020204030204" pitchFamily="34" charset="0"/>
                <a:cs typeface="Times New Roman" panose="02020603050405020304" pitchFamily="18" charset="0"/>
              </a:rPr>
              <a:t>It</a:t>
            </a:r>
            <a:r>
              <a:rPr kumimoji="0" lang="en-US" altLang="en-US" sz="2000" b="1" i="0" u="none" strike="noStrike" cap="none" normalizeH="0" baseline="0" dirty="0">
                <a:ln>
                  <a:noFill/>
                </a:ln>
                <a:solidFill>
                  <a:schemeClr val="tx1"/>
                </a:solidFill>
                <a:effectLst/>
                <a:latin typeface="Avenir Next LT Pro Medium Conde" panose="020B0606020202020204" pitchFamily="34" charset="77"/>
                <a:ea typeface="Calibri" panose="020F0502020204030204" pitchFamily="34" charset="0"/>
                <a:cs typeface="Times New Roman" panose="02020603050405020304" pitchFamily="18" charset="0"/>
              </a:rPr>
              <a:t> </a:t>
            </a:r>
            <a:r>
              <a:rPr kumimoji="0" lang="en-US" altLang="en-US" sz="2000" b="0" i="0" u="none" strike="noStrike" cap="none" normalizeH="0" baseline="0" dirty="0">
                <a:ln>
                  <a:noFill/>
                </a:ln>
                <a:solidFill>
                  <a:schemeClr val="tx1"/>
                </a:solidFill>
                <a:effectLst/>
                <a:latin typeface="Avenir Next LT Pro Medium Conde" panose="020B0606020202020204" pitchFamily="34" charset="77"/>
                <a:ea typeface="Calibri" panose="020F0502020204030204" pitchFamily="34" charset="0"/>
                <a:cs typeface="Times New Roman" panose="02020603050405020304" pitchFamily="18" charset="0"/>
              </a:rPr>
              <a:t>is defined as 10 mg/L </a:t>
            </a:r>
            <a:r>
              <a:rPr lang="en-US" sz="2000" dirty="0">
                <a:latin typeface="Avenir Next LT Pro Medium Conde" panose="020B0606020202020204" pitchFamily="34" charset="77"/>
                <a:ea typeface="Calibri" panose="020F0502020204030204" pitchFamily="34" charset="0"/>
                <a:cs typeface="Times New Roman" panose="02020603050405020304" pitchFamily="18" charset="0"/>
              </a:rPr>
              <a:t>CaCO</a:t>
            </a:r>
            <a:r>
              <a:rPr lang="en-US" sz="2000" baseline="-25000" dirty="0">
                <a:latin typeface="Avenir Next LT Pro Medium Conde" panose="020B0606020202020204" pitchFamily="34" charset="77"/>
                <a:ea typeface="Calibri" panose="020F0502020204030204" pitchFamily="34" charset="0"/>
                <a:cs typeface="Times New Roman" panose="02020603050405020304" pitchFamily="18" charset="0"/>
              </a:rPr>
              <a:t>3</a:t>
            </a:r>
            <a:r>
              <a:rPr kumimoji="0" lang="en-US" altLang="en-US" sz="2000" b="0" i="0" u="none" strike="noStrike" cap="none" normalizeH="0" baseline="0" dirty="0">
                <a:ln>
                  <a:noFill/>
                </a:ln>
                <a:solidFill>
                  <a:schemeClr val="tx1"/>
                </a:solidFill>
                <a:effectLst/>
                <a:latin typeface="Avenir Next LT Pro Medium Conde" panose="020B0606020202020204" pitchFamily="34" charset="77"/>
                <a:ea typeface="Calibri" panose="020F0502020204030204" pitchFamily="34" charset="0"/>
                <a:cs typeface="Times New Roman" panose="02020603050405020304" pitchFamily="18" charset="0"/>
              </a:rPr>
              <a:t> or 17.848 ppm.</a:t>
            </a:r>
            <a:endParaRPr kumimoji="0" lang="en-US" altLang="en-US" sz="2000" b="0" i="0" u="none" strike="noStrike" cap="none" normalizeH="0" baseline="0" dirty="0">
              <a:ln>
                <a:noFill/>
              </a:ln>
              <a:solidFill>
                <a:schemeClr val="tx1"/>
              </a:solidFill>
              <a:effectLst/>
              <a:latin typeface="Avenir Next LT Pro Medium Conde" panose="020B0606020202020204" pitchFamily="34" charset="77"/>
            </a:endParaRPr>
          </a:p>
          <a:p>
            <a:pPr marL="0" marR="0" lvl="0" indent="0" algn="just" defTabSz="914400" rtl="0" eaLnBrk="0" fontAlgn="base" latinLnBrk="0" hangingPunct="0">
              <a:lnSpc>
                <a:spcPct val="100000"/>
              </a:lnSpc>
              <a:spcBef>
                <a:spcPct val="0"/>
              </a:spcBef>
              <a:spcAft>
                <a:spcPct val="0"/>
              </a:spcAft>
              <a:buClrTx/>
              <a:buSzTx/>
              <a:buFontTx/>
              <a:buNone/>
              <a:tabLst>
                <a:tab pos="1828800" algn="l"/>
              </a:tabLst>
            </a:pPr>
            <a:r>
              <a:rPr kumimoji="0" lang="en-US" altLang="en-US" sz="2000" b="1" i="0" u="none" strike="noStrike" cap="none" normalizeH="0" baseline="0" dirty="0">
                <a:ln>
                  <a:noFill/>
                </a:ln>
                <a:solidFill>
                  <a:schemeClr val="tx1"/>
                </a:solidFill>
                <a:effectLst/>
                <a:latin typeface="Avenir Next LT Pro Medium Conde" panose="020B0606020202020204" pitchFamily="34" charset="77"/>
                <a:ea typeface="Calibri" panose="020F0502020204030204" pitchFamily="34" charset="0"/>
                <a:cs typeface="Times New Roman" panose="02020603050405020304" pitchFamily="18" charset="0"/>
              </a:rPr>
              <a:t>General classification of soft and hard waters: (mg/L or ppm)</a:t>
            </a:r>
            <a:endParaRPr kumimoji="0" lang="en-US" altLang="en-US" sz="2000" b="0" i="0" u="none" strike="noStrike" cap="none" normalizeH="0" baseline="0" dirty="0">
              <a:ln>
                <a:noFill/>
              </a:ln>
              <a:solidFill>
                <a:schemeClr val="tx1"/>
              </a:solidFill>
              <a:effectLst/>
              <a:latin typeface="Avenir Next LT Pro Medium Conde" panose="020B0606020202020204" pitchFamily="34" charset="77"/>
            </a:endParaRPr>
          </a:p>
          <a:p>
            <a:pPr marL="0" marR="0" lvl="0" indent="0" algn="just" defTabSz="914400" rtl="0" eaLnBrk="0" fontAlgn="base" latinLnBrk="0" hangingPunct="0">
              <a:lnSpc>
                <a:spcPct val="100000"/>
              </a:lnSpc>
              <a:spcBef>
                <a:spcPct val="0"/>
              </a:spcBef>
              <a:spcAft>
                <a:spcPct val="0"/>
              </a:spcAft>
              <a:buClrTx/>
              <a:buSzTx/>
              <a:buFontTx/>
              <a:buNone/>
              <a:tabLst>
                <a:tab pos="1828800" algn="l"/>
              </a:tabLst>
            </a:pPr>
            <a:r>
              <a:rPr kumimoji="0" lang="en-US" altLang="en-US" sz="2000" b="0" i="0" u="none" strike="noStrike" cap="none" normalizeH="0" baseline="0" dirty="0">
                <a:ln>
                  <a:noFill/>
                </a:ln>
                <a:solidFill>
                  <a:schemeClr val="tx1"/>
                </a:solidFill>
                <a:effectLst/>
                <a:latin typeface="Avenir Next LT Pro Medium Conde" panose="020B0606020202020204" pitchFamily="34" charset="77"/>
                <a:ea typeface="Calibri" panose="020F0502020204030204" pitchFamily="34" charset="0"/>
                <a:cs typeface="Times New Roman" panose="02020603050405020304" pitchFamily="18" charset="0"/>
              </a:rPr>
              <a:t>      a. Soft: 0 - 17.1  </a:t>
            </a:r>
            <a:endParaRPr kumimoji="0" lang="en-US" altLang="en-US" sz="2000" b="0" i="0" u="none" strike="noStrike" cap="none" normalizeH="0" baseline="0" dirty="0">
              <a:ln>
                <a:noFill/>
              </a:ln>
              <a:solidFill>
                <a:schemeClr val="tx1"/>
              </a:solidFill>
              <a:effectLst/>
              <a:latin typeface="Avenir Next LT Pro Medium Conde" panose="020B0606020202020204" pitchFamily="34" charset="77"/>
            </a:endParaRPr>
          </a:p>
          <a:p>
            <a:pPr marL="0" marR="0" lvl="0" indent="0" algn="just" defTabSz="914400" rtl="0" eaLnBrk="0" fontAlgn="base" latinLnBrk="0" hangingPunct="0">
              <a:lnSpc>
                <a:spcPct val="100000"/>
              </a:lnSpc>
              <a:spcBef>
                <a:spcPct val="0"/>
              </a:spcBef>
              <a:spcAft>
                <a:spcPct val="0"/>
              </a:spcAft>
              <a:buClrTx/>
              <a:buSzTx/>
              <a:buFontTx/>
              <a:buNone/>
              <a:tabLst>
                <a:tab pos="1828800" algn="l"/>
              </a:tabLst>
            </a:pPr>
            <a:r>
              <a:rPr kumimoji="0" lang="en-US" altLang="en-US" sz="2000" b="0" i="0" u="none" strike="noStrike" cap="none" normalizeH="0" baseline="0" dirty="0">
                <a:ln>
                  <a:noFill/>
                </a:ln>
                <a:solidFill>
                  <a:schemeClr val="tx1"/>
                </a:solidFill>
                <a:effectLst/>
                <a:latin typeface="Avenir Next LT Pro Medium Conde" panose="020B0606020202020204" pitchFamily="34" charset="77"/>
                <a:ea typeface="Calibri" panose="020F0502020204030204" pitchFamily="34" charset="0"/>
                <a:cs typeface="Times New Roman" panose="02020603050405020304" pitchFamily="18" charset="0"/>
              </a:rPr>
              <a:t>     b.  Slightly hard: 17.1 – 60  </a:t>
            </a:r>
            <a:endParaRPr kumimoji="0" lang="en-US" altLang="en-US" sz="2000" b="0" i="0" u="none" strike="noStrike" cap="none" normalizeH="0" baseline="0" dirty="0">
              <a:ln>
                <a:noFill/>
              </a:ln>
              <a:solidFill>
                <a:schemeClr val="tx1"/>
              </a:solidFill>
              <a:effectLst/>
              <a:latin typeface="Avenir Next LT Pro Medium Conde" panose="020B0606020202020204" pitchFamily="34" charset="77"/>
            </a:endParaRPr>
          </a:p>
          <a:p>
            <a:pPr marL="0" marR="0" lvl="0" indent="0" algn="just" defTabSz="914400" rtl="0" eaLnBrk="0" fontAlgn="base" latinLnBrk="0" hangingPunct="0">
              <a:lnSpc>
                <a:spcPct val="100000"/>
              </a:lnSpc>
              <a:spcBef>
                <a:spcPct val="0"/>
              </a:spcBef>
              <a:spcAft>
                <a:spcPct val="0"/>
              </a:spcAft>
              <a:buClrTx/>
              <a:buSzTx/>
              <a:buFontTx/>
              <a:buNone/>
              <a:tabLst>
                <a:tab pos="1828800" algn="l"/>
              </a:tabLst>
            </a:pPr>
            <a:r>
              <a:rPr kumimoji="0" lang="en-US" altLang="en-US" sz="2000" b="0" i="0" u="none" strike="noStrike" cap="none" normalizeH="0" baseline="0" dirty="0">
                <a:ln>
                  <a:noFill/>
                </a:ln>
                <a:solidFill>
                  <a:schemeClr val="tx1"/>
                </a:solidFill>
                <a:effectLst/>
                <a:latin typeface="Avenir Next LT Pro Medium Conde" panose="020B0606020202020204" pitchFamily="34" charset="77"/>
                <a:ea typeface="Calibri" panose="020F0502020204030204" pitchFamily="34" charset="0"/>
                <a:cs typeface="Times New Roman" panose="02020603050405020304" pitchFamily="18" charset="0"/>
              </a:rPr>
              <a:t>     c. Moderately hard: 60 – 120 </a:t>
            </a:r>
            <a:endParaRPr kumimoji="0" lang="en-US" altLang="en-US" sz="2000" b="0" i="0" u="none" strike="noStrike" cap="none" normalizeH="0" baseline="0" dirty="0">
              <a:ln>
                <a:noFill/>
              </a:ln>
              <a:solidFill>
                <a:schemeClr val="tx1"/>
              </a:solidFill>
              <a:effectLst/>
              <a:latin typeface="Avenir Next LT Pro Medium Conde" panose="020B0606020202020204" pitchFamily="34" charset="77"/>
            </a:endParaRPr>
          </a:p>
          <a:p>
            <a:pPr marL="0" marR="0" lvl="0" indent="0" algn="just" defTabSz="914400" rtl="0" eaLnBrk="0" fontAlgn="base" latinLnBrk="0" hangingPunct="0">
              <a:lnSpc>
                <a:spcPct val="100000"/>
              </a:lnSpc>
              <a:spcBef>
                <a:spcPct val="0"/>
              </a:spcBef>
              <a:spcAft>
                <a:spcPct val="0"/>
              </a:spcAft>
              <a:buClrTx/>
              <a:buSzTx/>
              <a:buFontTx/>
              <a:buNone/>
              <a:tabLst>
                <a:tab pos="1828800" algn="l"/>
              </a:tabLst>
            </a:pPr>
            <a:r>
              <a:rPr kumimoji="0" lang="en-US" altLang="en-US" sz="2000" b="0" i="0" u="none" strike="noStrike" cap="none" normalizeH="0" baseline="0" dirty="0">
                <a:ln>
                  <a:noFill/>
                </a:ln>
                <a:solidFill>
                  <a:schemeClr val="tx1"/>
                </a:solidFill>
                <a:effectLst/>
                <a:latin typeface="Avenir Next LT Pro Medium Conde" panose="020B0606020202020204" pitchFamily="34" charset="77"/>
                <a:ea typeface="Calibri" panose="020F0502020204030204" pitchFamily="34" charset="0"/>
                <a:cs typeface="Times New Roman" panose="02020603050405020304" pitchFamily="18" charset="0"/>
              </a:rPr>
              <a:t>     d. Hard: 120-180 </a:t>
            </a:r>
            <a:endParaRPr kumimoji="0" lang="en-US" altLang="en-US" sz="2000" b="0" i="0" u="none" strike="noStrike" cap="none" normalizeH="0" baseline="0" dirty="0">
              <a:ln>
                <a:noFill/>
              </a:ln>
              <a:solidFill>
                <a:schemeClr val="tx1"/>
              </a:solidFill>
              <a:effectLst/>
              <a:latin typeface="Avenir Next LT Pro Medium Conde" panose="020B0606020202020204" pitchFamily="34" charset="77"/>
            </a:endParaRPr>
          </a:p>
          <a:p>
            <a:pPr marL="0" marR="0" lvl="0" indent="0" algn="just" defTabSz="914400" rtl="0" eaLnBrk="0" fontAlgn="base" latinLnBrk="0" hangingPunct="0">
              <a:lnSpc>
                <a:spcPct val="100000"/>
              </a:lnSpc>
              <a:spcBef>
                <a:spcPct val="0"/>
              </a:spcBef>
              <a:spcAft>
                <a:spcPct val="0"/>
              </a:spcAft>
              <a:buClrTx/>
              <a:buSzTx/>
              <a:buFontTx/>
              <a:buNone/>
              <a:tabLst>
                <a:tab pos="1828800" algn="l"/>
              </a:tabLst>
            </a:pPr>
            <a:r>
              <a:rPr kumimoji="0" lang="en-US" altLang="en-US" sz="2000" b="0" i="0" u="none" strike="noStrike" cap="none" normalizeH="0" baseline="0" dirty="0">
                <a:ln>
                  <a:noFill/>
                </a:ln>
                <a:solidFill>
                  <a:schemeClr val="tx1"/>
                </a:solidFill>
                <a:effectLst/>
                <a:latin typeface="Avenir Next LT Pro Medium Conde" panose="020B0606020202020204" pitchFamily="34" charset="77"/>
                <a:ea typeface="Calibri" panose="020F0502020204030204" pitchFamily="34" charset="0"/>
                <a:cs typeface="Times New Roman" panose="02020603050405020304" pitchFamily="18" charset="0"/>
              </a:rPr>
              <a:t>     e. Very hard: 180 and above.</a:t>
            </a:r>
            <a:endParaRPr kumimoji="0" lang="en-US" altLang="en-US" sz="2000" b="0" i="0" u="none" strike="noStrike" cap="none" normalizeH="0" baseline="0" dirty="0">
              <a:ln>
                <a:noFill/>
              </a:ln>
              <a:solidFill>
                <a:schemeClr val="tx1"/>
              </a:solidFill>
              <a:effectLst/>
              <a:latin typeface="Avenir Next LT Pro Medium Conde" panose="020B0606020202020204" pitchFamily="34" charset="77"/>
            </a:endParaRPr>
          </a:p>
        </p:txBody>
      </p:sp>
      <p:sp>
        <p:nvSpPr>
          <p:cNvPr id="4" name="Rectangle 3">
            <a:extLst>
              <a:ext uri="{FF2B5EF4-FFF2-40B4-BE49-F238E27FC236}">
                <a16:creationId xmlns:a16="http://schemas.microsoft.com/office/drawing/2014/main" id="{FC1A6BFD-E39E-754E-9E06-D73F365A3633}"/>
              </a:ext>
            </a:extLst>
          </p:cNvPr>
          <p:cNvSpPr/>
          <p:nvPr/>
        </p:nvSpPr>
        <p:spPr>
          <a:xfrm>
            <a:off x="1038309" y="3068037"/>
            <a:ext cx="10257219" cy="646331"/>
          </a:xfrm>
          <a:prstGeom prst="rect">
            <a:avLst/>
          </a:prstGeom>
        </p:spPr>
        <p:txBody>
          <a:bodyPr wrap="square">
            <a:spAutoFit/>
          </a:bodyPr>
          <a:lstStyle/>
          <a:p>
            <a:pPr marR="0" lvl="0" algn="just">
              <a:spcBef>
                <a:spcPts val="0"/>
              </a:spcBef>
              <a:spcAft>
                <a:spcPts val="0"/>
              </a:spcAft>
              <a:tabLst>
                <a:tab pos="1828800" algn="l"/>
              </a:tabLst>
            </a:pPr>
            <a:r>
              <a:rPr lang="en-US" b="1" dirty="0">
                <a:solidFill>
                  <a:srgbClr val="0F24FD"/>
                </a:solidFill>
                <a:latin typeface="Avenir Next LT Pro Medium Conde" panose="020B0606020202020204" pitchFamily="34" charset="77"/>
                <a:ea typeface="Calibri" panose="020F0502020204030204" pitchFamily="34" charset="0"/>
                <a:cs typeface="Times New Roman" panose="02020603050405020304" pitchFamily="18" charset="0"/>
              </a:rPr>
              <a:t>2. Milligram</a:t>
            </a:r>
            <a:r>
              <a:rPr lang="en-US" dirty="0">
                <a:solidFill>
                  <a:srgbClr val="0F24FD"/>
                </a:solidFill>
                <a:latin typeface="Avenir Next LT Pro Medium Conde" panose="020B0606020202020204" pitchFamily="34" charset="77"/>
                <a:ea typeface="Calibri" panose="020F0502020204030204" pitchFamily="34" charset="0"/>
                <a:cs typeface="Times New Roman" panose="02020603050405020304" pitchFamily="18" charset="0"/>
              </a:rPr>
              <a:t> </a:t>
            </a:r>
            <a:r>
              <a:rPr lang="en-US" b="1" dirty="0">
                <a:solidFill>
                  <a:srgbClr val="0F24FD"/>
                </a:solidFill>
                <a:latin typeface="Avenir Next LT Pro Medium Conde" panose="020B0606020202020204" pitchFamily="34" charset="77"/>
                <a:ea typeface="Calibri" panose="020F0502020204030204" pitchFamily="34" charset="0"/>
                <a:cs typeface="Times New Roman" panose="02020603050405020304" pitchFamily="18" charset="0"/>
              </a:rPr>
              <a:t>per</a:t>
            </a:r>
            <a:r>
              <a:rPr lang="en-US" dirty="0">
                <a:solidFill>
                  <a:srgbClr val="0F24FD"/>
                </a:solidFill>
                <a:latin typeface="Avenir Next LT Pro Medium Conde" panose="020B0606020202020204" pitchFamily="34" charset="77"/>
                <a:ea typeface="Calibri" panose="020F0502020204030204" pitchFamily="34" charset="0"/>
                <a:cs typeface="Times New Roman" panose="02020603050405020304" pitchFamily="18" charset="0"/>
              </a:rPr>
              <a:t> </a:t>
            </a:r>
            <a:r>
              <a:rPr lang="en-US" b="1" dirty="0" err="1">
                <a:solidFill>
                  <a:srgbClr val="0F24FD"/>
                </a:solidFill>
                <a:latin typeface="Avenir Next LT Pro Medium Conde" panose="020B0606020202020204" pitchFamily="34" charset="77"/>
                <a:ea typeface="Calibri" panose="020F0502020204030204" pitchFamily="34" charset="0"/>
                <a:cs typeface="Times New Roman" panose="02020603050405020304" pitchFamily="18" charset="0"/>
              </a:rPr>
              <a:t>litre</a:t>
            </a:r>
            <a:r>
              <a:rPr lang="en-US" dirty="0">
                <a:solidFill>
                  <a:srgbClr val="0F24FD"/>
                </a:solidFill>
                <a:latin typeface="Avenir Next LT Pro Medium Conde" panose="020B0606020202020204" pitchFamily="34" charset="77"/>
                <a:ea typeface="Calibri" panose="020F0502020204030204" pitchFamily="34" charset="0"/>
                <a:cs typeface="Times New Roman" panose="02020603050405020304" pitchFamily="18" charset="0"/>
              </a:rPr>
              <a:t> (</a:t>
            </a:r>
            <a:r>
              <a:rPr lang="en-US" b="1" dirty="0">
                <a:solidFill>
                  <a:srgbClr val="0F24FD"/>
                </a:solidFill>
                <a:latin typeface="Avenir Next LT Pro Medium Conde" panose="020B0606020202020204" pitchFamily="34" charset="77"/>
                <a:ea typeface="Calibri" panose="020F0502020204030204" pitchFamily="34" charset="0"/>
                <a:cs typeface="Times New Roman" panose="02020603050405020304" pitchFamily="18" charset="0"/>
              </a:rPr>
              <a:t>Mg/L</a:t>
            </a:r>
            <a:r>
              <a:rPr lang="en-US" dirty="0">
                <a:solidFill>
                  <a:srgbClr val="0F24FD"/>
                </a:solidFill>
                <a:latin typeface="Avenir Next LT Pro Medium Conde" panose="020B0606020202020204" pitchFamily="34" charset="77"/>
                <a:ea typeface="Calibri" panose="020F0502020204030204" pitchFamily="34" charset="0"/>
                <a:cs typeface="Times New Roman" panose="02020603050405020304" pitchFamily="18" charset="0"/>
              </a:rPr>
              <a:t>):  </a:t>
            </a:r>
          </a:p>
          <a:p>
            <a:pPr marL="457200" marR="0" algn="just">
              <a:spcBef>
                <a:spcPts val="0"/>
              </a:spcBef>
              <a:spcAft>
                <a:spcPts val="0"/>
              </a:spcAft>
              <a:tabLst>
                <a:tab pos="1828800" algn="l"/>
              </a:tabLst>
            </a:pPr>
            <a:r>
              <a:rPr lang="en-US" dirty="0">
                <a:latin typeface="Avenir Next LT Pro Medium Conde" panose="020B0606020202020204" pitchFamily="34" charset="77"/>
                <a:ea typeface="Calibri" panose="020F0502020204030204" pitchFamily="34" charset="0"/>
                <a:cs typeface="Times New Roman" panose="02020603050405020304" pitchFamily="18" charset="0"/>
              </a:rPr>
              <a:t> It is the number of milligrams of CaCO</a:t>
            </a:r>
            <a:r>
              <a:rPr lang="en-US" baseline="-25000" dirty="0">
                <a:latin typeface="Avenir Next LT Pro Medium Conde" panose="020B0606020202020204" pitchFamily="34" charset="77"/>
                <a:ea typeface="Calibri" panose="020F0502020204030204" pitchFamily="34" charset="0"/>
                <a:cs typeface="Times New Roman" panose="02020603050405020304" pitchFamily="18" charset="0"/>
              </a:rPr>
              <a:t>3</a:t>
            </a:r>
            <a:r>
              <a:rPr lang="en-US" dirty="0">
                <a:latin typeface="Avenir Next LT Pro Medium Conde" panose="020B0606020202020204" pitchFamily="34" charset="77"/>
                <a:ea typeface="Calibri" panose="020F0502020204030204" pitchFamily="34" charset="0"/>
                <a:cs typeface="Times New Roman" panose="02020603050405020304" pitchFamily="18" charset="0"/>
              </a:rPr>
              <a:t> equivalent hardness in 1 </a:t>
            </a:r>
            <a:r>
              <a:rPr lang="en-US" dirty="0" err="1">
                <a:latin typeface="Avenir Next LT Pro Medium Conde" panose="020B0606020202020204" pitchFamily="34" charset="77"/>
                <a:ea typeface="Calibri" panose="020F0502020204030204" pitchFamily="34" charset="0"/>
                <a:cs typeface="Times New Roman" panose="02020603050405020304" pitchFamily="18" charset="0"/>
              </a:rPr>
              <a:t>litre</a:t>
            </a:r>
            <a:r>
              <a:rPr lang="en-US" dirty="0">
                <a:latin typeface="Avenir Next LT Pro Medium Conde" panose="020B0606020202020204" pitchFamily="34" charset="77"/>
                <a:ea typeface="Calibri" panose="020F0502020204030204" pitchFamily="34" charset="0"/>
                <a:cs typeface="Times New Roman" panose="02020603050405020304" pitchFamily="18" charset="0"/>
              </a:rPr>
              <a:t> of water.</a:t>
            </a:r>
          </a:p>
        </p:txBody>
      </p:sp>
      <p:sp>
        <p:nvSpPr>
          <p:cNvPr id="5" name="Rectangle 4">
            <a:extLst>
              <a:ext uri="{FF2B5EF4-FFF2-40B4-BE49-F238E27FC236}">
                <a16:creationId xmlns:a16="http://schemas.microsoft.com/office/drawing/2014/main" id="{EAE3F5EA-5AD7-0D47-8A4B-82EC2226EC99}"/>
              </a:ext>
            </a:extLst>
          </p:cNvPr>
          <p:cNvSpPr/>
          <p:nvPr/>
        </p:nvSpPr>
        <p:spPr>
          <a:xfrm>
            <a:off x="519953" y="421159"/>
            <a:ext cx="6096000" cy="646331"/>
          </a:xfrm>
          <a:prstGeom prst="rect">
            <a:avLst/>
          </a:prstGeom>
        </p:spPr>
        <p:txBody>
          <a:bodyPr>
            <a:spAutoFit/>
          </a:bodyPr>
          <a:lstStyle/>
          <a:p>
            <a:pPr algn="just">
              <a:tabLst>
                <a:tab pos="1828800" algn="l"/>
              </a:tabLst>
            </a:pPr>
            <a:r>
              <a:rPr lang="en-US" b="1" dirty="0">
                <a:solidFill>
                  <a:srgbClr val="C00000"/>
                </a:solidFill>
                <a:latin typeface="Avenir Next LT Pro Medium Conde" panose="020B0606020202020204" pitchFamily="34" charset="77"/>
                <a:ea typeface="Calibri" panose="020F0502020204030204" pitchFamily="34" charset="0"/>
                <a:cs typeface="Times New Roman" panose="02020603050405020304" pitchFamily="18" charset="0"/>
              </a:rPr>
              <a:t>Units of Hardness of water:     </a:t>
            </a:r>
            <a:endParaRPr lang="en-US" dirty="0">
              <a:solidFill>
                <a:srgbClr val="C00000"/>
              </a:solidFill>
              <a:latin typeface="Avenir Next LT Pro Medium Conde" panose="020B0606020202020204" pitchFamily="34" charset="77"/>
              <a:ea typeface="Calibri" panose="020F0502020204030204" pitchFamily="34" charset="0"/>
              <a:cs typeface="Times New Roman" panose="02020603050405020304" pitchFamily="18" charset="0"/>
            </a:endParaRPr>
          </a:p>
          <a:p>
            <a:pPr algn="just">
              <a:tabLst>
                <a:tab pos="1828800" algn="l"/>
              </a:tabLst>
            </a:pPr>
            <a:r>
              <a:rPr lang="en-US" dirty="0">
                <a:latin typeface="Avenir Next LT Pro Medium Conde" panose="020B0606020202020204" pitchFamily="34" charset="77"/>
                <a:ea typeface="Calibri" panose="020F0502020204030204" pitchFamily="34" charset="0"/>
                <a:cs typeface="Times New Roman" panose="02020603050405020304" pitchFamily="18" charset="0"/>
              </a:rPr>
              <a:t>          Hardness of water is expressed in several ways</a:t>
            </a:r>
          </a:p>
        </p:txBody>
      </p:sp>
    </p:spTree>
    <p:extLst>
      <p:ext uri="{BB962C8B-B14F-4D97-AF65-F5344CB8AC3E}">
        <p14:creationId xmlns:p14="http://schemas.microsoft.com/office/powerpoint/2010/main" val="1772367224"/>
      </p:ext>
    </p:extLst>
  </p:cSld>
  <p:clrMapOvr>
    <a:masterClrMapping/>
  </p:clrMapOvr>
  <p:transition spd="slow">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p:cTn id="13" dur="500" fill="hold"/>
                                        <p:tgtEl>
                                          <p:spTgt spid="2"/>
                                        </p:tgtEl>
                                        <p:attrNameLst>
                                          <p:attrName>ppt_w</p:attrName>
                                        </p:attrNameLst>
                                      </p:cBhvr>
                                      <p:tavLst>
                                        <p:tav tm="0">
                                          <p:val>
                                            <p:fltVal val="0"/>
                                          </p:val>
                                        </p:tav>
                                        <p:tav tm="100000">
                                          <p:val>
                                            <p:strVal val="#ppt_w"/>
                                          </p:val>
                                        </p:tav>
                                      </p:tavLst>
                                    </p:anim>
                                    <p:anim calcmode="lin" valueType="num">
                                      <p:cBhvr>
                                        <p:cTn id="14" dur="500" fill="hold"/>
                                        <p:tgtEl>
                                          <p:spTgt spid="2"/>
                                        </p:tgtEl>
                                        <p:attrNameLst>
                                          <p:attrName>ppt_h</p:attrName>
                                        </p:attrNameLst>
                                      </p:cBhvr>
                                      <p:tavLst>
                                        <p:tav tm="0">
                                          <p:val>
                                            <p:fltVal val="0"/>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23" presetClass="entr" presetSubtype="16"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p:cTn id="19" dur="500" fill="hold"/>
                                        <p:tgtEl>
                                          <p:spTgt spid="4"/>
                                        </p:tgtEl>
                                        <p:attrNameLst>
                                          <p:attrName>ppt_w</p:attrName>
                                        </p:attrNameLst>
                                      </p:cBhvr>
                                      <p:tavLst>
                                        <p:tav tm="0">
                                          <p:val>
                                            <p:fltVal val="0"/>
                                          </p:val>
                                        </p:tav>
                                        <p:tav tm="100000">
                                          <p:val>
                                            <p:strVal val="#ppt_w"/>
                                          </p:val>
                                        </p:tav>
                                      </p:tavLst>
                                    </p:anim>
                                    <p:anim calcmode="lin" valueType="num">
                                      <p:cBhvr>
                                        <p:cTn id="20" dur="500" fill="hold"/>
                                        <p:tgtEl>
                                          <p:spTgt spid="4"/>
                                        </p:tgtEl>
                                        <p:attrNameLst>
                                          <p:attrName>ppt_h</p:attrName>
                                        </p:attrNameLst>
                                      </p:cBhvr>
                                      <p:tavLst>
                                        <p:tav tm="0">
                                          <p:val>
                                            <p:fltVal val="0"/>
                                          </p:val>
                                        </p:tav>
                                        <p:tav tm="100000">
                                          <p:val>
                                            <p:strVal val="#ppt_h"/>
                                          </p:val>
                                        </p:tav>
                                      </p:tavLst>
                                    </p:anim>
                                  </p:childTnLst>
                                </p:cTn>
                              </p:par>
                            </p:childTnLst>
                          </p:cTn>
                        </p:par>
                      </p:childTnLst>
                    </p:cTn>
                  </p:par>
                  <p:par>
                    <p:cTn id="21" fill="hold">
                      <p:stCondLst>
                        <p:cond delay="indefinite"/>
                      </p:stCondLst>
                      <p:childTnLst>
                        <p:par>
                          <p:cTn id="22" fill="hold">
                            <p:stCondLst>
                              <p:cond delay="0"/>
                            </p:stCondLst>
                            <p:childTnLst>
                              <p:par>
                                <p:cTn id="23" presetID="23" presetClass="entr" presetSubtype="16" fill="hold" grpId="0" nodeType="clickEffect">
                                  <p:stCondLst>
                                    <p:cond delay="0"/>
                                  </p:stCondLst>
                                  <p:childTnLst>
                                    <p:set>
                                      <p:cBhvr>
                                        <p:cTn id="24" dur="1" fill="hold">
                                          <p:stCondLst>
                                            <p:cond delay="0"/>
                                          </p:stCondLst>
                                        </p:cTn>
                                        <p:tgtEl>
                                          <p:spTgt spid="3"/>
                                        </p:tgtEl>
                                        <p:attrNameLst>
                                          <p:attrName>style.visibility</p:attrName>
                                        </p:attrNameLst>
                                      </p:cBhvr>
                                      <p:to>
                                        <p:strVal val="visible"/>
                                      </p:to>
                                    </p:set>
                                    <p:anim calcmode="lin" valueType="num">
                                      <p:cBhvr>
                                        <p:cTn id="25" dur="500" fill="hold"/>
                                        <p:tgtEl>
                                          <p:spTgt spid="3"/>
                                        </p:tgtEl>
                                        <p:attrNameLst>
                                          <p:attrName>ppt_w</p:attrName>
                                        </p:attrNameLst>
                                      </p:cBhvr>
                                      <p:tavLst>
                                        <p:tav tm="0">
                                          <p:val>
                                            <p:fltVal val="0"/>
                                          </p:val>
                                        </p:tav>
                                        <p:tav tm="100000">
                                          <p:val>
                                            <p:strVal val="#ppt_w"/>
                                          </p:val>
                                        </p:tav>
                                      </p:tavLst>
                                    </p:anim>
                                    <p:anim calcmode="lin" valueType="num">
                                      <p:cBhvr>
                                        <p:cTn id="26" dur="500" fill="hold"/>
                                        <p:tgtEl>
                                          <p:spTgt spid="3"/>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51692E97-5611-A245-B198-B2A558A48E3F}"/>
              </a:ext>
            </a:extLst>
          </p:cNvPr>
          <p:cNvSpPr>
            <a:spLocks noChangeArrowheads="1"/>
          </p:cNvSpPr>
          <p:nvPr/>
        </p:nvSpPr>
        <p:spPr bwMode="auto">
          <a:xfrm>
            <a:off x="429324" y="483805"/>
            <a:ext cx="743451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tabLst>
                <a:tab pos="1828800" algn="l"/>
              </a:tabLst>
              <a:defRPr>
                <a:solidFill>
                  <a:schemeClr val="tx1"/>
                </a:solidFill>
                <a:latin typeface="Arial" panose="020B0604020202020204" pitchFamily="34" charset="0"/>
              </a:defRPr>
            </a:lvl1pPr>
            <a:lvl2pPr eaLnBrk="0" fontAlgn="base" hangingPunct="0">
              <a:spcBef>
                <a:spcPct val="0"/>
              </a:spcBef>
              <a:spcAft>
                <a:spcPct val="0"/>
              </a:spcAft>
              <a:tabLst>
                <a:tab pos="1828800" algn="l"/>
              </a:tabLst>
              <a:defRPr>
                <a:solidFill>
                  <a:schemeClr val="tx1"/>
                </a:solidFill>
                <a:latin typeface="Arial" panose="020B0604020202020204" pitchFamily="34" charset="0"/>
              </a:defRPr>
            </a:lvl2pPr>
            <a:lvl3pPr eaLnBrk="0" fontAlgn="base" hangingPunct="0">
              <a:spcBef>
                <a:spcPct val="0"/>
              </a:spcBef>
              <a:spcAft>
                <a:spcPct val="0"/>
              </a:spcAft>
              <a:tabLst>
                <a:tab pos="1828800" algn="l"/>
              </a:tabLst>
              <a:defRPr>
                <a:solidFill>
                  <a:schemeClr val="tx1"/>
                </a:solidFill>
                <a:latin typeface="Arial" panose="020B0604020202020204" pitchFamily="34" charset="0"/>
              </a:defRPr>
            </a:lvl3pPr>
            <a:lvl4pPr eaLnBrk="0" fontAlgn="base" hangingPunct="0">
              <a:spcBef>
                <a:spcPct val="0"/>
              </a:spcBef>
              <a:spcAft>
                <a:spcPct val="0"/>
              </a:spcAft>
              <a:tabLst>
                <a:tab pos="1828800" algn="l"/>
              </a:tabLst>
              <a:defRPr>
                <a:solidFill>
                  <a:schemeClr val="tx1"/>
                </a:solidFill>
                <a:latin typeface="Arial" panose="020B0604020202020204" pitchFamily="34" charset="0"/>
              </a:defRPr>
            </a:lvl4pPr>
            <a:lvl5pPr eaLnBrk="0" fontAlgn="base" hangingPunct="0">
              <a:spcBef>
                <a:spcPct val="0"/>
              </a:spcBef>
              <a:spcAft>
                <a:spcPct val="0"/>
              </a:spcAft>
              <a:tabLst>
                <a:tab pos="1828800" algn="l"/>
              </a:tabLst>
              <a:defRPr>
                <a:solidFill>
                  <a:schemeClr val="tx1"/>
                </a:solidFill>
                <a:latin typeface="Arial" panose="020B0604020202020204" pitchFamily="34" charset="0"/>
              </a:defRPr>
            </a:lvl5pPr>
            <a:lvl6pPr eaLnBrk="0" fontAlgn="base" hangingPunct="0">
              <a:spcBef>
                <a:spcPct val="0"/>
              </a:spcBef>
              <a:spcAft>
                <a:spcPct val="0"/>
              </a:spcAft>
              <a:tabLst>
                <a:tab pos="1828800" algn="l"/>
              </a:tabLst>
              <a:defRPr>
                <a:solidFill>
                  <a:schemeClr val="tx1"/>
                </a:solidFill>
                <a:latin typeface="Arial" panose="020B0604020202020204" pitchFamily="34" charset="0"/>
              </a:defRPr>
            </a:lvl6pPr>
            <a:lvl7pPr eaLnBrk="0" fontAlgn="base" hangingPunct="0">
              <a:spcBef>
                <a:spcPct val="0"/>
              </a:spcBef>
              <a:spcAft>
                <a:spcPct val="0"/>
              </a:spcAft>
              <a:tabLst>
                <a:tab pos="1828800" algn="l"/>
              </a:tabLst>
              <a:defRPr>
                <a:solidFill>
                  <a:schemeClr val="tx1"/>
                </a:solidFill>
                <a:latin typeface="Arial" panose="020B0604020202020204" pitchFamily="34" charset="0"/>
              </a:defRPr>
            </a:lvl7pPr>
            <a:lvl8pPr eaLnBrk="0" fontAlgn="base" hangingPunct="0">
              <a:spcBef>
                <a:spcPct val="0"/>
              </a:spcBef>
              <a:spcAft>
                <a:spcPct val="0"/>
              </a:spcAft>
              <a:tabLst>
                <a:tab pos="1828800" algn="l"/>
              </a:tabLst>
              <a:defRPr>
                <a:solidFill>
                  <a:schemeClr val="tx1"/>
                </a:solidFill>
                <a:latin typeface="Arial" panose="020B0604020202020204" pitchFamily="34" charset="0"/>
              </a:defRPr>
            </a:lvl8pPr>
            <a:lvl9pPr eaLnBrk="0" fontAlgn="base" hangingPunct="0">
              <a:spcBef>
                <a:spcPct val="0"/>
              </a:spcBef>
              <a:spcAft>
                <a:spcPct val="0"/>
              </a:spcAft>
              <a:tabLst>
                <a:tab pos="1828800" algn="l"/>
              </a:tabLs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tab pos="1828800" algn="l"/>
              </a:tabLst>
            </a:pPr>
            <a:r>
              <a:rPr kumimoji="0" lang="en-US" altLang="en-US" sz="2400" b="0" i="0" u="none" strike="noStrike" cap="none" normalizeH="0" baseline="0" dirty="0">
                <a:ln>
                  <a:noFill/>
                </a:ln>
                <a:solidFill>
                  <a:srgbClr val="C00000"/>
                </a:solidFill>
                <a:effectLst/>
                <a:latin typeface="Avenir Next LT Pro Medium Conde" panose="020B0606020202020204" pitchFamily="34" charset="77"/>
                <a:ea typeface="Calibri" panose="020F0502020204030204" pitchFamily="34" charset="0"/>
                <a:cs typeface="MS Gothic" panose="020B0609070205080204" pitchFamily="49" charset="-128"/>
              </a:rPr>
              <a:t> </a:t>
            </a:r>
            <a:r>
              <a:rPr kumimoji="0" lang="en-US" altLang="en-US" sz="2400" b="1" i="0" u="none" strike="noStrike" cap="none" normalizeH="0" baseline="0" dirty="0">
                <a:ln>
                  <a:noFill/>
                </a:ln>
                <a:solidFill>
                  <a:srgbClr val="C00000"/>
                </a:solidFill>
                <a:effectLst/>
                <a:latin typeface="Avenir Next LT Pro Medium Conde" panose="020B0606020202020204" pitchFamily="34" charset="77"/>
                <a:ea typeface="Calibri" panose="020F0502020204030204" pitchFamily="34" charset="0"/>
                <a:cs typeface="Times New Roman" panose="02020603050405020304" pitchFamily="18" charset="0"/>
              </a:rPr>
              <a:t> Determination of Hardness of Water (EDTA Method)</a:t>
            </a:r>
            <a:endParaRPr kumimoji="0" lang="en-US" altLang="en-US" sz="2400" b="0" i="0" u="none" strike="noStrike" cap="none" normalizeH="0" baseline="0" dirty="0">
              <a:ln>
                <a:noFill/>
              </a:ln>
              <a:solidFill>
                <a:srgbClr val="C00000"/>
              </a:solidFill>
              <a:effectLst/>
              <a:latin typeface="Avenir Next LT Pro Medium Conde" panose="020B0606020202020204" pitchFamily="34" charset="77"/>
            </a:endParaRPr>
          </a:p>
        </p:txBody>
      </p:sp>
      <p:pic>
        <p:nvPicPr>
          <p:cNvPr id="2049" name="Picture 1">
            <a:extLst>
              <a:ext uri="{FF2B5EF4-FFF2-40B4-BE49-F238E27FC236}">
                <a16:creationId xmlns:a16="http://schemas.microsoft.com/office/drawing/2014/main" id="{0442AE71-C65D-7248-8E3C-C1E4453DC48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10917" y="1012476"/>
            <a:ext cx="2637873" cy="407251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3">
            <a:extLst>
              <a:ext uri="{FF2B5EF4-FFF2-40B4-BE49-F238E27FC236}">
                <a16:creationId xmlns:a16="http://schemas.microsoft.com/office/drawing/2014/main" id="{27E4A34F-B3DA-824D-9B81-001EB1D6A461}"/>
              </a:ext>
            </a:extLst>
          </p:cNvPr>
          <p:cNvSpPr>
            <a:spLocks noChangeArrowheads="1"/>
          </p:cNvSpPr>
          <p:nvPr/>
        </p:nvSpPr>
        <p:spPr bwMode="auto">
          <a:xfrm>
            <a:off x="272671" y="991563"/>
            <a:ext cx="8340977" cy="44012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tabLst>
                <a:tab pos="1828800" algn="l"/>
              </a:tabLst>
              <a:defRPr>
                <a:solidFill>
                  <a:schemeClr val="tx1"/>
                </a:solidFill>
                <a:latin typeface="Arial" panose="020B0604020202020204" pitchFamily="34" charset="0"/>
              </a:defRPr>
            </a:lvl1pPr>
            <a:lvl2pPr eaLnBrk="0" fontAlgn="base" hangingPunct="0">
              <a:spcBef>
                <a:spcPct val="0"/>
              </a:spcBef>
              <a:spcAft>
                <a:spcPct val="0"/>
              </a:spcAft>
              <a:tabLst>
                <a:tab pos="1828800" algn="l"/>
              </a:tabLst>
              <a:defRPr>
                <a:solidFill>
                  <a:schemeClr val="tx1"/>
                </a:solidFill>
                <a:latin typeface="Arial" panose="020B0604020202020204" pitchFamily="34" charset="0"/>
              </a:defRPr>
            </a:lvl2pPr>
            <a:lvl3pPr eaLnBrk="0" fontAlgn="base" hangingPunct="0">
              <a:spcBef>
                <a:spcPct val="0"/>
              </a:spcBef>
              <a:spcAft>
                <a:spcPct val="0"/>
              </a:spcAft>
              <a:tabLst>
                <a:tab pos="1828800" algn="l"/>
              </a:tabLst>
              <a:defRPr>
                <a:solidFill>
                  <a:schemeClr val="tx1"/>
                </a:solidFill>
                <a:latin typeface="Arial" panose="020B0604020202020204" pitchFamily="34" charset="0"/>
              </a:defRPr>
            </a:lvl3pPr>
            <a:lvl4pPr eaLnBrk="0" fontAlgn="base" hangingPunct="0">
              <a:spcBef>
                <a:spcPct val="0"/>
              </a:spcBef>
              <a:spcAft>
                <a:spcPct val="0"/>
              </a:spcAft>
              <a:tabLst>
                <a:tab pos="1828800" algn="l"/>
              </a:tabLst>
              <a:defRPr>
                <a:solidFill>
                  <a:schemeClr val="tx1"/>
                </a:solidFill>
                <a:latin typeface="Arial" panose="020B0604020202020204" pitchFamily="34" charset="0"/>
              </a:defRPr>
            </a:lvl4pPr>
            <a:lvl5pPr eaLnBrk="0" fontAlgn="base" hangingPunct="0">
              <a:spcBef>
                <a:spcPct val="0"/>
              </a:spcBef>
              <a:spcAft>
                <a:spcPct val="0"/>
              </a:spcAft>
              <a:tabLst>
                <a:tab pos="1828800" algn="l"/>
              </a:tabLst>
              <a:defRPr>
                <a:solidFill>
                  <a:schemeClr val="tx1"/>
                </a:solidFill>
                <a:latin typeface="Arial" panose="020B0604020202020204" pitchFamily="34" charset="0"/>
              </a:defRPr>
            </a:lvl5pPr>
            <a:lvl6pPr eaLnBrk="0" fontAlgn="base" hangingPunct="0">
              <a:spcBef>
                <a:spcPct val="0"/>
              </a:spcBef>
              <a:spcAft>
                <a:spcPct val="0"/>
              </a:spcAft>
              <a:tabLst>
                <a:tab pos="1828800" algn="l"/>
              </a:tabLst>
              <a:defRPr>
                <a:solidFill>
                  <a:schemeClr val="tx1"/>
                </a:solidFill>
                <a:latin typeface="Arial" panose="020B0604020202020204" pitchFamily="34" charset="0"/>
              </a:defRPr>
            </a:lvl6pPr>
            <a:lvl7pPr eaLnBrk="0" fontAlgn="base" hangingPunct="0">
              <a:spcBef>
                <a:spcPct val="0"/>
              </a:spcBef>
              <a:spcAft>
                <a:spcPct val="0"/>
              </a:spcAft>
              <a:tabLst>
                <a:tab pos="1828800" algn="l"/>
              </a:tabLst>
              <a:defRPr>
                <a:solidFill>
                  <a:schemeClr val="tx1"/>
                </a:solidFill>
                <a:latin typeface="Arial" panose="020B0604020202020204" pitchFamily="34" charset="0"/>
              </a:defRPr>
            </a:lvl7pPr>
            <a:lvl8pPr eaLnBrk="0" fontAlgn="base" hangingPunct="0">
              <a:spcBef>
                <a:spcPct val="0"/>
              </a:spcBef>
              <a:spcAft>
                <a:spcPct val="0"/>
              </a:spcAft>
              <a:tabLst>
                <a:tab pos="1828800" algn="l"/>
              </a:tabLst>
              <a:defRPr>
                <a:solidFill>
                  <a:schemeClr val="tx1"/>
                </a:solidFill>
                <a:latin typeface="Arial" panose="020B0604020202020204" pitchFamily="34" charset="0"/>
              </a:defRPr>
            </a:lvl8pPr>
            <a:lvl9pPr eaLnBrk="0" fontAlgn="base" hangingPunct="0">
              <a:spcBef>
                <a:spcPct val="0"/>
              </a:spcBef>
              <a:spcAft>
                <a:spcPct val="0"/>
              </a:spcAft>
              <a:tabLst>
                <a:tab pos="1828800" algn="l"/>
              </a:tabLs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tab pos="1828800" algn="l"/>
              </a:tabLst>
            </a:pPr>
            <a:r>
              <a:rPr kumimoji="0" lang="en-US" altLang="en-US" sz="2000" b="1" i="0" u="none" strike="noStrike" cap="none" normalizeH="0" baseline="0" dirty="0">
                <a:ln>
                  <a:noFill/>
                </a:ln>
                <a:solidFill>
                  <a:srgbClr val="0F24FD"/>
                </a:solidFill>
                <a:effectLst/>
                <a:latin typeface="Avenir Next LT Pro Medium Conde" panose="020B0606020202020204" pitchFamily="34" charset="77"/>
                <a:ea typeface="Calibri" panose="020F0502020204030204" pitchFamily="34" charset="0"/>
                <a:cs typeface="Times New Roman" panose="02020603050405020304" pitchFamily="18" charset="0"/>
              </a:rPr>
              <a:t>     </a:t>
            </a:r>
          </a:p>
          <a:p>
            <a:pPr marL="0" marR="0" lvl="0" indent="0" algn="just" defTabSz="914400" rtl="0" eaLnBrk="0" fontAlgn="base" latinLnBrk="0" hangingPunct="0">
              <a:lnSpc>
                <a:spcPct val="100000"/>
              </a:lnSpc>
              <a:spcBef>
                <a:spcPct val="0"/>
              </a:spcBef>
              <a:spcAft>
                <a:spcPct val="0"/>
              </a:spcAft>
              <a:buClrTx/>
              <a:buSzTx/>
              <a:buFontTx/>
              <a:buNone/>
              <a:tabLst>
                <a:tab pos="1828800" algn="l"/>
              </a:tabLst>
            </a:pPr>
            <a:endParaRPr lang="en-US" altLang="en-US" sz="2000" b="1" dirty="0">
              <a:solidFill>
                <a:srgbClr val="0F24FD"/>
              </a:solidFill>
              <a:latin typeface="Avenir Next LT Pro Medium Conde" panose="020B0606020202020204" pitchFamily="34" charset="77"/>
              <a:ea typeface="Calibri" panose="020F0502020204030204" pitchFamily="34"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tab pos="1828800" algn="l"/>
              </a:tabLst>
            </a:pPr>
            <a:r>
              <a:rPr kumimoji="0" lang="en-US" altLang="en-US" sz="2000" b="1" i="0" u="none" strike="noStrike" cap="none" normalizeH="0" baseline="0" dirty="0">
                <a:ln>
                  <a:noFill/>
                </a:ln>
                <a:solidFill>
                  <a:srgbClr val="0F24FD"/>
                </a:solidFill>
                <a:effectLst/>
                <a:latin typeface="Avenir Next LT Pro Medium Conde" panose="020B0606020202020204" pitchFamily="34" charset="77"/>
                <a:ea typeface="Calibri" panose="020F0502020204030204" pitchFamily="34" charset="0"/>
                <a:cs typeface="Times New Roman" panose="02020603050405020304" pitchFamily="18" charset="0"/>
              </a:rPr>
              <a:t>Principle:</a:t>
            </a:r>
            <a:r>
              <a:rPr kumimoji="0" lang="en-US" altLang="en-US" sz="2000" b="0" i="0" u="none" strike="noStrike" cap="none" normalizeH="0" baseline="0" dirty="0">
                <a:ln>
                  <a:noFill/>
                </a:ln>
                <a:solidFill>
                  <a:srgbClr val="0F24FD"/>
                </a:solidFill>
                <a:effectLst/>
                <a:latin typeface="Avenir Next LT Pro Medium Conde" panose="020B0606020202020204" pitchFamily="34" charset="77"/>
                <a:ea typeface="Calibri" panose="020F0502020204030204" pitchFamily="34" charset="0"/>
                <a:cs typeface="Times New Roman" panose="02020603050405020304" pitchFamily="18" charset="0"/>
              </a:rPr>
              <a:t>  </a:t>
            </a:r>
            <a:r>
              <a:rPr kumimoji="0" lang="en-US" altLang="en-US" sz="2000" b="0" i="0" u="none" strike="noStrike" cap="none" normalizeH="0" baseline="0" dirty="0">
                <a:ln>
                  <a:noFill/>
                </a:ln>
                <a:solidFill>
                  <a:schemeClr val="tx1"/>
                </a:solidFill>
                <a:effectLst/>
                <a:latin typeface="Avenir Next LT Pro Medium Conde" panose="020B0606020202020204" pitchFamily="34" charset="77"/>
                <a:ea typeface="Calibri" panose="020F0502020204030204" pitchFamily="34" charset="0"/>
                <a:cs typeface="Times New Roman" panose="02020603050405020304" pitchFamily="18" charset="0"/>
              </a:rPr>
              <a:t>To a sample of hard water containing Ca or Mg salts, when the blue </a:t>
            </a:r>
            <a:r>
              <a:rPr kumimoji="0" lang="en-US" altLang="en-US" sz="2000" b="0" i="0" u="none" strike="noStrike" cap="none" normalizeH="0" baseline="0" dirty="0" err="1">
                <a:ln>
                  <a:noFill/>
                </a:ln>
                <a:solidFill>
                  <a:schemeClr val="tx1"/>
                </a:solidFill>
                <a:effectLst/>
                <a:latin typeface="Avenir Next LT Pro Medium Conde" panose="020B0606020202020204" pitchFamily="34" charset="77"/>
                <a:ea typeface="Calibri" panose="020F0502020204030204" pitchFamily="34" charset="0"/>
                <a:cs typeface="Times New Roman" panose="02020603050405020304" pitchFamily="18" charset="0"/>
              </a:rPr>
              <a:t>coloured</a:t>
            </a:r>
            <a:r>
              <a:rPr kumimoji="0" lang="en-US" altLang="en-US" sz="2000" b="0" i="0" u="none" strike="noStrike" cap="none" normalizeH="0" baseline="0" dirty="0">
                <a:ln>
                  <a:noFill/>
                </a:ln>
                <a:solidFill>
                  <a:schemeClr val="tx1"/>
                </a:solidFill>
                <a:effectLst/>
                <a:latin typeface="Avenir Next LT Pro Medium Conde" panose="020B0606020202020204" pitchFamily="34" charset="77"/>
                <a:ea typeface="Calibri" panose="020F0502020204030204" pitchFamily="34" charset="0"/>
                <a:cs typeface="Times New Roman" panose="02020603050405020304" pitchFamily="18" charset="0"/>
              </a:rPr>
              <a:t> Eriochrome Black-T (EBT) indicator is added at pH 10, it forms a wine-red complex with Ca or Mg ions. However, when it is titrated against a solution of EDTA, Ca and Mg ions from the Ca-EBT complex react with EDTA releasing free EBT which is blue in </a:t>
            </a:r>
            <a:r>
              <a:rPr kumimoji="0" lang="en-US" altLang="en-US" sz="2000" b="0" i="0" u="none" strike="noStrike" cap="none" normalizeH="0" baseline="0" dirty="0" err="1">
                <a:ln>
                  <a:noFill/>
                </a:ln>
                <a:solidFill>
                  <a:schemeClr val="tx1"/>
                </a:solidFill>
                <a:effectLst/>
                <a:latin typeface="Avenir Next LT Pro Medium Conde" panose="020B0606020202020204" pitchFamily="34" charset="77"/>
                <a:ea typeface="Calibri" panose="020F0502020204030204" pitchFamily="34" charset="0"/>
                <a:cs typeface="Times New Roman" panose="02020603050405020304" pitchFamily="18" charset="0"/>
              </a:rPr>
              <a:t>colour</a:t>
            </a:r>
            <a:r>
              <a:rPr kumimoji="0" lang="en-US" altLang="en-US" sz="2000" b="0" i="0" u="none" strike="noStrike" cap="none" normalizeH="0" baseline="0" dirty="0">
                <a:ln>
                  <a:noFill/>
                </a:ln>
                <a:solidFill>
                  <a:schemeClr val="tx1"/>
                </a:solidFill>
                <a:effectLst/>
                <a:latin typeface="Avenir Next LT Pro Medium Conde" panose="020B0606020202020204" pitchFamily="34" charset="77"/>
                <a:ea typeface="Calibri" panose="020F0502020204030204" pitchFamily="34" charset="0"/>
                <a:cs typeface="Times New Roman" panose="02020603050405020304" pitchFamily="18" charset="0"/>
              </a:rPr>
              <a:t>.  By knowing the quantity of EDTA required it is possible to find the hardness of water </a:t>
            </a:r>
            <a:endParaRPr kumimoji="0" lang="en-US" altLang="en-US" sz="2000" b="0" i="0" u="none" strike="noStrike" cap="none" normalizeH="0" baseline="0" dirty="0">
              <a:ln>
                <a:noFill/>
              </a:ln>
              <a:solidFill>
                <a:schemeClr val="tx1"/>
              </a:solidFill>
              <a:effectLst/>
              <a:latin typeface="Avenir Next LT Pro Medium Conde" panose="020B0606020202020204" pitchFamily="34" charset="77"/>
            </a:endParaRPr>
          </a:p>
          <a:p>
            <a:pPr marL="0" marR="0" lvl="0" indent="0" algn="just" defTabSz="914400" rtl="0" eaLnBrk="0" fontAlgn="base" latinLnBrk="0" hangingPunct="0">
              <a:lnSpc>
                <a:spcPct val="100000"/>
              </a:lnSpc>
              <a:spcBef>
                <a:spcPct val="0"/>
              </a:spcBef>
              <a:spcAft>
                <a:spcPct val="0"/>
              </a:spcAft>
              <a:buClrTx/>
              <a:buSzTx/>
              <a:buFontTx/>
              <a:buNone/>
              <a:tabLst>
                <a:tab pos="1828800" algn="l"/>
              </a:tabLst>
            </a:pPr>
            <a:r>
              <a:rPr kumimoji="0" lang="en-US" altLang="en-US" sz="2000" b="0" i="0" u="none" strike="noStrike" cap="none" normalizeH="0" baseline="0" dirty="0">
                <a:ln>
                  <a:noFill/>
                </a:ln>
                <a:solidFill>
                  <a:schemeClr val="tx1"/>
                </a:solidFill>
                <a:effectLst/>
                <a:latin typeface="Avenir Next LT Pro Medium Conde" panose="020B0606020202020204" pitchFamily="34" charset="77"/>
                <a:ea typeface="Calibri" panose="020F0502020204030204" pitchFamily="34" charset="0"/>
                <a:cs typeface="Times New Roman" panose="02020603050405020304" pitchFamily="18" charset="0"/>
              </a:rPr>
              <a:t>                      </a:t>
            </a:r>
            <a:endParaRPr lang="en-US" altLang="en-US" sz="2000" dirty="0">
              <a:latin typeface="Avenir Next LT Pro Medium Conde" panose="020B0606020202020204" pitchFamily="34" charset="77"/>
            </a:endParaRPr>
          </a:p>
          <a:p>
            <a:pPr marL="0" marR="0" lvl="0" indent="0" algn="just" defTabSz="914400" rtl="0" eaLnBrk="0" fontAlgn="base" latinLnBrk="0" hangingPunct="0">
              <a:lnSpc>
                <a:spcPct val="100000"/>
              </a:lnSpc>
              <a:spcBef>
                <a:spcPct val="0"/>
              </a:spcBef>
              <a:spcAft>
                <a:spcPct val="0"/>
              </a:spcAft>
              <a:buClrTx/>
              <a:buSzTx/>
              <a:buFontTx/>
              <a:buNone/>
              <a:tabLst>
                <a:tab pos="1828800" algn="l"/>
              </a:tabLst>
            </a:pPr>
            <a:r>
              <a:rPr kumimoji="0" lang="en-US" altLang="en-US" sz="2000" b="0" i="0" u="none" strike="noStrike" cap="none" normalizeH="0" baseline="0" dirty="0">
                <a:ln>
                  <a:noFill/>
                </a:ln>
                <a:solidFill>
                  <a:schemeClr val="tx1"/>
                </a:solidFill>
                <a:effectLst/>
                <a:latin typeface="Avenir Next LT Pro Medium Conde" panose="020B0606020202020204" pitchFamily="34" charset="77"/>
                <a:ea typeface="Calibri" panose="020F0502020204030204" pitchFamily="34" charset="0"/>
                <a:cs typeface="Times New Roman" panose="02020603050405020304" pitchFamily="18" charset="0"/>
              </a:rPr>
              <a:t>  Ca</a:t>
            </a:r>
            <a:r>
              <a:rPr kumimoji="0" lang="en-US" altLang="en-US" sz="2000" b="0" i="0" u="none" strike="noStrike" cap="none" normalizeH="0" baseline="30000" dirty="0">
                <a:ln>
                  <a:noFill/>
                </a:ln>
                <a:solidFill>
                  <a:schemeClr val="tx1"/>
                </a:solidFill>
                <a:effectLst/>
                <a:latin typeface="Avenir Next LT Pro Medium Conde" panose="020B0606020202020204" pitchFamily="34" charset="77"/>
                <a:ea typeface="Calibri" panose="020F0502020204030204" pitchFamily="34" charset="0"/>
                <a:cs typeface="Times New Roman" panose="02020603050405020304" pitchFamily="18" charset="0"/>
              </a:rPr>
              <a:t>2+ </a:t>
            </a:r>
            <a:r>
              <a:rPr kumimoji="0" lang="en-US" altLang="en-US" sz="2000" b="0" i="0" u="none" strike="noStrike" cap="none" normalizeH="0" baseline="0" dirty="0">
                <a:ln>
                  <a:noFill/>
                </a:ln>
                <a:solidFill>
                  <a:schemeClr val="tx1"/>
                </a:solidFill>
                <a:effectLst/>
                <a:latin typeface="Avenir Next LT Pro Medium Conde" panose="020B0606020202020204" pitchFamily="34" charset="77"/>
                <a:ea typeface="Calibri" panose="020F0502020204030204" pitchFamily="34" charset="0"/>
                <a:cs typeface="Times New Roman" panose="02020603050405020304" pitchFamily="18" charset="0"/>
              </a:rPr>
              <a:t> +  EBT  indicator (blue)   ------&gt;   Ca-EBT complex (</a:t>
            </a:r>
            <a:r>
              <a:rPr kumimoji="0" lang="en-US" altLang="en-US" sz="1600" b="0" i="0" u="none" strike="noStrike" cap="none" normalizeH="0" baseline="0" dirty="0">
                <a:ln>
                  <a:noFill/>
                </a:ln>
                <a:solidFill>
                  <a:schemeClr val="tx1"/>
                </a:solidFill>
                <a:effectLst/>
                <a:latin typeface="Avenir Next LT Pro Medium Conde" panose="020B0606020202020204" pitchFamily="34" charset="77"/>
                <a:ea typeface="Calibri" panose="020F0502020204030204" pitchFamily="34" charset="0"/>
                <a:cs typeface="Times New Roman" panose="02020603050405020304" pitchFamily="18" charset="0"/>
              </a:rPr>
              <a:t>Wine red) </a:t>
            </a:r>
          </a:p>
          <a:p>
            <a:pPr marL="0" marR="0" lvl="0" indent="0" algn="just" defTabSz="914400" rtl="0" eaLnBrk="0" fontAlgn="base" latinLnBrk="0" hangingPunct="0">
              <a:lnSpc>
                <a:spcPct val="100000"/>
              </a:lnSpc>
              <a:spcBef>
                <a:spcPct val="0"/>
              </a:spcBef>
              <a:spcAft>
                <a:spcPct val="0"/>
              </a:spcAft>
              <a:buClrTx/>
              <a:buSzTx/>
              <a:buFontTx/>
              <a:buNone/>
              <a:tabLst>
                <a:tab pos="1828800" algn="l"/>
              </a:tabLst>
            </a:pPr>
            <a:r>
              <a:rPr lang="en-US" altLang="en-US" sz="2000" dirty="0">
                <a:latin typeface="Avenir Next LT Pro Medium Conde" panose="020B0606020202020204" pitchFamily="34" charset="77"/>
                <a:ea typeface="Calibri" panose="020F0502020204030204" pitchFamily="34" charset="0"/>
                <a:cs typeface="Times New Roman" panose="02020603050405020304" pitchFamily="18" charset="0"/>
              </a:rPr>
              <a:t>  </a:t>
            </a:r>
            <a:r>
              <a:rPr kumimoji="0" lang="en-US" altLang="en-US" sz="2000" b="0" i="0" u="none" strike="noStrike" cap="none" normalizeH="0" baseline="0" dirty="0">
                <a:ln>
                  <a:noFill/>
                </a:ln>
                <a:solidFill>
                  <a:schemeClr val="tx1"/>
                </a:solidFill>
                <a:effectLst/>
                <a:latin typeface="Avenir Next LT Pro Medium Conde" panose="020B0606020202020204" pitchFamily="34" charset="77"/>
                <a:ea typeface="Calibri" panose="020F0502020204030204" pitchFamily="34" charset="0"/>
                <a:cs typeface="Times New Roman" panose="02020603050405020304" pitchFamily="18" charset="0"/>
              </a:rPr>
              <a:t> (in hard water)</a:t>
            </a:r>
            <a:endParaRPr kumimoji="0" lang="en-US" altLang="en-US" sz="2000" b="0" i="0" u="none" strike="noStrike" cap="none" normalizeH="0" baseline="0" dirty="0">
              <a:ln>
                <a:noFill/>
              </a:ln>
              <a:solidFill>
                <a:schemeClr val="tx1"/>
              </a:solidFill>
              <a:effectLst/>
              <a:latin typeface="Avenir Next LT Pro Medium Conde" panose="020B0606020202020204" pitchFamily="34" charset="77"/>
            </a:endParaRPr>
          </a:p>
          <a:p>
            <a:pPr marL="0" marR="0" lvl="0" indent="0" algn="just" defTabSz="914400" rtl="0" eaLnBrk="0" fontAlgn="base" latinLnBrk="0" hangingPunct="0">
              <a:lnSpc>
                <a:spcPct val="100000"/>
              </a:lnSpc>
              <a:spcBef>
                <a:spcPct val="0"/>
              </a:spcBef>
              <a:spcAft>
                <a:spcPct val="0"/>
              </a:spcAft>
              <a:buClrTx/>
              <a:buSzTx/>
              <a:buFontTx/>
              <a:buNone/>
              <a:tabLst>
                <a:tab pos="1828800" algn="l"/>
              </a:tabLst>
            </a:pPr>
            <a:r>
              <a:rPr kumimoji="0" lang="en-US" altLang="en-US" sz="2000" b="0" i="0" u="none" strike="noStrike" cap="none" normalizeH="0" baseline="0" dirty="0">
                <a:ln>
                  <a:noFill/>
                </a:ln>
                <a:solidFill>
                  <a:schemeClr val="tx1"/>
                </a:solidFill>
                <a:effectLst/>
                <a:latin typeface="Avenir Next LT Pro Medium Conde" panose="020B0606020202020204" pitchFamily="34" charset="77"/>
                <a:ea typeface="Calibri" panose="020F0502020204030204" pitchFamily="34" charset="0"/>
                <a:cs typeface="Times New Roman" panose="02020603050405020304" pitchFamily="18" charset="0"/>
              </a:rPr>
              <a:t>    Ca-EBT complex (wine red) +   EDTA    ----&gt; [Ca-EDTA]   +  EBT</a:t>
            </a:r>
          </a:p>
          <a:p>
            <a:pPr marL="0" marR="0" lvl="0" indent="0" algn="just" defTabSz="914400" rtl="0" eaLnBrk="0" fontAlgn="base" latinLnBrk="0" hangingPunct="0">
              <a:lnSpc>
                <a:spcPct val="100000"/>
              </a:lnSpc>
              <a:spcBef>
                <a:spcPct val="0"/>
              </a:spcBef>
              <a:spcAft>
                <a:spcPct val="0"/>
              </a:spcAft>
              <a:buClrTx/>
              <a:buSzTx/>
              <a:buFontTx/>
              <a:buNone/>
              <a:tabLst>
                <a:tab pos="1828800" algn="l"/>
              </a:tabLst>
            </a:pPr>
            <a:r>
              <a:rPr lang="en-US" altLang="en-US" sz="2000" dirty="0">
                <a:latin typeface="Avenir Next LT Pro Medium Conde" panose="020B0606020202020204" pitchFamily="34" charset="77"/>
                <a:ea typeface="Calibri" panose="020F0502020204030204" pitchFamily="34" charset="0"/>
                <a:cs typeface="Times New Roman" panose="02020603050405020304" pitchFamily="18" charset="0"/>
              </a:rPr>
              <a:t>                                                                                                   </a:t>
            </a:r>
            <a:r>
              <a:rPr kumimoji="0" lang="en-US" altLang="en-US" sz="2000" b="0" i="0" u="none" strike="noStrike" cap="none" normalizeH="0" baseline="0" dirty="0">
                <a:ln>
                  <a:noFill/>
                </a:ln>
                <a:solidFill>
                  <a:schemeClr val="tx1"/>
                </a:solidFill>
                <a:effectLst/>
                <a:latin typeface="Avenir Next LT Pro Medium Conde" panose="020B0606020202020204" pitchFamily="34" charset="77"/>
                <a:ea typeface="Calibri" panose="020F0502020204030204" pitchFamily="34" charset="0"/>
                <a:cs typeface="Times New Roman" panose="02020603050405020304" pitchFamily="18" charset="0"/>
              </a:rPr>
              <a:t>(Blue)</a:t>
            </a:r>
            <a:endParaRPr kumimoji="0" lang="en-US" altLang="en-US" sz="2000" b="0" i="0" u="none" strike="noStrike" cap="none" normalizeH="0" baseline="0" dirty="0">
              <a:ln>
                <a:noFill/>
              </a:ln>
              <a:solidFill>
                <a:schemeClr val="tx1"/>
              </a:solidFill>
              <a:effectLst/>
              <a:latin typeface="Avenir Next LT Pro Medium Conde" panose="020B0606020202020204" pitchFamily="34" charset="77"/>
            </a:endParaRPr>
          </a:p>
        </p:txBody>
      </p:sp>
    </p:spTree>
    <p:extLst>
      <p:ext uri="{BB962C8B-B14F-4D97-AF65-F5344CB8AC3E}">
        <p14:creationId xmlns:p14="http://schemas.microsoft.com/office/powerpoint/2010/main" val="1678163833"/>
      </p:ext>
    </p:extLst>
  </p:cSld>
  <p:clrMapOvr>
    <a:masterClrMapping/>
  </p:clrMapOvr>
  <p:transition spd="slow">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p:cTn id="13" dur="500" fill="hold"/>
                                        <p:tgtEl>
                                          <p:spTgt spid="3"/>
                                        </p:tgtEl>
                                        <p:attrNameLst>
                                          <p:attrName>ppt_w</p:attrName>
                                        </p:attrNameLst>
                                      </p:cBhvr>
                                      <p:tavLst>
                                        <p:tav tm="0">
                                          <p:val>
                                            <p:fltVal val="0"/>
                                          </p:val>
                                        </p:tav>
                                        <p:tav tm="100000">
                                          <p:val>
                                            <p:strVal val="#ppt_w"/>
                                          </p:val>
                                        </p:tav>
                                      </p:tavLst>
                                    </p:anim>
                                    <p:anim calcmode="lin" valueType="num">
                                      <p:cBhvr>
                                        <p:cTn id="14" dur="500" fill="hold"/>
                                        <p:tgtEl>
                                          <p:spTgt spid="3"/>
                                        </p:tgtEl>
                                        <p:attrNameLst>
                                          <p:attrName>ppt_h</p:attrName>
                                        </p:attrNameLst>
                                      </p:cBhvr>
                                      <p:tavLst>
                                        <p:tav tm="0">
                                          <p:val>
                                            <p:fltVal val="0"/>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23" presetClass="entr" presetSubtype="16" fill="hold" nodeType="clickEffect">
                                  <p:stCondLst>
                                    <p:cond delay="0"/>
                                  </p:stCondLst>
                                  <p:childTnLst>
                                    <p:set>
                                      <p:cBhvr>
                                        <p:cTn id="18" dur="1" fill="hold">
                                          <p:stCondLst>
                                            <p:cond delay="0"/>
                                          </p:stCondLst>
                                        </p:cTn>
                                        <p:tgtEl>
                                          <p:spTgt spid="2049"/>
                                        </p:tgtEl>
                                        <p:attrNameLst>
                                          <p:attrName>style.visibility</p:attrName>
                                        </p:attrNameLst>
                                      </p:cBhvr>
                                      <p:to>
                                        <p:strVal val="visible"/>
                                      </p:to>
                                    </p:set>
                                    <p:anim calcmode="lin" valueType="num">
                                      <p:cBhvr>
                                        <p:cTn id="19" dur="500" fill="hold"/>
                                        <p:tgtEl>
                                          <p:spTgt spid="2049"/>
                                        </p:tgtEl>
                                        <p:attrNameLst>
                                          <p:attrName>ppt_w</p:attrName>
                                        </p:attrNameLst>
                                      </p:cBhvr>
                                      <p:tavLst>
                                        <p:tav tm="0">
                                          <p:val>
                                            <p:fltVal val="0"/>
                                          </p:val>
                                        </p:tav>
                                        <p:tav tm="100000">
                                          <p:val>
                                            <p:strVal val="#ppt_w"/>
                                          </p:val>
                                        </p:tav>
                                      </p:tavLst>
                                    </p:anim>
                                    <p:anim calcmode="lin" valueType="num">
                                      <p:cBhvr>
                                        <p:cTn id="20" dur="500" fill="hold"/>
                                        <p:tgtEl>
                                          <p:spTgt spid="2049"/>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3BFF40B-5E38-534C-97EC-48FC48F115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61505" y="500412"/>
            <a:ext cx="3227750" cy="407251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BB7ABE7F-3D50-0246-A19D-BA49CBB4095C}"/>
              </a:ext>
            </a:extLst>
          </p:cNvPr>
          <p:cNvPicPr>
            <a:picLocks noChangeAspect="1"/>
          </p:cNvPicPr>
          <p:nvPr/>
        </p:nvPicPr>
        <p:blipFill>
          <a:blip r:embed="rId3"/>
          <a:stretch>
            <a:fillRect/>
          </a:stretch>
        </p:blipFill>
        <p:spPr>
          <a:xfrm>
            <a:off x="910590" y="1020966"/>
            <a:ext cx="3791050" cy="3127475"/>
          </a:xfrm>
          <a:prstGeom prst="rect">
            <a:avLst/>
          </a:prstGeom>
        </p:spPr>
      </p:pic>
      <p:sp>
        <p:nvSpPr>
          <p:cNvPr id="4" name="TextBox 3">
            <a:extLst>
              <a:ext uri="{FF2B5EF4-FFF2-40B4-BE49-F238E27FC236}">
                <a16:creationId xmlns:a16="http://schemas.microsoft.com/office/drawing/2014/main" id="{3C7F5D7F-62DA-5E4F-B8CF-DC02EEA30528}"/>
              </a:ext>
            </a:extLst>
          </p:cNvPr>
          <p:cNvSpPr txBox="1"/>
          <p:nvPr/>
        </p:nvSpPr>
        <p:spPr>
          <a:xfrm>
            <a:off x="9075380" y="4572927"/>
            <a:ext cx="577402" cy="461665"/>
          </a:xfrm>
          <a:prstGeom prst="rect">
            <a:avLst/>
          </a:prstGeom>
          <a:noFill/>
        </p:spPr>
        <p:txBody>
          <a:bodyPr wrap="none" rtlCol="0">
            <a:spAutoFit/>
          </a:bodyPr>
          <a:lstStyle/>
          <a:p>
            <a:r>
              <a:rPr lang="en-US" sz="2400" dirty="0">
                <a:solidFill>
                  <a:srgbClr val="0F24FD"/>
                </a:solidFill>
                <a:latin typeface="Avenir Next LT Pro Medium Conde" panose="020B0606020202020204" pitchFamily="34" charset="77"/>
              </a:rPr>
              <a:t>1:1</a:t>
            </a:r>
          </a:p>
        </p:txBody>
      </p:sp>
      <p:sp>
        <p:nvSpPr>
          <p:cNvPr id="5" name="TextBox 4">
            <a:extLst>
              <a:ext uri="{FF2B5EF4-FFF2-40B4-BE49-F238E27FC236}">
                <a16:creationId xmlns:a16="http://schemas.microsoft.com/office/drawing/2014/main" id="{40ED3D54-52A0-DC40-9BC2-868B51D7FF0C}"/>
              </a:ext>
            </a:extLst>
          </p:cNvPr>
          <p:cNvSpPr txBox="1"/>
          <p:nvPr/>
        </p:nvSpPr>
        <p:spPr>
          <a:xfrm>
            <a:off x="1350556" y="4342095"/>
            <a:ext cx="2911118" cy="461665"/>
          </a:xfrm>
          <a:prstGeom prst="rect">
            <a:avLst/>
          </a:prstGeom>
          <a:noFill/>
        </p:spPr>
        <p:txBody>
          <a:bodyPr wrap="none" rtlCol="0">
            <a:spAutoFit/>
          </a:bodyPr>
          <a:lstStyle/>
          <a:p>
            <a:r>
              <a:rPr lang="en-US" sz="2400" dirty="0">
                <a:solidFill>
                  <a:srgbClr val="0F24FD"/>
                </a:solidFill>
              </a:rPr>
              <a:t>Disodium salt of EDTA</a:t>
            </a:r>
          </a:p>
        </p:txBody>
      </p:sp>
      <p:cxnSp>
        <p:nvCxnSpPr>
          <p:cNvPr id="6" name="Straight Arrow Connector 5">
            <a:extLst>
              <a:ext uri="{FF2B5EF4-FFF2-40B4-BE49-F238E27FC236}">
                <a16:creationId xmlns:a16="http://schemas.microsoft.com/office/drawing/2014/main" id="{054FF9D8-E493-4948-9FE5-8F1F9107633C}"/>
              </a:ext>
            </a:extLst>
          </p:cNvPr>
          <p:cNvCxnSpPr>
            <a:cxnSpLocks/>
          </p:cNvCxnSpPr>
          <p:nvPr/>
        </p:nvCxnSpPr>
        <p:spPr>
          <a:xfrm>
            <a:off x="5178830" y="2584704"/>
            <a:ext cx="1758702" cy="0"/>
          </a:xfrm>
          <a:prstGeom prst="straightConnector1">
            <a:avLst/>
          </a:prstGeom>
          <a:ln w="50800">
            <a:solidFill>
              <a:srgbClr val="0F24FD"/>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04E1710E-33B8-F84F-9FF6-EF2E3774CB85}"/>
              </a:ext>
            </a:extLst>
          </p:cNvPr>
          <p:cNvSpPr txBox="1"/>
          <p:nvPr/>
        </p:nvSpPr>
        <p:spPr>
          <a:xfrm>
            <a:off x="5811959" y="2013450"/>
            <a:ext cx="732893" cy="523220"/>
          </a:xfrm>
          <a:prstGeom prst="rect">
            <a:avLst/>
          </a:prstGeom>
          <a:noFill/>
        </p:spPr>
        <p:txBody>
          <a:bodyPr wrap="none" rtlCol="0">
            <a:spAutoFit/>
          </a:bodyPr>
          <a:lstStyle/>
          <a:p>
            <a:r>
              <a:rPr lang="en-US" sz="2800" dirty="0">
                <a:solidFill>
                  <a:srgbClr val="FF0000"/>
                </a:solidFill>
              </a:rPr>
              <a:t>M</a:t>
            </a:r>
            <a:r>
              <a:rPr lang="en-US" sz="2800" baseline="30000" dirty="0">
                <a:solidFill>
                  <a:srgbClr val="FF0000"/>
                </a:solidFill>
              </a:rPr>
              <a:t>2+</a:t>
            </a:r>
            <a:endParaRPr lang="en-US" sz="2800" dirty="0">
              <a:solidFill>
                <a:srgbClr val="FF0000"/>
              </a:solidFill>
            </a:endParaRPr>
          </a:p>
        </p:txBody>
      </p:sp>
    </p:spTree>
    <p:extLst>
      <p:ext uri="{BB962C8B-B14F-4D97-AF65-F5344CB8AC3E}">
        <p14:creationId xmlns:p14="http://schemas.microsoft.com/office/powerpoint/2010/main" val="3380248509"/>
      </p:ext>
    </p:extLst>
  </p:cSld>
  <p:clrMapOvr>
    <a:masterClrMapping/>
  </p:clrMapOvr>
  <p:transition spd="slow">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p:cTn id="13" dur="500" fill="hold"/>
                                        <p:tgtEl>
                                          <p:spTgt spid="5"/>
                                        </p:tgtEl>
                                        <p:attrNameLst>
                                          <p:attrName>ppt_w</p:attrName>
                                        </p:attrNameLst>
                                      </p:cBhvr>
                                      <p:tavLst>
                                        <p:tav tm="0">
                                          <p:val>
                                            <p:fltVal val="0"/>
                                          </p:val>
                                        </p:tav>
                                        <p:tav tm="100000">
                                          <p:val>
                                            <p:strVal val="#ppt_w"/>
                                          </p:val>
                                        </p:tav>
                                      </p:tavLst>
                                    </p:anim>
                                    <p:anim calcmode="lin" valueType="num">
                                      <p:cBhvr>
                                        <p:cTn id="14" dur="500" fill="hold"/>
                                        <p:tgtEl>
                                          <p:spTgt spid="5"/>
                                        </p:tgtEl>
                                        <p:attrNameLst>
                                          <p:attrName>ppt_h</p:attrName>
                                        </p:attrNameLst>
                                      </p:cBhvr>
                                      <p:tavLst>
                                        <p:tav tm="0">
                                          <p:val>
                                            <p:fltVal val="0"/>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23" presetClass="entr" presetSubtype="16"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p:cTn id="19" dur="500" fill="hold"/>
                                        <p:tgtEl>
                                          <p:spTgt spid="6"/>
                                        </p:tgtEl>
                                        <p:attrNameLst>
                                          <p:attrName>ppt_w</p:attrName>
                                        </p:attrNameLst>
                                      </p:cBhvr>
                                      <p:tavLst>
                                        <p:tav tm="0">
                                          <p:val>
                                            <p:fltVal val="0"/>
                                          </p:val>
                                        </p:tav>
                                        <p:tav tm="100000">
                                          <p:val>
                                            <p:strVal val="#ppt_w"/>
                                          </p:val>
                                        </p:tav>
                                      </p:tavLst>
                                    </p:anim>
                                    <p:anim calcmode="lin" valueType="num">
                                      <p:cBhvr>
                                        <p:cTn id="20" dur="500" fill="hold"/>
                                        <p:tgtEl>
                                          <p:spTgt spid="6"/>
                                        </p:tgtEl>
                                        <p:attrNameLst>
                                          <p:attrName>ppt_h</p:attrName>
                                        </p:attrNameLst>
                                      </p:cBhvr>
                                      <p:tavLst>
                                        <p:tav tm="0">
                                          <p:val>
                                            <p:fltVal val="0"/>
                                          </p:val>
                                        </p:tav>
                                        <p:tav tm="100000">
                                          <p:val>
                                            <p:strVal val="#ppt_h"/>
                                          </p:val>
                                        </p:tav>
                                      </p:tavLst>
                                    </p:anim>
                                  </p:childTnLst>
                                </p:cTn>
                              </p:par>
                              <p:par>
                                <p:cTn id="21" presetID="23" presetClass="entr" presetSubtype="16"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p:cTn id="23" dur="500" fill="hold"/>
                                        <p:tgtEl>
                                          <p:spTgt spid="8"/>
                                        </p:tgtEl>
                                        <p:attrNameLst>
                                          <p:attrName>ppt_w</p:attrName>
                                        </p:attrNameLst>
                                      </p:cBhvr>
                                      <p:tavLst>
                                        <p:tav tm="0">
                                          <p:val>
                                            <p:fltVal val="0"/>
                                          </p:val>
                                        </p:tav>
                                        <p:tav tm="100000">
                                          <p:val>
                                            <p:strVal val="#ppt_w"/>
                                          </p:val>
                                        </p:tav>
                                      </p:tavLst>
                                    </p:anim>
                                    <p:anim calcmode="lin" valueType="num">
                                      <p:cBhvr>
                                        <p:cTn id="24" dur="500" fill="hold"/>
                                        <p:tgtEl>
                                          <p:spTgt spid="8"/>
                                        </p:tgtEl>
                                        <p:attrNameLst>
                                          <p:attrName>ppt_h</p:attrName>
                                        </p:attrNameLst>
                                      </p:cBhvr>
                                      <p:tavLst>
                                        <p:tav tm="0">
                                          <p:val>
                                            <p:fltVal val="0"/>
                                          </p:val>
                                        </p:tav>
                                        <p:tav tm="100000">
                                          <p:val>
                                            <p:strVal val="#ppt_h"/>
                                          </p:val>
                                        </p:tav>
                                      </p:tavLst>
                                    </p:anim>
                                  </p:childTnLst>
                                </p:cTn>
                              </p:par>
                            </p:childTnLst>
                          </p:cTn>
                        </p:par>
                      </p:childTnLst>
                    </p:cTn>
                  </p:par>
                  <p:par>
                    <p:cTn id="25" fill="hold">
                      <p:stCondLst>
                        <p:cond delay="indefinite"/>
                      </p:stCondLst>
                      <p:childTnLst>
                        <p:par>
                          <p:cTn id="26" fill="hold">
                            <p:stCondLst>
                              <p:cond delay="0"/>
                            </p:stCondLst>
                            <p:childTnLst>
                              <p:par>
                                <p:cTn id="27" presetID="23" presetClass="entr" presetSubtype="16" fill="hold" nodeType="clickEffect">
                                  <p:stCondLst>
                                    <p:cond delay="0"/>
                                  </p:stCondLst>
                                  <p:childTnLst>
                                    <p:set>
                                      <p:cBhvr>
                                        <p:cTn id="28" dur="1" fill="hold">
                                          <p:stCondLst>
                                            <p:cond delay="0"/>
                                          </p:stCondLst>
                                        </p:cTn>
                                        <p:tgtEl>
                                          <p:spTgt spid="2"/>
                                        </p:tgtEl>
                                        <p:attrNameLst>
                                          <p:attrName>style.visibility</p:attrName>
                                        </p:attrNameLst>
                                      </p:cBhvr>
                                      <p:to>
                                        <p:strVal val="visible"/>
                                      </p:to>
                                    </p:set>
                                    <p:anim calcmode="lin" valueType="num">
                                      <p:cBhvr>
                                        <p:cTn id="29" dur="500" fill="hold"/>
                                        <p:tgtEl>
                                          <p:spTgt spid="2"/>
                                        </p:tgtEl>
                                        <p:attrNameLst>
                                          <p:attrName>ppt_w</p:attrName>
                                        </p:attrNameLst>
                                      </p:cBhvr>
                                      <p:tavLst>
                                        <p:tav tm="0">
                                          <p:val>
                                            <p:fltVal val="0"/>
                                          </p:val>
                                        </p:tav>
                                        <p:tav tm="100000">
                                          <p:val>
                                            <p:strVal val="#ppt_w"/>
                                          </p:val>
                                        </p:tav>
                                      </p:tavLst>
                                    </p:anim>
                                    <p:anim calcmode="lin" valueType="num">
                                      <p:cBhvr>
                                        <p:cTn id="30" dur="500" fill="hold"/>
                                        <p:tgtEl>
                                          <p:spTgt spid="2"/>
                                        </p:tgtEl>
                                        <p:attrNameLst>
                                          <p:attrName>ppt_h</p:attrName>
                                        </p:attrNameLst>
                                      </p:cBhvr>
                                      <p:tavLst>
                                        <p:tav tm="0">
                                          <p:val>
                                            <p:fltVal val="0"/>
                                          </p:val>
                                        </p:tav>
                                        <p:tav tm="100000">
                                          <p:val>
                                            <p:strVal val="#ppt_h"/>
                                          </p:val>
                                        </p:tav>
                                      </p:tavLst>
                                    </p:anim>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4"/>
                                        </p:tgtEl>
                                        <p:attrNameLst>
                                          <p:attrName>style.visibility</p:attrName>
                                        </p:attrNameLst>
                                      </p:cBhvr>
                                      <p:to>
                                        <p:strVal val="visible"/>
                                      </p:to>
                                    </p:set>
                                    <p:anim calcmode="lin" valueType="num">
                                      <p:cBhvr>
                                        <p:cTn id="35" dur="500" fill="hold"/>
                                        <p:tgtEl>
                                          <p:spTgt spid="4"/>
                                        </p:tgtEl>
                                        <p:attrNameLst>
                                          <p:attrName>ppt_w</p:attrName>
                                        </p:attrNameLst>
                                      </p:cBhvr>
                                      <p:tavLst>
                                        <p:tav tm="0">
                                          <p:val>
                                            <p:fltVal val="0"/>
                                          </p:val>
                                        </p:tav>
                                        <p:tav tm="100000">
                                          <p:val>
                                            <p:strVal val="#ppt_w"/>
                                          </p:val>
                                        </p:tav>
                                      </p:tavLst>
                                    </p:anim>
                                    <p:anim calcmode="lin" valueType="num">
                                      <p:cBhvr>
                                        <p:cTn id="36" dur="500" fill="hold"/>
                                        <p:tgtEl>
                                          <p:spTgt spid="4"/>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0" name="Straight Connector 59">
            <a:extLst>
              <a:ext uri="{FF2B5EF4-FFF2-40B4-BE49-F238E27FC236}">
                <a16:creationId xmlns:a16="http://schemas.microsoft.com/office/drawing/2014/main" id="{4E42979F-1AD7-174B-A032-582A2C8DE8B2}"/>
              </a:ext>
            </a:extLst>
          </p:cNvPr>
          <p:cNvCxnSpPr>
            <a:cxnSpLocks/>
          </p:cNvCxnSpPr>
          <p:nvPr/>
        </p:nvCxnSpPr>
        <p:spPr>
          <a:xfrm>
            <a:off x="1837507" y="1144651"/>
            <a:ext cx="0" cy="436897"/>
          </a:xfrm>
          <a:prstGeom prst="line">
            <a:avLst/>
          </a:prstGeom>
          <a:solidFill>
            <a:schemeClr val="bg1"/>
          </a:solidFill>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61" name="Rounded Rectangle 60">
            <a:extLst>
              <a:ext uri="{FF2B5EF4-FFF2-40B4-BE49-F238E27FC236}">
                <a16:creationId xmlns:a16="http://schemas.microsoft.com/office/drawing/2014/main" id="{FFD83809-6600-BA4C-A6EA-C596D74F5055}"/>
              </a:ext>
            </a:extLst>
          </p:cNvPr>
          <p:cNvSpPr/>
          <p:nvPr/>
        </p:nvSpPr>
        <p:spPr>
          <a:xfrm>
            <a:off x="1165949" y="1465322"/>
            <a:ext cx="1336383" cy="453725"/>
          </a:xfrm>
          <a:prstGeom prst="roundRect">
            <a:avLst/>
          </a:prstGeom>
          <a:solidFill>
            <a:schemeClr val="bg1"/>
          </a:solid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latin typeface="Avenir Next LT Pro Medium Conde" panose="020B0606020202020204" pitchFamily="34" charset="77"/>
            </a:endParaRPr>
          </a:p>
        </p:txBody>
      </p:sp>
      <p:cxnSp>
        <p:nvCxnSpPr>
          <p:cNvPr id="54" name="Straight Connector 53">
            <a:extLst>
              <a:ext uri="{FF2B5EF4-FFF2-40B4-BE49-F238E27FC236}">
                <a16:creationId xmlns:a16="http://schemas.microsoft.com/office/drawing/2014/main" id="{4A0748BC-FB11-DE4F-8C8D-A3A4CBB8EE97}"/>
              </a:ext>
            </a:extLst>
          </p:cNvPr>
          <p:cNvCxnSpPr>
            <a:cxnSpLocks/>
          </p:cNvCxnSpPr>
          <p:nvPr/>
        </p:nvCxnSpPr>
        <p:spPr>
          <a:xfrm>
            <a:off x="6137920" y="1149229"/>
            <a:ext cx="0" cy="436897"/>
          </a:xfrm>
          <a:prstGeom prst="line">
            <a:avLst/>
          </a:prstGeom>
          <a:solidFill>
            <a:schemeClr val="bg1"/>
          </a:solidFill>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55" name="Rounded Rectangle 54">
            <a:extLst>
              <a:ext uri="{FF2B5EF4-FFF2-40B4-BE49-F238E27FC236}">
                <a16:creationId xmlns:a16="http://schemas.microsoft.com/office/drawing/2014/main" id="{6B6E122C-1C55-C248-80C1-2912F0543FCF}"/>
              </a:ext>
            </a:extLst>
          </p:cNvPr>
          <p:cNvSpPr/>
          <p:nvPr/>
        </p:nvSpPr>
        <p:spPr>
          <a:xfrm>
            <a:off x="5411498" y="1469900"/>
            <a:ext cx="1485074" cy="453725"/>
          </a:xfrm>
          <a:prstGeom prst="roundRect">
            <a:avLst/>
          </a:prstGeom>
          <a:solidFill>
            <a:srgbClr val="FF6077"/>
          </a:solid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latin typeface="Avenir Next LT Pro Medium Conde" panose="020B0606020202020204" pitchFamily="34" charset="77"/>
            </a:endParaRPr>
          </a:p>
        </p:txBody>
      </p:sp>
      <p:cxnSp>
        <p:nvCxnSpPr>
          <p:cNvPr id="52" name="Straight Connector 51">
            <a:extLst>
              <a:ext uri="{FF2B5EF4-FFF2-40B4-BE49-F238E27FC236}">
                <a16:creationId xmlns:a16="http://schemas.microsoft.com/office/drawing/2014/main" id="{7CA135FF-5702-9448-8387-5ABCA4C065B8}"/>
              </a:ext>
            </a:extLst>
          </p:cNvPr>
          <p:cNvCxnSpPr>
            <a:cxnSpLocks/>
          </p:cNvCxnSpPr>
          <p:nvPr/>
        </p:nvCxnSpPr>
        <p:spPr>
          <a:xfrm>
            <a:off x="7290420" y="3748313"/>
            <a:ext cx="0" cy="436897"/>
          </a:xfrm>
          <a:prstGeom prst="line">
            <a:avLst/>
          </a:prstGeom>
          <a:solidFill>
            <a:schemeClr val="bg1"/>
          </a:solidFill>
          <a:ln w="28575">
            <a:solidFill>
              <a:srgbClr val="0F24FD"/>
            </a:solidFill>
          </a:ln>
        </p:spPr>
        <p:style>
          <a:lnRef idx="1">
            <a:schemeClr val="accent1"/>
          </a:lnRef>
          <a:fillRef idx="0">
            <a:schemeClr val="accent1"/>
          </a:fillRef>
          <a:effectRef idx="0">
            <a:schemeClr val="accent1"/>
          </a:effectRef>
          <a:fontRef idx="minor">
            <a:schemeClr val="tx1"/>
          </a:fontRef>
        </p:style>
      </p:cxnSp>
      <p:sp>
        <p:nvSpPr>
          <p:cNvPr id="53" name="Rounded Rectangle 52">
            <a:extLst>
              <a:ext uri="{FF2B5EF4-FFF2-40B4-BE49-F238E27FC236}">
                <a16:creationId xmlns:a16="http://schemas.microsoft.com/office/drawing/2014/main" id="{5ED137AD-6715-6C47-A060-2B95F930E58D}"/>
              </a:ext>
            </a:extLst>
          </p:cNvPr>
          <p:cNvSpPr/>
          <p:nvPr/>
        </p:nvSpPr>
        <p:spPr>
          <a:xfrm>
            <a:off x="6661036" y="4033044"/>
            <a:ext cx="1336383" cy="453725"/>
          </a:xfrm>
          <a:prstGeom prst="roundRect">
            <a:avLst/>
          </a:prstGeom>
          <a:solidFill>
            <a:srgbClr val="6788FD"/>
          </a:solidFill>
          <a:ln>
            <a:solidFill>
              <a:srgbClr val="0F24FD"/>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latin typeface="Avenir Next LT Pro Medium Conde" panose="020B0606020202020204" pitchFamily="34" charset="77"/>
            </a:endParaRPr>
          </a:p>
        </p:txBody>
      </p:sp>
      <p:cxnSp>
        <p:nvCxnSpPr>
          <p:cNvPr id="50" name="Straight Connector 49">
            <a:extLst>
              <a:ext uri="{FF2B5EF4-FFF2-40B4-BE49-F238E27FC236}">
                <a16:creationId xmlns:a16="http://schemas.microsoft.com/office/drawing/2014/main" id="{5EAB2217-85FF-9C42-A920-CD085D1C67A8}"/>
              </a:ext>
            </a:extLst>
          </p:cNvPr>
          <p:cNvCxnSpPr>
            <a:cxnSpLocks/>
          </p:cNvCxnSpPr>
          <p:nvPr/>
        </p:nvCxnSpPr>
        <p:spPr>
          <a:xfrm>
            <a:off x="5496860" y="3744806"/>
            <a:ext cx="0" cy="436897"/>
          </a:xfrm>
          <a:prstGeom prst="line">
            <a:avLst/>
          </a:prstGeom>
          <a:solidFill>
            <a:schemeClr val="bg1"/>
          </a:solidFill>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51" name="Rounded Rectangle 50">
            <a:extLst>
              <a:ext uri="{FF2B5EF4-FFF2-40B4-BE49-F238E27FC236}">
                <a16:creationId xmlns:a16="http://schemas.microsoft.com/office/drawing/2014/main" id="{78EB1754-F4A7-CE43-A7A8-E04A6987FB7C}"/>
              </a:ext>
            </a:extLst>
          </p:cNvPr>
          <p:cNvSpPr/>
          <p:nvPr/>
        </p:nvSpPr>
        <p:spPr>
          <a:xfrm>
            <a:off x="4825302" y="4028901"/>
            <a:ext cx="1336383" cy="453725"/>
          </a:xfrm>
          <a:prstGeom prst="roundRect">
            <a:avLst/>
          </a:prstGeom>
          <a:solidFill>
            <a:schemeClr val="bg1"/>
          </a:solid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latin typeface="Avenir Next LT Pro Medium Conde" panose="020B0606020202020204" pitchFamily="34" charset="77"/>
            </a:endParaRPr>
          </a:p>
        </p:txBody>
      </p:sp>
      <p:cxnSp>
        <p:nvCxnSpPr>
          <p:cNvPr id="49" name="Straight Connector 48">
            <a:extLst>
              <a:ext uri="{FF2B5EF4-FFF2-40B4-BE49-F238E27FC236}">
                <a16:creationId xmlns:a16="http://schemas.microsoft.com/office/drawing/2014/main" id="{53CFEECA-A997-7B43-9FB7-7F213624416B}"/>
              </a:ext>
            </a:extLst>
          </p:cNvPr>
          <p:cNvCxnSpPr>
            <a:cxnSpLocks/>
          </p:cNvCxnSpPr>
          <p:nvPr/>
        </p:nvCxnSpPr>
        <p:spPr>
          <a:xfrm>
            <a:off x="3036669" y="3764223"/>
            <a:ext cx="0" cy="436897"/>
          </a:xfrm>
          <a:prstGeom prst="line">
            <a:avLst/>
          </a:prstGeom>
          <a:solidFill>
            <a:schemeClr val="bg1"/>
          </a:solidFill>
          <a:ln w="28575">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FA41E211-1AF1-3541-8823-70CF3E935993}"/>
              </a:ext>
            </a:extLst>
          </p:cNvPr>
          <p:cNvGrpSpPr/>
          <p:nvPr/>
        </p:nvGrpSpPr>
        <p:grpSpPr>
          <a:xfrm>
            <a:off x="9297765" y="2597749"/>
            <a:ext cx="1631358" cy="400110"/>
            <a:chOff x="9297765" y="2597749"/>
            <a:chExt cx="1631358" cy="400110"/>
          </a:xfrm>
        </p:grpSpPr>
        <p:cxnSp>
          <p:nvCxnSpPr>
            <p:cNvPr id="3" name="Straight Connector 2">
              <a:extLst>
                <a:ext uri="{FF2B5EF4-FFF2-40B4-BE49-F238E27FC236}">
                  <a16:creationId xmlns:a16="http://schemas.microsoft.com/office/drawing/2014/main" id="{C207D86A-25AB-6B4F-9D3E-DAD962347D9B}"/>
                </a:ext>
              </a:extLst>
            </p:cNvPr>
            <p:cNvCxnSpPr>
              <a:cxnSpLocks/>
            </p:cNvCxnSpPr>
            <p:nvPr/>
          </p:nvCxnSpPr>
          <p:spPr>
            <a:xfrm flipH="1">
              <a:off x="10171964" y="2799936"/>
              <a:ext cx="757159" cy="0"/>
            </a:xfrm>
            <a:prstGeom prst="line">
              <a:avLst/>
            </a:prstGeom>
            <a:ln w="31750">
              <a:solidFill>
                <a:srgbClr val="FFC000"/>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4CBEABF0-611F-AF43-AF3B-0465DD99EAE6}"/>
                </a:ext>
              </a:extLst>
            </p:cNvPr>
            <p:cNvGrpSpPr/>
            <p:nvPr/>
          </p:nvGrpSpPr>
          <p:grpSpPr>
            <a:xfrm>
              <a:off x="9297765" y="2597749"/>
              <a:ext cx="1172514" cy="400110"/>
              <a:chOff x="9079969" y="2607563"/>
              <a:chExt cx="1172514" cy="400110"/>
            </a:xfrm>
          </p:grpSpPr>
          <p:sp>
            <p:nvSpPr>
              <p:cNvPr id="5" name="Rounded Rectangle 4">
                <a:extLst>
                  <a:ext uri="{FF2B5EF4-FFF2-40B4-BE49-F238E27FC236}">
                    <a16:creationId xmlns:a16="http://schemas.microsoft.com/office/drawing/2014/main" id="{7B692F9E-3255-FB45-857C-5CBC70A97D87}"/>
                  </a:ext>
                </a:extLst>
              </p:cNvPr>
              <p:cNvSpPr/>
              <p:nvPr/>
            </p:nvSpPr>
            <p:spPr>
              <a:xfrm>
                <a:off x="9079969" y="2607563"/>
                <a:ext cx="1172514" cy="400110"/>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latin typeface="Avenir Next LT Pro Medium Conde" panose="020B0606020202020204" pitchFamily="34" charset="77"/>
                </a:endParaRPr>
              </a:p>
            </p:txBody>
          </p:sp>
          <p:sp>
            <p:nvSpPr>
              <p:cNvPr id="6" name="TextBox 5">
                <a:extLst>
                  <a:ext uri="{FF2B5EF4-FFF2-40B4-BE49-F238E27FC236}">
                    <a16:creationId xmlns:a16="http://schemas.microsoft.com/office/drawing/2014/main" id="{FDD64BB6-0426-994D-8682-FB4D07908D2E}"/>
                  </a:ext>
                </a:extLst>
              </p:cNvPr>
              <p:cNvSpPr txBox="1"/>
              <p:nvPr/>
            </p:nvSpPr>
            <p:spPr>
              <a:xfrm>
                <a:off x="9152821" y="2607563"/>
                <a:ext cx="1059906" cy="400110"/>
              </a:xfrm>
              <a:prstGeom prst="rect">
                <a:avLst/>
              </a:prstGeom>
              <a:noFill/>
            </p:spPr>
            <p:txBody>
              <a:bodyPr wrap="none" rtlCol="0">
                <a:spAutoFit/>
              </a:bodyPr>
              <a:lstStyle/>
              <a:p>
                <a:r>
                  <a:rPr lang="en-US" sz="2000" dirty="0">
                    <a:latin typeface="Avenir Next LT Pro Medium Conde" panose="020B0606020202020204" pitchFamily="34" charset="77"/>
                  </a:rPr>
                  <a:t>Std. EDTA</a:t>
                </a:r>
                <a:endParaRPr lang="en-US" sz="2000" baseline="-25000" dirty="0">
                  <a:latin typeface="Avenir Next LT Pro Medium Conde" panose="020B0606020202020204" pitchFamily="34" charset="77"/>
                </a:endParaRPr>
              </a:p>
            </p:txBody>
          </p:sp>
        </p:grpSp>
      </p:grpSp>
      <p:grpSp>
        <p:nvGrpSpPr>
          <p:cNvPr id="7" name="Group 6">
            <a:extLst>
              <a:ext uri="{FF2B5EF4-FFF2-40B4-BE49-F238E27FC236}">
                <a16:creationId xmlns:a16="http://schemas.microsoft.com/office/drawing/2014/main" id="{5DF9FF1C-894F-764D-9B6B-29E46F6AAA17}"/>
              </a:ext>
            </a:extLst>
          </p:cNvPr>
          <p:cNvGrpSpPr/>
          <p:nvPr/>
        </p:nvGrpSpPr>
        <p:grpSpPr>
          <a:xfrm>
            <a:off x="8526097" y="4854996"/>
            <a:ext cx="2449955" cy="1353319"/>
            <a:chOff x="8774253" y="4673924"/>
            <a:chExt cx="2002471" cy="1079117"/>
          </a:xfrm>
        </p:grpSpPr>
        <p:cxnSp>
          <p:nvCxnSpPr>
            <p:cNvPr id="8" name="Straight Connector 7">
              <a:extLst>
                <a:ext uri="{FF2B5EF4-FFF2-40B4-BE49-F238E27FC236}">
                  <a16:creationId xmlns:a16="http://schemas.microsoft.com/office/drawing/2014/main" id="{24FED39D-71E6-2849-B746-C2D7D6C449B0}"/>
                </a:ext>
              </a:extLst>
            </p:cNvPr>
            <p:cNvCxnSpPr>
              <a:cxnSpLocks/>
            </p:cNvCxnSpPr>
            <p:nvPr/>
          </p:nvCxnSpPr>
          <p:spPr>
            <a:xfrm flipH="1" flipV="1">
              <a:off x="9983097" y="5420424"/>
              <a:ext cx="766387" cy="235309"/>
            </a:xfrm>
            <a:prstGeom prst="line">
              <a:avLst/>
            </a:prstGeom>
            <a:ln w="19050">
              <a:solidFill>
                <a:srgbClr val="FFC000"/>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42465E63-49B7-CF48-AD43-11D2FECFCEEC}"/>
                </a:ext>
              </a:extLst>
            </p:cNvPr>
            <p:cNvGrpSpPr/>
            <p:nvPr/>
          </p:nvGrpSpPr>
          <p:grpSpPr>
            <a:xfrm>
              <a:off x="8774253" y="4673924"/>
              <a:ext cx="2002471" cy="1079117"/>
              <a:chOff x="8486026" y="4662117"/>
              <a:chExt cx="2002471" cy="1079117"/>
            </a:xfrm>
          </p:grpSpPr>
          <p:sp>
            <p:nvSpPr>
              <p:cNvPr id="10" name="Rounded Rectangle 9">
                <a:extLst>
                  <a:ext uri="{FF2B5EF4-FFF2-40B4-BE49-F238E27FC236}">
                    <a16:creationId xmlns:a16="http://schemas.microsoft.com/office/drawing/2014/main" id="{5364067B-4565-A542-A9E9-C875DA21BE47}"/>
                  </a:ext>
                </a:extLst>
              </p:cNvPr>
              <p:cNvSpPr/>
              <p:nvPr/>
            </p:nvSpPr>
            <p:spPr>
              <a:xfrm>
                <a:off x="8520648" y="4662117"/>
                <a:ext cx="1506002" cy="906622"/>
              </a:xfrm>
              <a:prstGeom prst="roundRect">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latin typeface="Avenir Next LT Pro Medium Conde" panose="020B0606020202020204" pitchFamily="34" charset="77"/>
                </a:endParaRPr>
              </a:p>
            </p:txBody>
          </p:sp>
          <p:sp>
            <p:nvSpPr>
              <p:cNvPr id="11" name="TextBox 10">
                <a:extLst>
                  <a:ext uri="{FF2B5EF4-FFF2-40B4-BE49-F238E27FC236}">
                    <a16:creationId xmlns:a16="http://schemas.microsoft.com/office/drawing/2014/main" id="{863A71B0-1B0E-7E47-B091-2C84BEE45463}"/>
                  </a:ext>
                </a:extLst>
              </p:cNvPr>
              <p:cNvSpPr txBox="1"/>
              <p:nvPr/>
            </p:nvSpPr>
            <p:spPr>
              <a:xfrm>
                <a:off x="8486026" y="4725571"/>
                <a:ext cx="2002471" cy="1015663"/>
              </a:xfrm>
              <a:prstGeom prst="rect">
                <a:avLst/>
              </a:prstGeom>
              <a:noFill/>
            </p:spPr>
            <p:txBody>
              <a:bodyPr wrap="none" rtlCol="0">
                <a:spAutoFit/>
              </a:bodyPr>
              <a:lstStyle/>
              <a:p>
                <a:r>
                  <a:rPr lang="en-US" sz="2000" dirty="0">
                    <a:latin typeface="Avenir Next LT Pro Medium Conde" panose="020B0606020202020204" pitchFamily="34" charset="77"/>
                  </a:rPr>
                  <a:t>Hard water (M ions)</a:t>
                </a:r>
              </a:p>
              <a:p>
                <a:r>
                  <a:rPr lang="en-US" sz="2000" dirty="0">
                    <a:latin typeface="Avenir Next LT Pro Medium Conde" panose="020B0606020202020204" pitchFamily="34" charset="77"/>
                  </a:rPr>
                  <a:t> + Buffer</a:t>
                </a:r>
              </a:p>
              <a:p>
                <a:r>
                  <a:rPr lang="en-US" sz="2000" dirty="0">
                    <a:latin typeface="Avenir Next LT Pro Medium Conde" panose="020B0606020202020204" pitchFamily="34" charset="77"/>
                  </a:rPr>
                  <a:t>+ EBT Indicator</a:t>
                </a:r>
              </a:p>
            </p:txBody>
          </p:sp>
        </p:grpSp>
      </p:grpSp>
      <p:grpSp>
        <p:nvGrpSpPr>
          <p:cNvPr id="12" name="Group 11">
            <a:extLst>
              <a:ext uri="{FF2B5EF4-FFF2-40B4-BE49-F238E27FC236}">
                <a16:creationId xmlns:a16="http://schemas.microsoft.com/office/drawing/2014/main" id="{F9D96DCF-2C52-B949-9816-CE356B81C85F}"/>
              </a:ext>
            </a:extLst>
          </p:cNvPr>
          <p:cNvGrpSpPr/>
          <p:nvPr/>
        </p:nvGrpSpPr>
        <p:grpSpPr>
          <a:xfrm>
            <a:off x="10503375" y="70444"/>
            <a:ext cx="1587367" cy="6640717"/>
            <a:chOff x="10518174" y="435507"/>
            <a:chExt cx="897515" cy="5660703"/>
          </a:xfrm>
        </p:grpSpPr>
        <p:pic>
          <p:nvPicPr>
            <p:cNvPr id="13" name="Picture 12">
              <a:extLst>
                <a:ext uri="{FF2B5EF4-FFF2-40B4-BE49-F238E27FC236}">
                  <a16:creationId xmlns:a16="http://schemas.microsoft.com/office/drawing/2014/main" id="{96FD5ED3-3C8F-5944-85C5-7F9DC2CC98D7}"/>
                </a:ext>
              </a:extLst>
            </p:cNvPr>
            <p:cNvPicPr>
              <a:picLocks noChangeAspect="1"/>
            </p:cNvPicPr>
            <p:nvPr/>
          </p:nvPicPr>
          <p:blipFill>
            <a:blip r:embed="rId2"/>
            <a:stretch>
              <a:fillRect/>
            </a:stretch>
          </p:blipFill>
          <p:spPr>
            <a:xfrm>
              <a:off x="10749484" y="435507"/>
              <a:ext cx="457475" cy="4546600"/>
            </a:xfrm>
            <a:prstGeom prst="rect">
              <a:avLst/>
            </a:prstGeom>
            <a:effectLst>
              <a:outerShdw blurRad="50800" dist="38100" dir="2700000" algn="tl" rotWithShape="0">
                <a:prstClr val="black">
                  <a:alpha val="40000"/>
                </a:prstClr>
              </a:outerShdw>
            </a:effectLst>
          </p:spPr>
        </p:pic>
        <p:pic>
          <p:nvPicPr>
            <p:cNvPr id="14" name="Picture 13">
              <a:extLst>
                <a:ext uri="{FF2B5EF4-FFF2-40B4-BE49-F238E27FC236}">
                  <a16:creationId xmlns:a16="http://schemas.microsoft.com/office/drawing/2014/main" id="{5AE2D53D-327B-A048-B7DB-472C8A8AA4D6}"/>
                </a:ext>
              </a:extLst>
            </p:cNvPr>
            <p:cNvPicPr>
              <a:picLocks noChangeAspect="1"/>
            </p:cNvPicPr>
            <p:nvPr/>
          </p:nvPicPr>
          <p:blipFill>
            <a:blip r:embed="rId3"/>
            <a:stretch>
              <a:fillRect/>
            </a:stretch>
          </p:blipFill>
          <p:spPr>
            <a:xfrm>
              <a:off x="10518174" y="4982107"/>
              <a:ext cx="897515" cy="1114103"/>
            </a:xfrm>
            <a:prstGeom prst="rect">
              <a:avLst/>
            </a:prstGeom>
          </p:spPr>
        </p:pic>
      </p:grpSp>
      <p:sp>
        <p:nvSpPr>
          <p:cNvPr id="24" name="TextBox 23">
            <a:extLst>
              <a:ext uri="{FF2B5EF4-FFF2-40B4-BE49-F238E27FC236}">
                <a16:creationId xmlns:a16="http://schemas.microsoft.com/office/drawing/2014/main" id="{75D96B0F-B939-5841-B500-6DFB3444BAE0}"/>
              </a:ext>
            </a:extLst>
          </p:cNvPr>
          <p:cNvSpPr txBox="1"/>
          <p:nvPr/>
        </p:nvSpPr>
        <p:spPr>
          <a:xfrm>
            <a:off x="1655045" y="712226"/>
            <a:ext cx="372218" cy="400110"/>
          </a:xfrm>
          <a:prstGeom prst="rect">
            <a:avLst/>
          </a:prstGeom>
          <a:noFill/>
        </p:spPr>
        <p:txBody>
          <a:bodyPr wrap="none" rtlCol="0">
            <a:spAutoFit/>
          </a:bodyPr>
          <a:lstStyle/>
          <a:p>
            <a:r>
              <a:rPr lang="en-US" sz="2000" dirty="0">
                <a:latin typeface="Avenir Next LT Pro Medium Conde" panose="020B0606020202020204" pitchFamily="34" charset="77"/>
              </a:rPr>
              <a:t>M</a:t>
            </a:r>
          </a:p>
        </p:txBody>
      </p:sp>
      <p:sp>
        <p:nvSpPr>
          <p:cNvPr id="25" name="TextBox 24">
            <a:extLst>
              <a:ext uri="{FF2B5EF4-FFF2-40B4-BE49-F238E27FC236}">
                <a16:creationId xmlns:a16="http://schemas.microsoft.com/office/drawing/2014/main" id="{1AED1AC7-E7C7-AF44-83CC-E132438A52D5}"/>
              </a:ext>
            </a:extLst>
          </p:cNvPr>
          <p:cNvSpPr txBox="1"/>
          <p:nvPr/>
        </p:nvSpPr>
        <p:spPr>
          <a:xfrm>
            <a:off x="2568815" y="744541"/>
            <a:ext cx="356188" cy="400110"/>
          </a:xfrm>
          <a:prstGeom prst="rect">
            <a:avLst/>
          </a:prstGeom>
          <a:noFill/>
        </p:spPr>
        <p:txBody>
          <a:bodyPr wrap="none" rtlCol="0">
            <a:spAutoFit/>
          </a:bodyPr>
          <a:lstStyle/>
          <a:p>
            <a:r>
              <a:rPr lang="en-US" sz="2000" dirty="0">
                <a:latin typeface="Avenir Next LT Pro Medium Conde" panose="020B0606020202020204" pitchFamily="34" charset="77"/>
              </a:rPr>
              <a:t>+</a:t>
            </a:r>
          </a:p>
        </p:txBody>
      </p:sp>
      <p:sp>
        <p:nvSpPr>
          <p:cNvPr id="26" name="TextBox 25">
            <a:extLst>
              <a:ext uri="{FF2B5EF4-FFF2-40B4-BE49-F238E27FC236}">
                <a16:creationId xmlns:a16="http://schemas.microsoft.com/office/drawing/2014/main" id="{293418A0-2A7D-7341-9AD1-77B10919912B}"/>
              </a:ext>
            </a:extLst>
          </p:cNvPr>
          <p:cNvSpPr txBox="1"/>
          <p:nvPr/>
        </p:nvSpPr>
        <p:spPr>
          <a:xfrm>
            <a:off x="3448783" y="727913"/>
            <a:ext cx="513282" cy="400110"/>
          </a:xfrm>
          <a:prstGeom prst="rect">
            <a:avLst/>
          </a:prstGeom>
          <a:noFill/>
        </p:spPr>
        <p:txBody>
          <a:bodyPr wrap="none" rtlCol="0">
            <a:spAutoFit/>
          </a:bodyPr>
          <a:lstStyle/>
          <a:p>
            <a:r>
              <a:rPr lang="en-US" sz="2000" dirty="0">
                <a:latin typeface="Avenir Next LT Pro Medium Conde" panose="020B0606020202020204" pitchFamily="34" charset="77"/>
              </a:rPr>
              <a:t>EBT</a:t>
            </a:r>
          </a:p>
        </p:txBody>
      </p:sp>
      <p:sp>
        <p:nvSpPr>
          <p:cNvPr id="27" name="TextBox 26">
            <a:extLst>
              <a:ext uri="{FF2B5EF4-FFF2-40B4-BE49-F238E27FC236}">
                <a16:creationId xmlns:a16="http://schemas.microsoft.com/office/drawing/2014/main" id="{60361A4A-6458-4140-AB98-CFE76AF5DE77}"/>
              </a:ext>
            </a:extLst>
          </p:cNvPr>
          <p:cNvSpPr txBox="1"/>
          <p:nvPr/>
        </p:nvSpPr>
        <p:spPr>
          <a:xfrm>
            <a:off x="5706856" y="747312"/>
            <a:ext cx="760144" cy="400110"/>
          </a:xfrm>
          <a:prstGeom prst="rect">
            <a:avLst/>
          </a:prstGeom>
          <a:noFill/>
        </p:spPr>
        <p:txBody>
          <a:bodyPr wrap="none" rtlCol="0">
            <a:spAutoFit/>
          </a:bodyPr>
          <a:lstStyle/>
          <a:p>
            <a:r>
              <a:rPr lang="en-US" sz="2000" dirty="0">
                <a:latin typeface="Avenir Next LT Pro Medium Conde" panose="020B0606020202020204" pitchFamily="34" charset="77"/>
              </a:rPr>
              <a:t>M-EBT</a:t>
            </a:r>
          </a:p>
        </p:txBody>
      </p:sp>
      <p:sp>
        <p:nvSpPr>
          <p:cNvPr id="28" name="TextBox 27">
            <a:extLst>
              <a:ext uri="{FF2B5EF4-FFF2-40B4-BE49-F238E27FC236}">
                <a16:creationId xmlns:a16="http://schemas.microsoft.com/office/drawing/2014/main" id="{8B06F429-7C82-0642-9A74-FE9720870BA4}"/>
              </a:ext>
            </a:extLst>
          </p:cNvPr>
          <p:cNvSpPr txBox="1"/>
          <p:nvPr/>
        </p:nvSpPr>
        <p:spPr>
          <a:xfrm>
            <a:off x="1355796" y="1482988"/>
            <a:ext cx="990977" cy="400110"/>
          </a:xfrm>
          <a:prstGeom prst="rect">
            <a:avLst/>
          </a:prstGeom>
          <a:noFill/>
        </p:spPr>
        <p:txBody>
          <a:bodyPr wrap="none" rtlCol="0">
            <a:spAutoFit/>
          </a:bodyPr>
          <a:lstStyle/>
          <a:p>
            <a:r>
              <a:rPr lang="en-US" sz="2000" dirty="0">
                <a:latin typeface="Avenir Next LT Pro Medium Conde" panose="020B0606020202020204" pitchFamily="34" charset="77"/>
              </a:rPr>
              <a:t>colorless</a:t>
            </a:r>
          </a:p>
        </p:txBody>
      </p:sp>
      <p:sp>
        <p:nvSpPr>
          <p:cNvPr id="30" name="TextBox 29">
            <a:extLst>
              <a:ext uri="{FF2B5EF4-FFF2-40B4-BE49-F238E27FC236}">
                <a16:creationId xmlns:a16="http://schemas.microsoft.com/office/drawing/2014/main" id="{7943E4EA-3B18-DD4F-8796-2750B05F5DD6}"/>
              </a:ext>
            </a:extLst>
          </p:cNvPr>
          <p:cNvSpPr txBox="1"/>
          <p:nvPr/>
        </p:nvSpPr>
        <p:spPr>
          <a:xfrm>
            <a:off x="5440363" y="1518937"/>
            <a:ext cx="1531188" cy="400110"/>
          </a:xfrm>
          <a:prstGeom prst="rect">
            <a:avLst/>
          </a:prstGeom>
          <a:noFill/>
        </p:spPr>
        <p:txBody>
          <a:bodyPr wrap="none" rtlCol="0">
            <a:spAutoFit/>
          </a:bodyPr>
          <a:lstStyle/>
          <a:p>
            <a:r>
              <a:rPr lang="en-US" sz="2000" dirty="0">
                <a:latin typeface="Avenir Next LT Pro Medium Conde" panose="020B0606020202020204" pitchFamily="34" charset="77"/>
              </a:rPr>
              <a:t>Wine red color</a:t>
            </a:r>
          </a:p>
        </p:txBody>
      </p:sp>
      <p:sp>
        <p:nvSpPr>
          <p:cNvPr id="31" name="TextBox 30">
            <a:extLst>
              <a:ext uri="{FF2B5EF4-FFF2-40B4-BE49-F238E27FC236}">
                <a16:creationId xmlns:a16="http://schemas.microsoft.com/office/drawing/2014/main" id="{153EFACB-F2FE-B443-B89E-2EFEF7A2A9E0}"/>
              </a:ext>
            </a:extLst>
          </p:cNvPr>
          <p:cNvSpPr txBox="1"/>
          <p:nvPr/>
        </p:nvSpPr>
        <p:spPr>
          <a:xfrm>
            <a:off x="757844" y="3404647"/>
            <a:ext cx="760144" cy="400110"/>
          </a:xfrm>
          <a:prstGeom prst="rect">
            <a:avLst/>
          </a:prstGeom>
          <a:noFill/>
        </p:spPr>
        <p:txBody>
          <a:bodyPr wrap="none" rtlCol="0">
            <a:spAutoFit/>
          </a:bodyPr>
          <a:lstStyle/>
          <a:p>
            <a:r>
              <a:rPr lang="en-US" sz="2000" dirty="0">
                <a:latin typeface="Avenir Next LT Pro Medium Conde" panose="020B0606020202020204" pitchFamily="34" charset="77"/>
              </a:rPr>
              <a:t>M-EBT</a:t>
            </a:r>
          </a:p>
        </p:txBody>
      </p:sp>
      <p:sp>
        <p:nvSpPr>
          <p:cNvPr id="33" name="TextBox 32">
            <a:extLst>
              <a:ext uri="{FF2B5EF4-FFF2-40B4-BE49-F238E27FC236}">
                <a16:creationId xmlns:a16="http://schemas.microsoft.com/office/drawing/2014/main" id="{63AE3713-91DA-7D48-91D2-4B99452304FA}"/>
              </a:ext>
            </a:extLst>
          </p:cNvPr>
          <p:cNvSpPr txBox="1"/>
          <p:nvPr/>
        </p:nvSpPr>
        <p:spPr>
          <a:xfrm>
            <a:off x="1912071" y="3404647"/>
            <a:ext cx="356188" cy="400110"/>
          </a:xfrm>
          <a:prstGeom prst="rect">
            <a:avLst/>
          </a:prstGeom>
          <a:noFill/>
        </p:spPr>
        <p:txBody>
          <a:bodyPr wrap="none" rtlCol="0">
            <a:spAutoFit/>
          </a:bodyPr>
          <a:lstStyle/>
          <a:p>
            <a:r>
              <a:rPr lang="en-US" sz="2000" dirty="0">
                <a:latin typeface="Avenir Next LT Pro Medium Conde" panose="020B0606020202020204" pitchFamily="34" charset="77"/>
              </a:rPr>
              <a:t>+</a:t>
            </a:r>
          </a:p>
        </p:txBody>
      </p:sp>
      <p:sp>
        <p:nvSpPr>
          <p:cNvPr id="34" name="TextBox 33">
            <a:extLst>
              <a:ext uri="{FF2B5EF4-FFF2-40B4-BE49-F238E27FC236}">
                <a16:creationId xmlns:a16="http://schemas.microsoft.com/office/drawing/2014/main" id="{B4F04A39-6BD7-D04E-A3A6-8CCDE030B352}"/>
              </a:ext>
            </a:extLst>
          </p:cNvPr>
          <p:cNvSpPr txBox="1"/>
          <p:nvPr/>
        </p:nvSpPr>
        <p:spPr>
          <a:xfrm>
            <a:off x="2722725" y="3419540"/>
            <a:ext cx="651140" cy="400110"/>
          </a:xfrm>
          <a:prstGeom prst="rect">
            <a:avLst/>
          </a:prstGeom>
          <a:noFill/>
        </p:spPr>
        <p:txBody>
          <a:bodyPr wrap="none" rtlCol="0">
            <a:spAutoFit/>
          </a:bodyPr>
          <a:lstStyle/>
          <a:p>
            <a:r>
              <a:rPr lang="en-US" sz="2000" dirty="0">
                <a:latin typeface="Avenir Next LT Pro Medium Conde" panose="020B0606020202020204" pitchFamily="34" charset="77"/>
              </a:rPr>
              <a:t>EDTA</a:t>
            </a:r>
          </a:p>
        </p:txBody>
      </p:sp>
      <p:sp>
        <p:nvSpPr>
          <p:cNvPr id="35" name="TextBox 34">
            <a:extLst>
              <a:ext uri="{FF2B5EF4-FFF2-40B4-BE49-F238E27FC236}">
                <a16:creationId xmlns:a16="http://schemas.microsoft.com/office/drawing/2014/main" id="{3841D84D-9770-AA4E-AD7A-7F108B456440}"/>
              </a:ext>
            </a:extLst>
          </p:cNvPr>
          <p:cNvSpPr txBox="1"/>
          <p:nvPr/>
        </p:nvSpPr>
        <p:spPr>
          <a:xfrm>
            <a:off x="5058205" y="3390803"/>
            <a:ext cx="898003" cy="400110"/>
          </a:xfrm>
          <a:prstGeom prst="rect">
            <a:avLst/>
          </a:prstGeom>
          <a:noFill/>
        </p:spPr>
        <p:txBody>
          <a:bodyPr wrap="none" rtlCol="0">
            <a:spAutoFit/>
          </a:bodyPr>
          <a:lstStyle/>
          <a:p>
            <a:r>
              <a:rPr lang="en-US" sz="2000" dirty="0">
                <a:latin typeface="Avenir Next LT Pro Medium Conde" panose="020B0606020202020204" pitchFamily="34" charset="77"/>
              </a:rPr>
              <a:t>M-EDTA</a:t>
            </a:r>
          </a:p>
        </p:txBody>
      </p:sp>
      <p:sp>
        <p:nvSpPr>
          <p:cNvPr id="36" name="TextBox 35">
            <a:extLst>
              <a:ext uri="{FF2B5EF4-FFF2-40B4-BE49-F238E27FC236}">
                <a16:creationId xmlns:a16="http://schemas.microsoft.com/office/drawing/2014/main" id="{4BA7280A-1313-654F-93FD-BE72B9869EB4}"/>
              </a:ext>
            </a:extLst>
          </p:cNvPr>
          <p:cNvSpPr txBox="1"/>
          <p:nvPr/>
        </p:nvSpPr>
        <p:spPr>
          <a:xfrm>
            <a:off x="5020440" y="4065477"/>
            <a:ext cx="1027845" cy="400110"/>
          </a:xfrm>
          <a:prstGeom prst="rect">
            <a:avLst/>
          </a:prstGeom>
          <a:noFill/>
        </p:spPr>
        <p:txBody>
          <a:bodyPr wrap="none" rtlCol="0">
            <a:spAutoFit/>
          </a:bodyPr>
          <a:lstStyle/>
          <a:p>
            <a:r>
              <a:rPr lang="en-US" sz="2000" dirty="0">
                <a:latin typeface="Avenir Next LT Pro Medium Conde" panose="020B0606020202020204" pitchFamily="34" charset="77"/>
              </a:rPr>
              <a:t>Colorless</a:t>
            </a:r>
          </a:p>
        </p:txBody>
      </p:sp>
      <p:sp>
        <p:nvSpPr>
          <p:cNvPr id="37" name="TextBox 36">
            <a:extLst>
              <a:ext uri="{FF2B5EF4-FFF2-40B4-BE49-F238E27FC236}">
                <a16:creationId xmlns:a16="http://schemas.microsoft.com/office/drawing/2014/main" id="{2A0459E4-392E-CD47-8A10-963B0CAF896C}"/>
              </a:ext>
            </a:extLst>
          </p:cNvPr>
          <p:cNvSpPr txBox="1"/>
          <p:nvPr/>
        </p:nvSpPr>
        <p:spPr>
          <a:xfrm>
            <a:off x="6309605" y="3365840"/>
            <a:ext cx="356188" cy="400110"/>
          </a:xfrm>
          <a:prstGeom prst="rect">
            <a:avLst/>
          </a:prstGeom>
          <a:noFill/>
        </p:spPr>
        <p:txBody>
          <a:bodyPr wrap="none" rtlCol="0">
            <a:spAutoFit/>
          </a:bodyPr>
          <a:lstStyle/>
          <a:p>
            <a:r>
              <a:rPr lang="en-US" sz="2000" dirty="0">
                <a:latin typeface="Avenir Next LT Pro Medium Conde" panose="020B0606020202020204" pitchFamily="34" charset="77"/>
              </a:rPr>
              <a:t>+</a:t>
            </a:r>
          </a:p>
        </p:txBody>
      </p:sp>
      <p:sp>
        <p:nvSpPr>
          <p:cNvPr id="38" name="TextBox 37">
            <a:extLst>
              <a:ext uri="{FF2B5EF4-FFF2-40B4-BE49-F238E27FC236}">
                <a16:creationId xmlns:a16="http://schemas.microsoft.com/office/drawing/2014/main" id="{57E04267-98B0-4342-8EF8-32B2AB1698B7}"/>
              </a:ext>
            </a:extLst>
          </p:cNvPr>
          <p:cNvSpPr txBox="1"/>
          <p:nvPr/>
        </p:nvSpPr>
        <p:spPr>
          <a:xfrm>
            <a:off x="7033779" y="3364823"/>
            <a:ext cx="513282" cy="400110"/>
          </a:xfrm>
          <a:prstGeom prst="rect">
            <a:avLst/>
          </a:prstGeom>
          <a:noFill/>
        </p:spPr>
        <p:txBody>
          <a:bodyPr wrap="none" rtlCol="0">
            <a:spAutoFit/>
          </a:bodyPr>
          <a:lstStyle/>
          <a:p>
            <a:r>
              <a:rPr lang="en-US" sz="2000" dirty="0">
                <a:latin typeface="Avenir Next LT Pro Medium Conde" panose="020B0606020202020204" pitchFamily="34" charset="77"/>
              </a:rPr>
              <a:t>EBT</a:t>
            </a:r>
          </a:p>
        </p:txBody>
      </p:sp>
      <p:sp>
        <p:nvSpPr>
          <p:cNvPr id="39" name="TextBox 38">
            <a:extLst>
              <a:ext uri="{FF2B5EF4-FFF2-40B4-BE49-F238E27FC236}">
                <a16:creationId xmlns:a16="http://schemas.microsoft.com/office/drawing/2014/main" id="{3393A8FA-E4AE-4244-9CC3-07B163D57577}"/>
              </a:ext>
            </a:extLst>
          </p:cNvPr>
          <p:cNvSpPr txBox="1"/>
          <p:nvPr/>
        </p:nvSpPr>
        <p:spPr>
          <a:xfrm>
            <a:off x="7068955" y="4078304"/>
            <a:ext cx="607859" cy="400110"/>
          </a:xfrm>
          <a:prstGeom prst="rect">
            <a:avLst/>
          </a:prstGeom>
          <a:noFill/>
        </p:spPr>
        <p:txBody>
          <a:bodyPr wrap="none" rtlCol="0">
            <a:spAutoFit/>
          </a:bodyPr>
          <a:lstStyle/>
          <a:p>
            <a:r>
              <a:rPr lang="en-US" sz="2000" dirty="0">
                <a:latin typeface="Avenir Next LT Pro Medium Conde" panose="020B0606020202020204" pitchFamily="34" charset="77"/>
              </a:rPr>
              <a:t>Blue</a:t>
            </a:r>
          </a:p>
        </p:txBody>
      </p:sp>
      <p:sp>
        <p:nvSpPr>
          <p:cNvPr id="46" name="Rounded Rectangle 45">
            <a:extLst>
              <a:ext uri="{FF2B5EF4-FFF2-40B4-BE49-F238E27FC236}">
                <a16:creationId xmlns:a16="http://schemas.microsoft.com/office/drawing/2014/main" id="{5012C707-8B29-AC4C-9E62-2A49F2B68616}"/>
              </a:ext>
            </a:extLst>
          </p:cNvPr>
          <p:cNvSpPr/>
          <p:nvPr/>
        </p:nvSpPr>
        <p:spPr>
          <a:xfrm>
            <a:off x="2365111" y="4084894"/>
            <a:ext cx="1336383" cy="453725"/>
          </a:xfrm>
          <a:prstGeom prst="roundRect">
            <a:avLst/>
          </a:prstGeom>
          <a:solidFill>
            <a:schemeClr val="bg1"/>
          </a:solid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latin typeface="Avenir Next LT Pro Medium Conde" panose="020B0606020202020204" pitchFamily="34" charset="77"/>
            </a:endParaRPr>
          </a:p>
        </p:txBody>
      </p:sp>
      <p:sp>
        <p:nvSpPr>
          <p:cNvPr id="48" name="TextBox 47">
            <a:extLst>
              <a:ext uri="{FF2B5EF4-FFF2-40B4-BE49-F238E27FC236}">
                <a16:creationId xmlns:a16="http://schemas.microsoft.com/office/drawing/2014/main" id="{9A18A2DD-8C49-674C-AE33-8ECE12AA2168}"/>
              </a:ext>
            </a:extLst>
          </p:cNvPr>
          <p:cNvSpPr txBox="1"/>
          <p:nvPr/>
        </p:nvSpPr>
        <p:spPr>
          <a:xfrm>
            <a:off x="2553702" y="4099885"/>
            <a:ext cx="1027845" cy="400110"/>
          </a:xfrm>
          <a:prstGeom prst="rect">
            <a:avLst/>
          </a:prstGeom>
          <a:noFill/>
        </p:spPr>
        <p:txBody>
          <a:bodyPr wrap="none" rtlCol="0">
            <a:spAutoFit/>
          </a:bodyPr>
          <a:lstStyle/>
          <a:p>
            <a:r>
              <a:rPr lang="en-US" sz="2000" dirty="0">
                <a:latin typeface="Avenir Next LT Pro Medium Conde" panose="020B0606020202020204" pitchFamily="34" charset="77"/>
              </a:rPr>
              <a:t>Colorless</a:t>
            </a:r>
          </a:p>
        </p:txBody>
      </p:sp>
      <p:cxnSp>
        <p:nvCxnSpPr>
          <p:cNvPr id="57" name="Straight Connector 56">
            <a:extLst>
              <a:ext uri="{FF2B5EF4-FFF2-40B4-BE49-F238E27FC236}">
                <a16:creationId xmlns:a16="http://schemas.microsoft.com/office/drawing/2014/main" id="{1840FC5E-CC37-344D-A744-43C05BD464F6}"/>
              </a:ext>
            </a:extLst>
          </p:cNvPr>
          <p:cNvCxnSpPr>
            <a:cxnSpLocks/>
          </p:cNvCxnSpPr>
          <p:nvPr/>
        </p:nvCxnSpPr>
        <p:spPr>
          <a:xfrm>
            <a:off x="1109347" y="3757633"/>
            <a:ext cx="0" cy="436897"/>
          </a:xfrm>
          <a:prstGeom prst="line">
            <a:avLst/>
          </a:prstGeom>
          <a:solidFill>
            <a:schemeClr val="bg1"/>
          </a:solidFill>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58" name="Rounded Rectangle 57">
            <a:extLst>
              <a:ext uri="{FF2B5EF4-FFF2-40B4-BE49-F238E27FC236}">
                <a16:creationId xmlns:a16="http://schemas.microsoft.com/office/drawing/2014/main" id="{167C0338-073E-1447-9AC6-C9DD59140707}"/>
              </a:ext>
            </a:extLst>
          </p:cNvPr>
          <p:cNvSpPr/>
          <p:nvPr/>
        </p:nvSpPr>
        <p:spPr>
          <a:xfrm>
            <a:off x="382925" y="4078304"/>
            <a:ext cx="1485074" cy="453725"/>
          </a:xfrm>
          <a:prstGeom prst="roundRect">
            <a:avLst/>
          </a:prstGeom>
          <a:solidFill>
            <a:srgbClr val="FF6077"/>
          </a:solid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latin typeface="Avenir Next LT Pro Medium Conde" panose="020B0606020202020204" pitchFamily="34" charset="77"/>
            </a:endParaRPr>
          </a:p>
        </p:txBody>
      </p:sp>
      <p:sp>
        <p:nvSpPr>
          <p:cNvPr id="59" name="TextBox 58">
            <a:extLst>
              <a:ext uri="{FF2B5EF4-FFF2-40B4-BE49-F238E27FC236}">
                <a16:creationId xmlns:a16="http://schemas.microsoft.com/office/drawing/2014/main" id="{90EF10A5-2E22-CF4C-ACE7-6501EF3B36B8}"/>
              </a:ext>
            </a:extLst>
          </p:cNvPr>
          <p:cNvSpPr txBox="1"/>
          <p:nvPr/>
        </p:nvSpPr>
        <p:spPr>
          <a:xfrm>
            <a:off x="404944" y="4132936"/>
            <a:ext cx="1531188" cy="400110"/>
          </a:xfrm>
          <a:prstGeom prst="rect">
            <a:avLst/>
          </a:prstGeom>
          <a:noFill/>
        </p:spPr>
        <p:txBody>
          <a:bodyPr wrap="none" rtlCol="0">
            <a:spAutoFit/>
          </a:bodyPr>
          <a:lstStyle/>
          <a:p>
            <a:r>
              <a:rPr lang="en-US" sz="2000" dirty="0">
                <a:latin typeface="Avenir Next LT Pro Medium Conde" panose="020B0606020202020204" pitchFamily="34" charset="77"/>
              </a:rPr>
              <a:t>Wine red color</a:t>
            </a:r>
          </a:p>
        </p:txBody>
      </p:sp>
      <p:cxnSp>
        <p:nvCxnSpPr>
          <p:cNvPr id="63" name="Straight Connector 62">
            <a:extLst>
              <a:ext uri="{FF2B5EF4-FFF2-40B4-BE49-F238E27FC236}">
                <a16:creationId xmlns:a16="http://schemas.microsoft.com/office/drawing/2014/main" id="{E356AEE1-34BF-374A-A9A9-CE0F22EF259E}"/>
              </a:ext>
            </a:extLst>
          </p:cNvPr>
          <p:cNvCxnSpPr>
            <a:cxnSpLocks/>
          </p:cNvCxnSpPr>
          <p:nvPr/>
        </p:nvCxnSpPr>
        <p:spPr>
          <a:xfrm>
            <a:off x="3716617" y="1108536"/>
            <a:ext cx="0" cy="436897"/>
          </a:xfrm>
          <a:prstGeom prst="line">
            <a:avLst/>
          </a:prstGeom>
          <a:solidFill>
            <a:schemeClr val="bg1"/>
          </a:solidFill>
          <a:ln w="28575">
            <a:solidFill>
              <a:srgbClr val="0F24FD"/>
            </a:solidFill>
          </a:ln>
        </p:spPr>
        <p:style>
          <a:lnRef idx="1">
            <a:schemeClr val="accent1"/>
          </a:lnRef>
          <a:fillRef idx="0">
            <a:schemeClr val="accent1"/>
          </a:fillRef>
          <a:effectRef idx="0">
            <a:schemeClr val="accent1"/>
          </a:effectRef>
          <a:fontRef idx="minor">
            <a:schemeClr val="tx1"/>
          </a:fontRef>
        </p:style>
      </p:cxnSp>
      <p:sp>
        <p:nvSpPr>
          <p:cNvPr id="64" name="Rounded Rectangle 63">
            <a:extLst>
              <a:ext uri="{FF2B5EF4-FFF2-40B4-BE49-F238E27FC236}">
                <a16:creationId xmlns:a16="http://schemas.microsoft.com/office/drawing/2014/main" id="{0AB63987-B505-BE43-B48E-025404E8842E}"/>
              </a:ext>
            </a:extLst>
          </p:cNvPr>
          <p:cNvSpPr/>
          <p:nvPr/>
        </p:nvSpPr>
        <p:spPr>
          <a:xfrm>
            <a:off x="3087233" y="1393267"/>
            <a:ext cx="1336383" cy="453725"/>
          </a:xfrm>
          <a:prstGeom prst="roundRect">
            <a:avLst/>
          </a:prstGeom>
          <a:solidFill>
            <a:srgbClr val="6788FD"/>
          </a:solidFill>
          <a:ln>
            <a:solidFill>
              <a:srgbClr val="0F24FD"/>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latin typeface="Avenir Next LT Pro Medium Conde" panose="020B0606020202020204" pitchFamily="34" charset="77"/>
            </a:endParaRPr>
          </a:p>
        </p:txBody>
      </p:sp>
      <p:sp>
        <p:nvSpPr>
          <p:cNvPr id="65" name="TextBox 64">
            <a:extLst>
              <a:ext uri="{FF2B5EF4-FFF2-40B4-BE49-F238E27FC236}">
                <a16:creationId xmlns:a16="http://schemas.microsoft.com/office/drawing/2014/main" id="{34FE0C7E-B02D-E548-A552-1E23F4ED9D6A}"/>
              </a:ext>
            </a:extLst>
          </p:cNvPr>
          <p:cNvSpPr txBox="1"/>
          <p:nvPr/>
        </p:nvSpPr>
        <p:spPr>
          <a:xfrm>
            <a:off x="3495152" y="1438527"/>
            <a:ext cx="607859" cy="400110"/>
          </a:xfrm>
          <a:prstGeom prst="rect">
            <a:avLst/>
          </a:prstGeom>
          <a:noFill/>
        </p:spPr>
        <p:txBody>
          <a:bodyPr wrap="none" rtlCol="0">
            <a:spAutoFit/>
          </a:bodyPr>
          <a:lstStyle/>
          <a:p>
            <a:r>
              <a:rPr lang="en-US" sz="2000" dirty="0">
                <a:latin typeface="Avenir Next LT Pro Medium Conde" panose="020B0606020202020204" pitchFamily="34" charset="77"/>
              </a:rPr>
              <a:t>Blue</a:t>
            </a:r>
          </a:p>
        </p:txBody>
      </p:sp>
      <p:cxnSp>
        <p:nvCxnSpPr>
          <p:cNvPr id="67" name="Straight Arrow Connector 66">
            <a:extLst>
              <a:ext uri="{FF2B5EF4-FFF2-40B4-BE49-F238E27FC236}">
                <a16:creationId xmlns:a16="http://schemas.microsoft.com/office/drawing/2014/main" id="{0B61322F-E7C6-384F-B4DB-05647C9554C2}"/>
              </a:ext>
            </a:extLst>
          </p:cNvPr>
          <p:cNvCxnSpPr/>
          <p:nvPr/>
        </p:nvCxnSpPr>
        <p:spPr>
          <a:xfrm>
            <a:off x="3710248" y="3602736"/>
            <a:ext cx="847628" cy="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70B81C0A-EB09-0F40-90AD-CC4CB921D4EA}"/>
              </a:ext>
            </a:extLst>
          </p:cNvPr>
          <p:cNvCxnSpPr/>
          <p:nvPr/>
        </p:nvCxnSpPr>
        <p:spPr>
          <a:xfrm>
            <a:off x="4385879" y="938784"/>
            <a:ext cx="847628" cy="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570A8469-9E08-0949-856A-398EFA7A19EE}"/>
              </a:ext>
            </a:extLst>
          </p:cNvPr>
          <p:cNvSpPr txBox="1"/>
          <p:nvPr/>
        </p:nvSpPr>
        <p:spPr>
          <a:xfrm>
            <a:off x="12234672" y="4553712"/>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4043126284"/>
      </p:ext>
    </p:extLst>
  </p:cSld>
  <p:clrMapOvr>
    <a:masterClrMapping/>
  </p:clrMapOvr>
  <p:transition spd="slow">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p:cTn id="13" dur="500" fill="hold"/>
                                        <p:tgtEl>
                                          <p:spTgt spid="7"/>
                                        </p:tgtEl>
                                        <p:attrNameLst>
                                          <p:attrName>ppt_w</p:attrName>
                                        </p:attrNameLst>
                                      </p:cBhvr>
                                      <p:tavLst>
                                        <p:tav tm="0">
                                          <p:val>
                                            <p:fltVal val="0"/>
                                          </p:val>
                                        </p:tav>
                                        <p:tav tm="100000">
                                          <p:val>
                                            <p:strVal val="#ppt_w"/>
                                          </p:val>
                                        </p:tav>
                                      </p:tavLst>
                                    </p:anim>
                                    <p:anim calcmode="lin" valueType="num">
                                      <p:cBhvr>
                                        <p:cTn id="14" dur="500" fill="hold"/>
                                        <p:tgtEl>
                                          <p:spTgt spid="7"/>
                                        </p:tgtEl>
                                        <p:attrNameLst>
                                          <p:attrName>ppt_h</p:attrName>
                                        </p:attrNameLst>
                                      </p:cBhvr>
                                      <p:tavLst>
                                        <p:tav tm="0">
                                          <p:val>
                                            <p:fltVal val="0"/>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23" presetClass="entr" presetSubtype="16"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p:cTn id="19" dur="500" fill="hold"/>
                                        <p:tgtEl>
                                          <p:spTgt spid="2"/>
                                        </p:tgtEl>
                                        <p:attrNameLst>
                                          <p:attrName>ppt_w</p:attrName>
                                        </p:attrNameLst>
                                      </p:cBhvr>
                                      <p:tavLst>
                                        <p:tav tm="0">
                                          <p:val>
                                            <p:fltVal val="0"/>
                                          </p:val>
                                        </p:tav>
                                        <p:tav tm="100000">
                                          <p:val>
                                            <p:strVal val="#ppt_w"/>
                                          </p:val>
                                        </p:tav>
                                      </p:tavLst>
                                    </p:anim>
                                    <p:anim calcmode="lin" valueType="num">
                                      <p:cBhvr>
                                        <p:cTn id="20" dur="500" fill="hold"/>
                                        <p:tgtEl>
                                          <p:spTgt spid="2"/>
                                        </p:tgtEl>
                                        <p:attrNameLst>
                                          <p:attrName>ppt_h</p:attrName>
                                        </p:attrNameLst>
                                      </p:cBhvr>
                                      <p:tavLst>
                                        <p:tav tm="0">
                                          <p:val>
                                            <p:fltVal val="0"/>
                                          </p:val>
                                        </p:tav>
                                        <p:tav tm="100000">
                                          <p:val>
                                            <p:strVal val="#ppt_h"/>
                                          </p:val>
                                        </p:tav>
                                      </p:tavLst>
                                    </p:anim>
                                  </p:childTnLst>
                                </p:cTn>
                              </p:par>
                            </p:childTnLst>
                          </p:cTn>
                        </p:par>
                      </p:childTnLst>
                    </p:cTn>
                  </p:par>
                  <p:par>
                    <p:cTn id="21" fill="hold">
                      <p:stCondLst>
                        <p:cond delay="indefinite"/>
                      </p:stCondLst>
                      <p:childTnLst>
                        <p:par>
                          <p:cTn id="22" fill="hold">
                            <p:stCondLst>
                              <p:cond delay="0"/>
                            </p:stCondLst>
                            <p:childTnLst>
                              <p:par>
                                <p:cTn id="23" presetID="23" presetClass="entr" presetSubtype="16" fill="hold" nodeType="clickEffect">
                                  <p:stCondLst>
                                    <p:cond delay="0"/>
                                  </p:stCondLst>
                                  <p:childTnLst>
                                    <p:set>
                                      <p:cBhvr>
                                        <p:cTn id="24" dur="1" fill="hold">
                                          <p:stCondLst>
                                            <p:cond delay="0"/>
                                          </p:stCondLst>
                                        </p:cTn>
                                        <p:tgtEl>
                                          <p:spTgt spid="60"/>
                                        </p:tgtEl>
                                        <p:attrNameLst>
                                          <p:attrName>style.visibility</p:attrName>
                                        </p:attrNameLst>
                                      </p:cBhvr>
                                      <p:to>
                                        <p:strVal val="visible"/>
                                      </p:to>
                                    </p:set>
                                    <p:anim calcmode="lin" valueType="num">
                                      <p:cBhvr>
                                        <p:cTn id="25" dur="500" fill="hold"/>
                                        <p:tgtEl>
                                          <p:spTgt spid="60"/>
                                        </p:tgtEl>
                                        <p:attrNameLst>
                                          <p:attrName>ppt_w</p:attrName>
                                        </p:attrNameLst>
                                      </p:cBhvr>
                                      <p:tavLst>
                                        <p:tav tm="0">
                                          <p:val>
                                            <p:fltVal val="0"/>
                                          </p:val>
                                        </p:tav>
                                        <p:tav tm="100000">
                                          <p:val>
                                            <p:strVal val="#ppt_w"/>
                                          </p:val>
                                        </p:tav>
                                      </p:tavLst>
                                    </p:anim>
                                    <p:anim calcmode="lin" valueType="num">
                                      <p:cBhvr>
                                        <p:cTn id="26" dur="500" fill="hold"/>
                                        <p:tgtEl>
                                          <p:spTgt spid="60"/>
                                        </p:tgtEl>
                                        <p:attrNameLst>
                                          <p:attrName>ppt_h</p:attrName>
                                        </p:attrNameLst>
                                      </p:cBhvr>
                                      <p:tavLst>
                                        <p:tav tm="0">
                                          <p:val>
                                            <p:fltVal val="0"/>
                                          </p:val>
                                        </p:tav>
                                        <p:tav tm="100000">
                                          <p:val>
                                            <p:strVal val="#ppt_h"/>
                                          </p:val>
                                        </p:tav>
                                      </p:tavLst>
                                    </p:anim>
                                  </p:childTnLst>
                                </p:cTn>
                              </p:par>
                              <p:par>
                                <p:cTn id="27" presetID="23" presetClass="entr" presetSubtype="16" fill="hold" grpId="0" nodeType="withEffect">
                                  <p:stCondLst>
                                    <p:cond delay="0"/>
                                  </p:stCondLst>
                                  <p:childTnLst>
                                    <p:set>
                                      <p:cBhvr>
                                        <p:cTn id="28" dur="1" fill="hold">
                                          <p:stCondLst>
                                            <p:cond delay="0"/>
                                          </p:stCondLst>
                                        </p:cTn>
                                        <p:tgtEl>
                                          <p:spTgt spid="61"/>
                                        </p:tgtEl>
                                        <p:attrNameLst>
                                          <p:attrName>style.visibility</p:attrName>
                                        </p:attrNameLst>
                                      </p:cBhvr>
                                      <p:to>
                                        <p:strVal val="visible"/>
                                      </p:to>
                                    </p:set>
                                    <p:anim calcmode="lin" valueType="num">
                                      <p:cBhvr>
                                        <p:cTn id="29" dur="500" fill="hold"/>
                                        <p:tgtEl>
                                          <p:spTgt spid="61"/>
                                        </p:tgtEl>
                                        <p:attrNameLst>
                                          <p:attrName>ppt_w</p:attrName>
                                        </p:attrNameLst>
                                      </p:cBhvr>
                                      <p:tavLst>
                                        <p:tav tm="0">
                                          <p:val>
                                            <p:fltVal val="0"/>
                                          </p:val>
                                        </p:tav>
                                        <p:tav tm="100000">
                                          <p:val>
                                            <p:strVal val="#ppt_w"/>
                                          </p:val>
                                        </p:tav>
                                      </p:tavLst>
                                    </p:anim>
                                    <p:anim calcmode="lin" valueType="num">
                                      <p:cBhvr>
                                        <p:cTn id="30" dur="500" fill="hold"/>
                                        <p:tgtEl>
                                          <p:spTgt spid="61"/>
                                        </p:tgtEl>
                                        <p:attrNameLst>
                                          <p:attrName>ppt_h</p:attrName>
                                        </p:attrNameLst>
                                      </p:cBhvr>
                                      <p:tavLst>
                                        <p:tav tm="0">
                                          <p:val>
                                            <p:fltVal val="0"/>
                                          </p:val>
                                        </p:tav>
                                        <p:tav tm="100000">
                                          <p:val>
                                            <p:strVal val="#ppt_h"/>
                                          </p:val>
                                        </p:tav>
                                      </p:tavLst>
                                    </p:anim>
                                  </p:childTnLst>
                                </p:cTn>
                              </p:par>
                              <p:par>
                                <p:cTn id="31" presetID="23" presetClass="entr" presetSubtype="16" fill="hold" grpId="0" nodeType="withEffect">
                                  <p:stCondLst>
                                    <p:cond delay="0"/>
                                  </p:stCondLst>
                                  <p:childTnLst>
                                    <p:set>
                                      <p:cBhvr>
                                        <p:cTn id="32" dur="1" fill="hold">
                                          <p:stCondLst>
                                            <p:cond delay="0"/>
                                          </p:stCondLst>
                                        </p:cTn>
                                        <p:tgtEl>
                                          <p:spTgt spid="24"/>
                                        </p:tgtEl>
                                        <p:attrNameLst>
                                          <p:attrName>style.visibility</p:attrName>
                                        </p:attrNameLst>
                                      </p:cBhvr>
                                      <p:to>
                                        <p:strVal val="visible"/>
                                      </p:to>
                                    </p:set>
                                    <p:anim calcmode="lin" valueType="num">
                                      <p:cBhvr>
                                        <p:cTn id="33" dur="500" fill="hold"/>
                                        <p:tgtEl>
                                          <p:spTgt spid="24"/>
                                        </p:tgtEl>
                                        <p:attrNameLst>
                                          <p:attrName>ppt_w</p:attrName>
                                        </p:attrNameLst>
                                      </p:cBhvr>
                                      <p:tavLst>
                                        <p:tav tm="0">
                                          <p:val>
                                            <p:fltVal val="0"/>
                                          </p:val>
                                        </p:tav>
                                        <p:tav tm="100000">
                                          <p:val>
                                            <p:strVal val="#ppt_w"/>
                                          </p:val>
                                        </p:tav>
                                      </p:tavLst>
                                    </p:anim>
                                    <p:anim calcmode="lin" valueType="num">
                                      <p:cBhvr>
                                        <p:cTn id="34" dur="500" fill="hold"/>
                                        <p:tgtEl>
                                          <p:spTgt spid="24"/>
                                        </p:tgtEl>
                                        <p:attrNameLst>
                                          <p:attrName>ppt_h</p:attrName>
                                        </p:attrNameLst>
                                      </p:cBhvr>
                                      <p:tavLst>
                                        <p:tav tm="0">
                                          <p:val>
                                            <p:fltVal val="0"/>
                                          </p:val>
                                        </p:tav>
                                        <p:tav tm="100000">
                                          <p:val>
                                            <p:strVal val="#ppt_h"/>
                                          </p:val>
                                        </p:tav>
                                      </p:tavLst>
                                    </p:anim>
                                  </p:childTnLst>
                                </p:cTn>
                              </p:par>
                              <p:par>
                                <p:cTn id="35" presetID="23" presetClass="entr" presetSubtype="16" fill="hold" grpId="0" nodeType="withEffect">
                                  <p:stCondLst>
                                    <p:cond delay="0"/>
                                  </p:stCondLst>
                                  <p:childTnLst>
                                    <p:set>
                                      <p:cBhvr>
                                        <p:cTn id="36" dur="1" fill="hold">
                                          <p:stCondLst>
                                            <p:cond delay="0"/>
                                          </p:stCondLst>
                                        </p:cTn>
                                        <p:tgtEl>
                                          <p:spTgt spid="28"/>
                                        </p:tgtEl>
                                        <p:attrNameLst>
                                          <p:attrName>style.visibility</p:attrName>
                                        </p:attrNameLst>
                                      </p:cBhvr>
                                      <p:to>
                                        <p:strVal val="visible"/>
                                      </p:to>
                                    </p:set>
                                    <p:anim calcmode="lin" valueType="num">
                                      <p:cBhvr>
                                        <p:cTn id="37" dur="500" fill="hold"/>
                                        <p:tgtEl>
                                          <p:spTgt spid="28"/>
                                        </p:tgtEl>
                                        <p:attrNameLst>
                                          <p:attrName>ppt_w</p:attrName>
                                        </p:attrNameLst>
                                      </p:cBhvr>
                                      <p:tavLst>
                                        <p:tav tm="0">
                                          <p:val>
                                            <p:fltVal val="0"/>
                                          </p:val>
                                        </p:tav>
                                        <p:tav tm="100000">
                                          <p:val>
                                            <p:strVal val="#ppt_w"/>
                                          </p:val>
                                        </p:tav>
                                      </p:tavLst>
                                    </p:anim>
                                    <p:anim calcmode="lin" valueType="num">
                                      <p:cBhvr>
                                        <p:cTn id="38" dur="500" fill="hold"/>
                                        <p:tgtEl>
                                          <p:spTgt spid="28"/>
                                        </p:tgtEl>
                                        <p:attrNameLst>
                                          <p:attrName>ppt_h</p:attrName>
                                        </p:attrNameLst>
                                      </p:cBhvr>
                                      <p:tavLst>
                                        <p:tav tm="0">
                                          <p:val>
                                            <p:fltVal val="0"/>
                                          </p:val>
                                        </p:tav>
                                        <p:tav tm="100000">
                                          <p:val>
                                            <p:strVal val="#ppt_h"/>
                                          </p:val>
                                        </p:tav>
                                      </p:tavLst>
                                    </p:anim>
                                  </p:childTnLst>
                                </p:cTn>
                              </p:par>
                            </p:childTnLst>
                          </p:cTn>
                        </p:par>
                      </p:childTnLst>
                    </p:cTn>
                  </p:par>
                  <p:par>
                    <p:cTn id="39" fill="hold">
                      <p:stCondLst>
                        <p:cond delay="indefinite"/>
                      </p:stCondLst>
                      <p:childTnLst>
                        <p:par>
                          <p:cTn id="40" fill="hold">
                            <p:stCondLst>
                              <p:cond delay="0"/>
                            </p:stCondLst>
                            <p:childTnLst>
                              <p:par>
                                <p:cTn id="41" presetID="23" presetClass="entr" presetSubtype="16" fill="hold" grpId="0" nodeType="clickEffect">
                                  <p:stCondLst>
                                    <p:cond delay="0"/>
                                  </p:stCondLst>
                                  <p:childTnLst>
                                    <p:set>
                                      <p:cBhvr>
                                        <p:cTn id="42" dur="1" fill="hold">
                                          <p:stCondLst>
                                            <p:cond delay="0"/>
                                          </p:stCondLst>
                                        </p:cTn>
                                        <p:tgtEl>
                                          <p:spTgt spid="25"/>
                                        </p:tgtEl>
                                        <p:attrNameLst>
                                          <p:attrName>style.visibility</p:attrName>
                                        </p:attrNameLst>
                                      </p:cBhvr>
                                      <p:to>
                                        <p:strVal val="visible"/>
                                      </p:to>
                                    </p:set>
                                    <p:anim calcmode="lin" valueType="num">
                                      <p:cBhvr>
                                        <p:cTn id="43" dur="500" fill="hold"/>
                                        <p:tgtEl>
                                          <p:spTgt spid="25"/>
                                        </p:tgtEl>
                                        <p:attrNameLst>
                                          <p:attrName>ppt_w</p:attrName>
                                        </p:attrNameLst>
                                      </p:cBhvr>
                                      <p:tavLst>
                                        <p:tav tm="0">
                                          <p:val>
                                            <p:fltVal val="0"/>
                                          </p:val>
                                        </p:tav>
                                        <p:tav tm="100000">
                                          <p:val>
                                            <p:strVal val="#ppt_w"/>
                                          </p:val>
                                        </p:tav>
                                      </p:tavLst>
                                    </p:anim>
                                    <p:anim calcmode="lin" valueType="num">
                                      <p:cBhvr>
                                        <p:cTn id="44" dur="500" fill="hold"/>
                                        <p:tgtEl>
                                          <p:spTgt spid="25"/>
                                        </p:tgtEl>
                                        <p:attrNameLst>
                                          <p:attrName>ppt_h</p:attrName>
                                        </p:attrNameLst>
                                      </p:cBhvr>
                                      <p:tavLst>
                                        <p:tav tm="0">
                                          <p:val>
                                            <p:fltVal val="0"/>
                                          </p:val>
                                        </p:tav>
                                        <p:tav tm="100000">
                                          <p:val>
                                            <p:strVal val="#ppt_h"/>
                                          </p:val>
                                        </p:tav>
                                      </p:tavLst>
                                    </p:anim>
                                  </p:childTnLst>
                                </p:cTn>
                              </p:par>
                            </p:childTnLst>
                          </p:cTn>
                        </p:par>
                      </p:childTnLst>
                    </p:cTn>
                  </p:par>
                  <p:par>
                    <p:cTn id="45" fill="hold">
                      <p:stCondLst>
                        <p:cond delay="indefinite"/>
                      </p:stCondLst>
                      <p:childTnLst>
                        <p:par>
                          <p:cTn id="46" fill="hold">
                            <p:stCondLst>
                              <p:cond delay="0"/>
                            </p:stCondLst>
                            <p:childTnLst>
                              <p:par>
                                <p:cTn id="47" presetID="23" presetClass="entr" presetSubtype="16" fill="hold" grpId="0" nodeType="clickEffect">
                                  <p:stCondLst>
                                    <p:cond delay="0"/>
                                  </p:stCondLst>
                                  <p:childTnLst>
                                    <p:set>
                                      <p:cBhvr>
                                        <p:cTn id="48" dur="1" fill="hold">
                                          <p:stCondLst>
                                            <p:cond delay="0"/>
                                          </p:stCondLst>
                                        </p:cTn>
                                        <p:tgtEl>
                                          <p:spTgt spid="26"/>
                                        </p:tgtEl>
                                        <p:attrNameLst>
                                          <p:attrName>style.visibility</p:attrName>
                                        </p:attrNameLst>
                                      </p:cBhvr>
                                      <p:to>
                                        <p:strVal val="visible"/>
                                      </p:to>
                                    </p:set>
                                    <p:anim calcmode="lin" valueType="num">
                                      <p:cBhvr>
                                        <p:cTn id="49" dur="500" fill="hold"/>
                                        <p:tgtEl>
                                          <p:spTgt spid="26"/>
                                        </p:tgtEl>
                                        <p:attrNameLst>
                                          <p:attrName>ppt_w</p:attrName>
                                        </p:attrNameLst>
                                      </p:cBhvr>
                                      <p:tavLst>
                                        <p:tav tm="0">
                                          <p:val>
                                            <p:fltVal val="0"/>
                                          </p:val>
                                        </p:tav>
                                        <p:tav tm="100000">
                                          <p:val>
                                            <p:strVal val="#ppt_w"/>
                                          </p:val>
                                        </p:tav>
                                      </p:tavLst>
                                    </p:anim>
                                    <p:anim calcmode="lin" valueType="num">
                                      <p:cBhvr>
                                        <p:cTn id="50" dur="500" fill="hold"/>
                                        <p:tgtEl>
                                          <p:spTgt spid="26"/>
                                        </p:tgtEl>
                                        <p:attrNameLst>
                                          <p:attrName>ppt_h</p:attrName>
                                        </p:attrNameLst>
                                      </p:cBhvr>
                                      <p:tavLst>
                                        <p:tav tm="0">
                                          <p:val>
                                            <p:fltVal val="0"/>
                                          </p:val>
                                        </p:tav>
                                        <p:tav tm="100000">
                                          <p:val>
                                            <p:strVal val="#ppt_h"/>
                                          </p:val>
                                        </p:tav>
                                      </p:tavLst>
                                    </p:anim>
                                  </p:childTnLst>
                                </p:cTn>
                              </p:par>
                              <p:par>
                                <p:cTn id="51" presetID="23" presetClass="entr" presetSubtype="16" fill="hold" nodeType="withEffect">
                                  <p:stCondLst>
                                    <p:cond delay="0"/>
                                  </p:stCondLst>
                                  <p:childTnLst>
                                    <p:set>
                                      <p:cBhvr>
                                        <p:cTn id="52" dur="1" fill="hold">
                                          <p:stCondLst>
                                            <p:cond delay="0"/>
                                          </p:stCondLst>
                                        </p:cTn>
                                        <p:tgtEl>
                                          <p:spTgt spid="63"/>
                                        </p:tgtEl>
                                        <p:attrNameLst>
                                          <p:attrName>style.visibility</p:attrName>
                                        </p:attrNameLst>
                                      </p:cBhvr>
                                      <p:to>
                                        <p:strVal val="visible"/>
                                      </p:to>
                                    </p:set>
                                    <p:anim calcmode="lin" valueType="num">
                                      <p:cBhvr>
                                        <p:cTn id="53" dur="500" fill="hold"/>
                                        <p:tgtEl>
                                          <p:spTgt spid="63"/>
                                        </p:tgtEl>
                                        <p:attrNameLst>
                                          <p:attrName>ppt_w</p:attrName>
                                        </p:attrNameLst>
                                      </p:cBhvr>
                                      <p:tavLst>
                                        <p:tav tm="0">
                                          <p:val>
                                            <p:fltVal val="0"/>
                                          </p:val>
                                        </p:tav>
                                        <p:tav tm="100000">
                                          <p:val>
                                            <p:strVal val="#ppt_w"/>
                                          </p:val>
                                        </p:tav>
                                      </p:tavLst>
                                    </p:anim>
                                    <p:anim calcmode="lin" valueType="num">
                                      <p:cBhvr>
                                        <p:cTn id="54" dur="500" fill="hold"/>
                                        <p:tgtEl>
                                          <p:spTgt spid="63"/>
                                        </p:tgtEl>
                                        <p:attrNameLst>
                                          <p:attrName>ppt_h</p:attrName>
                                        </p:attrNameLst>
                                      </p:cBhvr>
                                      <p:tavLst>
                                        <p:tav tm="0">
                                          <p:val>
                                            <p:fltVal val="0"/>
                                          </p:val>
                                        </p:tav>
                                        <p:tav tm="100000">
                                          <p:val>
                                            <p:strVal val="#ppt_h"/>
                                          </p:val>
                                        </p:tav>
                                      </p:tavLst>
                                    </p:anim>
                                  </p:childTnLst>
                                </p:cTn>
                              </p:par>
                              <p:par>
                                <p:cTn id="55" presetID="23" presetClass="entr" presetSubtype="16" fill="hold" grpId="0" nodeType="withEffect">
                                  <p:stCondLst>
                                    <p:cond delay="0"/>
                                  </p:stCondLst>
                                  <p:childTnLst>
                                    <p:set>
                                      <p:cBhvr>
                                        <p:cTn id="56" dur="1" fill="hold">
                                          <p:stCondLst>
                                            <p:cond delay="0"/>
                                          </p:stCondLst>
                                        </p:cTn>
                                        <p:tgtEl>
                                          <p:spTgt spid="64"/>
                                        </p:tgtEl>
                                        <p:attrNameLst>
                                          <p:attrName>style.visibility</p:attrName>
                                        </p:attrNameLst>
                                      </p:cBhvr>
                                      <p:to>
                                        <p:strVal val="visible"/>
                                      </p:to>
                                    </p:set>
                                    <p:anim calcmode="lin" valueType="num">
                                      <p:cBhvr>
                                        <p:cTn id="57" dur="500" fill="hold"/>
                                        <p:tgtEl>
                                          <p:spTgt spid="64"/>
                                        </p:tgtEl>
                                        <p:attrNameLst>
                                          <p:attrName>ppt_w</p:attrName>
                                        </p:attrNameLst>
                                      </p:cBhvr>
                                      <p:tavLst>
                                        <p:tav tm="0">
                                          <p:val>
                                            <p:fltVal val="0"/>
                                          </p:val>
                                        </p:tav>
                                        <p:tav tm="100000">
                                          <p:val>
                                            <p:strVal val="#ppt_w"/>
                                          </p:val>
                                        </p:tav>
                                      </p:tavLst>
                                    </p:anim>
                                    <p:anim calcmode="lin" valueType="num">
                                      <p:cBhvr>
                                        <p:cTn id="58" dur="500" fill="hold"/>
                                        <p:tgtEl>
                                          <p:spTgt spid="64"/>
                                        </p:tgtEl>
                                        <p:attrNameLst>
                                          <p:attrName>ppt_h</p:attrName>
                                        </p:attrNameLst>
                                      </p:cBhvr>
                                      <p:tavLst>
                                        <p:tav tm="0">
                                          <p:val>
                                            <p:fltVal val="0"/>
                                          </p:val>
                                        </p:tav>
                                        <p:tav tm="100000">
                                          <p:val>
                                            <p:strVal val="#ppt_h"/>
                                          </p:val>
                                        </p:tav>
                                      </p:tavLst>
                                    </p:anim>
                                  </p:childTnLst>
                                </p:cTn>
                              </p:par>
                              <p:par>
                                <p:cTn id="59" presetID="23" presetClass="entr" presetSubtype="16" fill="hold" grpId="0" nodeType="withEffect">
                                  <p:stCondLst>
                                    <p:cond delay="0"/>
                                  </p:stCondLst>
                                  <p:childTnLst>
                                    <p:set>
                                      <p:cBhvr>
                                        <p:cTn id="60" dur="1" fill="hold">
                                          <p:stCondLst>
                                            <p:cond delay="0"/>
                                          </p:stCondLst>
                                        </p:cTn>
                                        <p:tgtEl>
                                          <p:spTgt spid="65"/>
                                        </p:tgtEl>
                                        <p:attrNameLst>
                                          <p:attrName>style.visibility</p:attrName>
                                        </p:attrNameLst>
                                      </p:cBhvr>
                                      <p:to>
                                        <p:strVal val="visible"/>
                                      </p:to>
                                    </p:set>
                                    <p:anim calcmode="lin" valueType="num">
                                      <p:cBhvr>
                                        <p:cTn id="61" dur="500" fill="hold"/>
                                        <p:tgtEl>
                                          <p:spTgt spid="65"/>
                                        </p:tgtEl>
                                        <p:attrNameLst>
                                          <p:attrName>ppt_w</p:attrName>
                                        </p:attrNameLst>
                                      </p:cBhvr>
                                      <p:tavLst>
                                        <p:tav tm="0">
                                          <p:val>
                                            <p:fltVal val="0"/>
                                          </p:val>
                                        </p:tav>
                                        <p:tav tm="100000">
                                          <p:val>
                                            <p:strVal val="#ppt_w"/>
                                          </p:val>
                                        </p:tav>
                                      </p:tavLst>
                                    </p:anim>
                                    <p:anim calcmode="lin" valueType="num">
                                      <p:cBhvr>
                                        <p:cTn id="62" dur="500" fill="hold"/>
                                        <p:tgtEl>
                                          <p:spTgt spid="65"/>
                                        </p:tgtEl>
                                        <p:attrNameLst>
                                          <p:attrName>ppt_h</p:attrName>
                                        </p:attrNameLst>
                                      </p:cBhvr>
                                      <p:tavLst>
                                        <p:tav tm="0">
                                          <p:val>
                                            <p:fltVal val="0"/>
                                          </p:val>
                                        </p:tav>
                                        <p:tav tm="100000">
                                          <p:val>
                                            <p:strVal val="#ppt_h"/>
                                          </p:val>
                                        </p:tav>
                                      </p:tavLst>
                                    </p:anim>
                                  </p:childTnLst>
                                </p:cTn>
                              </p:par>
                            </p:childTnLst>
                          </p:cTn>
                        </p:par>
                      </p:childTnLst>
                    </p:cTn>
                  </p:par>
                  <p:par>
                    <p:cTn id="63" fill="hold">
                      <p:stCondLst>
                        <p:cond delay="indefinite"/>
                      </p:stCondLst>
                      <p:childTnLst>
                        <p:par>
                          <p:cTn id="64" fill="hold">
                            <p:stCondLst>
                              <p:cond delay="0"/>
                            </p:stCondLst>
                            <p:childTnLst>
                              <p:par>
                                <p:cTn id="65" presetID="23" presetClass="entr" presetSubtype="16" fill="hold" nodeType="clickEffect">
                                  <p:stCondLst>
                                    <p:cond delay="0"/>
                                  </p:stCondLst>
                                  <p:childTnLst>
                                    <p:set>
                                      <p:cBhvr>
                                        <p:cTn id="66" dur="1" fill="hold">
                                          <p:stCondLst>
                                            <p:cond delay="0"/>
                                          </p:stCondLst>
                                        </p:cTn>
                                        <p:tgtEl>
                                          <p:spTgt spid="68"/>
                                        </p:tgtEl>
                                        <p:attrNameLst>
                                          <p:attrName>style.visibility</p:attrName>
                                        </p:attrNameLst>
                                      </p:cBhvr>
                                      <p:to>
                                        <p:strVal val="visible"/>
                                      </p:to>
                                    </p:set>
                                    <p:anim calcmode="lin" valueType="num">
                                      <p:cBhvr>
                                        <p:cTn id="67" dur="500" fill="hold"/>
                                        <p:tgtEl>
                                          <p:spTgt spid="68"/>
                                        </p:tgtEl>
                                        <p:attrNameLst>
                                          <p:attrName>ppt_w</p:attrName>
                                        </p:attrNameLst>
                                      </p:cBhvr>
                                      <p:tavLst>
                                        <p:tav tm="0">
                                          <p:val>
                                            <p:fltVal val="0"/>
                                          </p:val>
                                        </p:tav>
                                        <p:tav tm="100000">
                                          <p:val>
                                            <p:strVal val="#ppt_w"/>
                                          </p:val>
                                        </p:tav>
                                      </p:tavLst>
                                    </p:anim>
                                    <p:anim calcmode="lin" valueType="num">
                                      <p:cBhvr>
                                        <p:cTn id="68" dur="500" fill="hold"/>
                                        <p:tgtEl>
                                          <p:spTgt spid="68"/>
                                        </p:tgtEl>
                                        <p:attrNameLst>
                                          <p:attrName>ppt_h</p:attrName>
                                        </p:attrNameLst>
                                      </p:cBhvr>
                                      <p:tavLst>
                                        <p:tav tm="0">
                                          <p:val>
                                            <p:fltVal val="0"/>
                                          </p:val>
                                        </p:tav>
                                        <p:tav tm="100000">
                                          <p:val>
                                            <p:strVal val="#ppt_h"/>
                                          </p:val>
                                        </p:tav>
                                      </p:tavLst>
                                    </p:anim>
                                  </p:childTnLst>
                                </p:cTn>
                              </p:par>
                            </p:childTnLst>
                          </p:cTn>
                        </p:par>
                      </p:childTnLst>
                    </p:cTn>
                  </p:par>
                  <p:par>
                    <p:cTn id="69" fill="hold">
                      <p:stCondLst>
                        <p:cond delay="indefinite"/>
                      </p:stCondLst>
                      <p:childTnLst>
                        <p:par>
                          <p:cTn id="70" fill="hold">
                            <p:stCondLst>
                              <p:cond delay="0"/>
                            </p:stCondLst>
                            <p:childTnLst>
                              <p:par>
                                <p:cTn id="71" presetID="23" presetClass="entr" presetSubtype="16" fill="hold" nodeType="clickEffect">
                                  <p:stCondLst>
                                    <p:cond delay="0"/>
                                  </p:stCondLst>
                                  <p:childTnLst>
                                    <p:set>
                                      <p:cBhvr>
                                        <p:cTn id="72" dur="1" fill="hold">
                                          <p:stCondLst>
                                            <p:cond delay="0"/>
                                          </p:stCondLst>
                                        </p:cTn>
                                        <p:tgtEl>
                                          <p:spTgt spid="54"/>
                                        </p:tgtEl>
                                        <p:attrNameLst>
                                          <p:attrName>style.visibility</p:attrName>
                                        </p:attrNameLst>
                                      </p:cBhvr>
                                      <p:to>
                                        <p:strVal val="visible"/>
                                      </p:to>
                                    </p:set>
                                    <p:anim calcmode="lin" valueType="num">
                                      <p:cBhvr>
                                        <p:cTn id="73" dur="500" fill="hold"/>
                                        <p:tgtEl>
                                          <p:spTgt spid="54"/>
                                        </p:tgtEl>
                                        <p:attrNameLst>
                                          <p:attrName>ppt_w</p:attrName>
                                        </p:attrNameLst>
                                      </p:cBhvr>
                                      <p:tavLst>
                                        <p:tav tm="0">
                                          <p:val>
                                            <p:fltVal val="0"/>
                                          </p:val>
                                        </p:tav>
                                        <p:tav tm="100000">
                                          <p:val>
                                            <p:strVal val="#ppt_w"/>
                                          </p:val>
                                        </p:tav>
                                      </p:tavLst>
                                    </p:anim>
                                    <p:anim calcmode="lin" valueType="num">
                                      <p:cBhvr>
                                        <p:cTn id="74" dur="500" fill="hold"/>
                                        <p:tgtEl>
                                          <p:spTgt spid="54"/>
                                        </p:tgtEl>
                                        <p:attrNameLst>
                                          <p:attrName>ppt_h</p:attrName>
                                        </p:attrNameLst>
                                      </p:cBhvr>
                                      <p:tavLst>
                                        <p:tav tm="0">
                                          <p:val>
                                            <p:fltVal val="0"/>
                                          </p:val>
                                        </p:tav>
                                        <p:tav tm="100000">
                                          <p:val>
                                            <p:strVal val="#ppt_h"/>
                                          </p:val>
                                        </p:tav>
                                      </p:tavLst>
                                    </p:anim>
                                  </p:childTnLst>
                                </p:cTn>
                              </p:par>
                              <p:par>
                                <p:cTn id="75" presetID="23" presetClass="entr" presetSubtype="16" fill="hold" grpId="0" nodeType="withEffect">
                                  <p:stCondLst>
                                    <p:cond delay="0"/>
                                  </p:stCondLst>
                                  <p:childTnLst>
                                    <p:set>
                                      <p:cBhvr>
                                        <p:cTn id="76" dur="1" fill="hold">
                                          <p:stCondLst>
                                            <p:cond delay="0"/>
                                          </p:stCondLst>
                                        </p:cTn>
                                        <p:tgtEl>
                                          <p:spTgt spid="55"/>
                                        </p:tgtEl>
                                        <p:attrNameLst>
                                          <p:attrName>style.visibility</p:attrName>
                                        </p:attrNameLst>
                                      </p:cBhvr>
                                      <p:to>
                                        <p:strVal val="visible"/>
                                      </p:to>
                                    </p:set>
                                    <p:anim calcmode="lin" valueType="num">
                                      <p:cBhvr>
                                        <p:cTn id="77" dur="500" fill="hold"/>
                                        <p:tgtEl>
                                          <p:spTgt spid="55"/>
                                        </p:tgtEl>
                                        <p:attrNameLst>
                                          <p:attrName>ppt_w</p:attrName>
                                        </p:attrNameLst>
                                      </p:cBhvr>
                                      <p:tavLst>
                                        <p:tav tm="0">
                                          <p:val>
                                            <p:fltVal val="0"/>
                                          </p:val>
                                        </p:tav>
                                        <p:tav tm="100000">
                                          <p:val>
                                            <p:strVal val="#ppt_w"/>
                                          </p:val>
                                        </p:tav>
                                      </p:tavLst>
                                    </p:anim>
                                    <p:anim calcmode="lin" valueType="num">
                                      <p:cBhvr>
                                        <p:cTn id="78" dur="500" fill="hold"/>
                                        <p:tgtEl>
                                          <p:spTgt spid="55"/>
                                        </p:tgtEl>
                                        <p:attrNameLst>
                                          <p:attrName>ppt_h</p:attrName>
                                        </p:attrNameLst>
                                      </p:cBhvr>
                                      <p:tavLst>
                                        <p:tav tm="0">
                                          <p:val>
                                            <p:fltVal val="0"/>
                                          </p:val>
                                        </p:tav>
                                        <p:tav tm="100000">
                                          <p:val>
                                            <p:strVal val="#ppt_h"/>
                                          </p:val>
                                        </p:tav>
                                      </p:tavLst>
                                    </p:anim>
                                  </p:childTnLst>
                                </p:cTn>
                              </p:par>
                              <p:par>
                                <p:cTn id="79" presetID="23" presetClass="entr" presetSubtype="16" fill="hold" grpId="0" nodeType="withEffect">
                                  <p:stCondLst>
                                    <p:cond delay="0"/>
                                  </p:stCondLst>
                                  <p:childTnLst>
                                    <p:set>
                                      <p:cBhvr>
                                        <p:cTn id="80" dur="1" fill="hold">
                                          <p:stCondLst>
                                            <p:cond delay="0"/>
                                          </p:stCondLst>
                                        </p:cTn>
                                        <p:tgtEl>
                                          <p:spTgt spid="27"/>
                                        </p:tgtEl>
                                        <p:attrNameLst>
                                          <p:attrName>style.visibility</p:attrName>
                                        </p:attrNameLst>
                                      </p:cBhvr>
                                      <p:to>
                                        <p:strVal val="visible"/>
                                      </p:to>
                                    </p:set>
                                    <p:anim calcmode="lin" valueType="num">
                                      <p:cBhvr>
                                        <p:cTn id="81" dur="500" fill="hold"/>
                                        <p:tgtEl>
                                          <p:spTgt spid="27"/>
                                        </p:tgtEl>
                                        <p:attrNameLst>
                                          <p:attrName>ppt_w</p:attrName>
                                        </p:attrNameLst>
                                      </p:cBhvr>
                                      <p:tavLst>
                                        <p:tav tm="0">
                                          <p:val>
                                            <p:fltVal val="0"/>
                                          </p:val>
                                        </p:tav>
                                        <p:tav tm="100000">
                                          <p:val>
                                            <p:strVal val="#ppt_w"/>
                                          </p:val>
                                        </p:tav>
                                      </p:tavLst>
                                    </p:anim>
                                    <p:anim calcmode="lin" valueType="num">
                                      <p:cBhvr>
                                        <p:cTn id="82" dur="500" fill="hold"/>
                                        <p:tgtEl>
                                          <p:spTgt spid="27"/>
                                        </p:tgtEl>
                                        <p:attrNameLst>
                                          <p:attrName>ppt_h</p:attrName>
                                        </p:attrNameLst>
                                      </p:cBhvr>
                                      <p:tavLst>
                                        <p:tav tm="0">
                                          <p:val>
                                            <p:fltVal val="0"/>
                                          </p:val>
                                        </p:tav>
                                        <p:tav tm="100000">
                                          <p:val>
                                            <p:strVal val="#ppt_h"/>
                                          </p:val>
                                        </p:tav>
                                      </p:tavLst>
                                    </p:anim>
                                  </p:childTnLst>
                                </p:cTn>
                              </p:par>
                              <p:par>
                                <p:cTn id="83" presetID="23" presetClass="entr" presetSubtype="16" fill="hold" grpId="0" nodeType="withEffect">
                                  <p:stCondLst>
                                    <p:cond delay="0"/>
                                  </p:stCondLst>
                                  <p:childTnLst>
                                    <p:set>
                                      <p:cBhvr>
                                        <p:cTn id="84" dur="1" fill="hold">
                                          <p:stCondLst>
                                            <p:cond delay="0"/>
                                          </p:stCondLst>
                                        </p:cTn>
                                        <p:tgtEl>
                                          <p:spTgt spid="30"/>
                                        </p:tgtEl>
                                        <p:attrNameLst>
                                          <p:attrName>style.visibility</p:attrName>
                                        </p:attrNameLst>
                                      </p:cBhvr>
                                      <p:to>
                                        <p:strVal val="visible"/>
                                      </p:to>
                                    </p:set>
                                    <p:anim calcmode="lin" valueType="num">
                                      <p:cBhvr>
                                        <p:cTn id="85" dur="500" fill="hold"/>
                                        <p:tgtEl>
                                          <p:spTgt spid="30"/>
                                        </p:tgtEl>
                                        <p:attrNameLst>
                                          <p:attrName>ppt_w</p:attrName>
                                        </p:attrNameLst>
                                      </p:cBhvr>
                                      <p:tavLst>
                                        <p:tav tm="0">
                                          <p:val>
                                            <p:fltVal val="0"/>
                                          </p:val>
                                        </p:tav>
                                        <p:tav tm="100000">
                                          <p:val>
                                            <p:strVal val="#ppt_w"/>
                                          </p:val>
                                        </p:tav>
                                      </p:tavLst>
                                    </p:anim>
                                    <p:anim calcmode="lin" valueType="num">
                                      <p:cBhvr>
                                        <p:cTn id="86" dur="500" fill="hold"/>
                                        <p:tgtEl>
                                          <p:spTgt spid="30"/>
                                        </p:tgtEl>
                                        <p:attrNameLst>
                                          <p:attrName>ppt_h</p:attrName>
                                        </p:attrNameLst>
                                      </p:cBhvr>
                                      <p:tavLst>
                                        <p:tav tm="0">
                                          <p:val>
                                            <p:fltVal val="0"/>
                                          </p:val>
                                        </p:tav>
                                        <p:tav tm="100000">
                                          <p:val>
                                            <p:strVal val="#ppt_h"/>
                                          </p:val>
                                        </p:tav>
                                      </p:tavLst>
                                    </p:anim>
                                  </p:childTnLst>
                                </p:cTn>
                              </p:par>
                            </p:childTnLst>
                          </p:cTn>
                        </p:par>
                      </p:childTnLst>
                    </p:cTn>
                  </p:par>
                  <p:par>
                    <p:cTn id="87" fill="hold">
                      <p:stCondLst>
                        <p:cond delay="indefinite"/>
                      </p:stCondLst>
                      <p:childTnLst>
                        <p:par>
                          <p:cTn id="88" fill="hold">
                            <p:stCondLst>
                              <p:cond delay="0"/>
                            </p:stCondLst>
                            <p:childTnLst>
                              <p:par>
                                <p:cTn id="89" presetID="23" presetClass="entr" presetSubtype="16" fill="hold" grpId="0" nodeType="clickEffect">
                                  <p:stCondLst>
                                    <p:cond delay="0"/>
                                  </p:stCondLst>
                                  <p:childTnLst>
                                    <p:set>
                                      <p:cBhvr>
                                        <p:cTn id="90" dur="1" fill="hold">
                                          <p:stCondLst>
                                            <p:cond delay="0"/>
                                          </p:stCondLst>
                                        </p:cTn>
                                        <p:tgtEl>
                                          <p:spTgt spid="31"/>
                                        </p:tgtEl>
                                        <p:attrNameLst>
                                          <p:attrName>style.visibility</p:attrName>
                                        </p:attrNameLst>
                                      </p:cBhvr>
                                      <p:to>
                                        <p:strVal val="visible"/>
                                      </p:to>
                                    </p:set>
                                    <p:anim calcmode="lin" valueType="num">
                                      <p:cBhvr>
                                        <p:cTn id="91" dur="500" fill="hold"/>
                                        <p:tgtEl>
                                          <p:spTgt spid="31"/>
                                        </p:tgtEl>
                                        <p:attrNameLst>
                                          <p:attrName>ppt_w</p:attrName>
                                        </p:attrNameLst>
                                      </p:cBhvr>
                                      <p:tavLst>
                                        <p:tav tm="0">
                                          <p:val>
                                            <p:fltVal val="0"/>
                                          </p:val>
                                        </p:tav>
                                        <p:tav tm="100000">
                                          <p:val>
                                            <p:strVal val="#ppt_w"/>
                                          </p:val>
                                        </p:tav>
                                      </p:tavLst>
                                    </p:anim>
                                    <p:anim calcmode="lin" valueType="num">
                                      <p:cBhvr>
                                        <p:cTn id="92" dur="500" fill="hold"/>
                                        <p:tgtEl>
                                          <p:spTgt spid="31"/>
                                        </p:tgtEl>
                                        <p:attrNameLst>
                                          <p:attrName>ppt_h</p:attrName>
                                        </p:attrNameLst>
                                      </p:cBhvr>
                                      <p:tavLst>
                                        <p:tav tm="0">
                                          <p:val>
                                            <p:fltVal val="0"/>
                                          </p:val>
                                        </p:tav>
                                        <p:tav tm="100000">
                                          <p:val>
                                            <p:strVal val="#ppt_h"/>
                                          </p:val>
                                        </p:tav>
                                      </p:tavLst>
                                    </p:anim>
                                  </p:childTnLst>
                                </p:cTn>
                              </p:par>
                              <p:par>
                                <p:cTn id="93" presetID="23" presetClass="entr" presetSubtype="16" fill="hold" nodeType="withEffect">
                                  <p:stCondLst>
                                    <p:cond delay="0"/>
                                  </p:stCondLst>
                                  <p:childTnLst>
                                    <p:set>
                                      <p:cBhvr>
                                        <p:cTn id="94" dur="1" fill="hold">
                                          <p:stCondLst>
                                            <p:cond delay="0"/>
                                          </p:stCondLst>
                                        </p:cTn>
                                        <p:tgtEl>
                                          <p:spTgt spid="57"/>
                                        </p:tgtEl>
                                        <p:attrNameLst>
                                          <p:attrName>style.visibility</p:attrName>
                                        </p:attrNameLst>
                                      </p:cBhvr>
                                      <p:to>
                                        <p:strVal val="visible"/>
                                      </p:to>
                                    </p:set>
                                    <p:anim calcmode="lin" valueType="num">
                                      <p:cBhvr>
                                        <p:cTn id="95" dur="500" fill="hold"/>
                                        <p:tgtEl>
                                          <p:spTgt spid="57"/>
                                        </p:tgtEl>
                                        <p:attrNameLst>
                                          <p:attrName>ppt_w</p:attrName>
                                        </p:attrNameLst>
                                      </p:cBhvr>
                                      <p:tavLst>
                                        <p:tav tm="0">
                                          <p:val>
                                            <p:fltVal val="0"/>
                                          </p:val>
                                        </p:tav>
                                        <p:tav tm="100000">
                                          <p:val>
                                            <p:strVal val="#ppt_w"/>
                                          </p:val>
                                        </p:tav>
                                      </p:tavLst>
                                    </p:anim>
                                    <p:anim calcmode="lin" valueType="num">
                                      <p:cBhvr>
                                        <p:cTn id="96" dur="500" fill="hold"/>
                                        <p:tgtEl>
                                          <p:spTgt spid="57"/>
                                        </p:tgtEl>
                                        <p:attrNameLst>
                                          <p:attrName>ppt_h</p:attrName>
                                        </p:attrNameLst>
                                      </p:cBhvr>
                                      <p:tavLst>
                                        <p:tav tm="0">
                                          <p:val>
                                            <p:fltVal val="0"/>
                                          </p:val>
                                        </p:tav>
                                        <p:tav tm="100000">
                                          <p:val>
                                            <p:strVal val="#ppt_h"/>
                                          </p:val>
                                        </p:tav>
                                      </p:tavLst>
                                    </p:anim>
                                  </p:childTnLst>
                                </p:cTn>
                              </p:par>
                              <p:par>
                                <p:cTn id="97" presetID="23" presetClass="entr" presetSubtype="16" fill="hold" grpId="0" nodeType="withEffect">
                                  <p:stCondLst>
                                    <p:cond delay="0"/>
                                  </p:stCondLst>
                                  <p:childTnLst>
                                    <p:set>
                                      <p:cBhvr>
                                        <p:cTn id="98" dur="1" fill="hold">
                                          <p:stCondLst>
                                            <p:cond delay="0"/>
                                          </p:stCondLst>
                                        </p:cTn>
                                        <p:tgtEl>
                                          <p:spTgt spid="58"/>
                                        </p:tgtEl>
                                        <p:attrNameLst>
                                          <p:attrName>style.visibility</p:attrName>
                                        </p:attrNameLst>
                                      </p:cBhvr>
                                      <p:to>
                                        <p:strVal val="visible"/>
                                      </p:to>
                                    </p:set>
                                    <p:anim calcmode="lin" valueType="num">
                                      <p:cBhvr>
                                        <p:cTn id="99" dur="500" fill="hold"/>
                                        <p:tgtEl>
                                          <p:spTgt spid="58"/>
                                        </p:tgtEl>
                                        <p:attrNameLst>
                                          <p:attrName>ppt_w</p:attrName>
                                        </p:attrNameLst>
                                      </p:cBhvr>
                                      <p:tavLst>
                                        <p:tav tm="0">
                                          <p:val>
                                            <p:fltVal val="0"/>
                                          </p:val>
                                        </p:tav>
                                        <p:tav tm="100000">
                                          <p:val>
                                            <p:strVal val="#ppt_w"/>
                                          </p:val>
                                        </p:tav>
                                      </p:tavLst>
                                    </p:anim>
                                    <p:anim calcmode="lin" valueType="num">
                                      <p:cBhvr>
                                        <p:cTn id="100" dur="500" fill="hold"/>
                                        <p:tgtEl>
                                          <p:spTgt spid="58"/>
                                        </p:tgtEl>
                                        <p:attrNameLst>
                                          <p:attrName>ppt_h</p:attrName>
                                        </p:attrNameLst>
                                      </p:cBhvr>
                                      <p:tavLst>
                                        <p:tav tm="0">
                                          <p:val>
                                            <p:fltVal val="0"/>
                                          </p:val>
                                        </p:tav>
                                        <p:tav tm="100000">
                                          <p:val>
                                            <p:strVal val="#ppt_h"/>
                                          </p:val>
                                        </p:tav>
                                      </p:tavLst>
                                    </p:anim>
                                  </p:childTnLst>
                                </p:cTn>
                              </p:par>
                              <p:par>
                                <p:cTn id="101" presetID="23" presetClass="entr" presetSubtype="16" fill="hold" grpId="0" nodeType="withEffect">
                                  <p:stCondLst>
                                    <p:cond delay="0"/>
                                  </p:stCondLst>
                                  <p:childTnLst>
                                    <p:set>
                                      <p:cBhvr>
                                        <p:cTn id="102" dur="1" fill="hold">
                                          <p:stCondLst>
                                            <p:cond delay="0"/>
                                          </p:stCondLst>
                                        </p:cTn>
                                        <p:tgtEl>
                                          <p:spTgt spid="59"/>
                                        </p:tgtEl>
                                        <p:attrNameLst>
                                          <p:attrName>style.visibility</p:attrName>
                                        </p:attrNameLst>
                                      </p:cBhvr>
                                      <p:to>
                                        <p:strVal val="visible"/>
                                      </p:to>
                                    </p:set>
                                    <p:anim calcmode="lin" valueType="num">
                                      <p:cBhvr>
                                        <p:cTn id="103" dur="500" fill="hold"/>
                                        <p:tgtEl>
                                          <p:spTgt spid="59"/>
                                        </p:tgtEl>
                                        <p:attrNameLst>
                                          <p:attrName>ppt_w</p:attrName>
                                        </p:attrNameLst>
                                      </p:cBhvr>
                                      <p:tavLst>
                                        <p:tav tm="0">
                                          <p:val>
                                            <p:fltVal val="0"/>
                                          </p:val>
                                        </p:tav>
                                        <p:tav tm="100000">
                                          <p:val>
                                            <p:strVal val="#ppt_w"/>
                                          </p:val>
                                        </p:tav>
                                      </p:tavLst>
                                    </p:anim>
                                    <p:anim calcmode="lin" valueType="num">
                                      <p:cBhvr>
                                        <p:cTn id="104" dur="500" fill="hold"/>
                                        <p:tgtEl>
                                          <p:spTgt spid="59"/>
                                        </p:tgtEl>
                                        <p:attrNameLst>
                                          <p:attrName>ppt_h</p:attrName>
                                        </p:attrNameLst>
                                      </p:cBhvr>
                                      <p:tavLst>
                                        <p:tav tm="0">
                                          <p:val>
                                            <p:fltVal val="0"/>
                                          </p:val>
                                        </p:tav>
                                        <p:tav tm="100000">
                                          <p:val>
                                            <p:strVal val="#ppt_h"/>
                                          </p:val>
                                        </p:tav>
                                      </p:tavLst>
                                    </p:anim>
                                  </p:childTnLst>
                                </p:cTn>
                              </p:par>
                            </p:childTnLst>
                          </p:cTn>
                        </p:par>
                      </p:childTnLst>
                    </p:cTn>
                  </p:par>
                  <p:par>
                    <p:cTn id="105" fill="hold">
                      <p:stCondLst>
                        <p:cond delay="indefinite"/>
                      </p:stCondLst>
                      <p:childTnLst>
                        <p:par>
                          <p:cTn id="106" fill="hold">
                            <p:stCondLst>
                              <p:cond delay="0"/>
                            </p:stCondLst>
                            <p:childTnLst>
                              <p:par>
                                <p:cTn id="107" presetID="23" presetClass="entr" presetSubtype="16" fill="hold" grpId="0" nodeType="clickEffect">
                                  <p:stCondLst>
                                    <p:cond delay="0"/>
                                  </p:stCondLst>
                                  <p:childTnLst>
                                    <p:set>
                                      <p:cBhvr>
                                        <p:cTn id="108" dur="1" fill="hold">
                                          <p:stCondLst>
                                            <p:cond delay="0"/>
                                          </p:stCondLst>
                                        </p:cTn>
                                        <p:tgtEl>
                                          <p:spTgt spid="33"/>
                                        </p:tgtEl>
                                        <p:attrNameLst>
                                          <p:attrName>style.visibility</p:attrName>
                                        </p:attrNameLst>
                                      </p:cBhvr>
                                      <p:to>
                                        <p:strVal val="visible"/>
                                      </p:to>
                                    </p:set>
                                    <p:anim calcmode="lin" valueType="num">
                                      <p:cBhvr>
                                        <p:cTn id="109" dur="500" fill="hold"/>
                                        <p:tgtEl>
                                          <p:spTgt spid="33"/>
                                        </p:tgtEl>
                                        <p:attrNameLst>
                                          <p:attrName>ppt_w</p:attrName>
                                        </p:attrNameLst>
                                      </p:cBhvr>
                                      <p:tavLst>
                                        <p:tav tm="0">
                                          <p:val>
                                            <p:fltVal val="0"/>
                                          </p:val>
                                        </p:tav>
                                        <p:tav tm="100000">
                                          <p:val>
                                            <p:strVal val="#ppt_w"/>
                                          </p:val>
                                        </p:tav>
                                      </p:tavLst>
                                    </p:anim>
                                    <p:anim calcmode="lin" valueType="num">
                                      <p:cBhvr>
                                        <p:cTn id="110" dur="500" fill="hold"/>
                                        <p:tgtEl>
                                          <p:spTgt spid="33"/>
                                        </p:tgtEl>
                                        <p:attrNameLst>
                                          <p:attrName>ppt_h</p:attrName>
                                        </p:attrNameLst>
                                      </p:cBhvr>
                                      <p:tavLst>
                                        <p:tav tm="0">
                                          <p:val>
                                            <p:fltVal val="0"/>
                                          </p:val>
                                        </p:tav>
                                        <p:tav tm="100000">
                                          <p:val>
                                            <p:strVal val="#ppt_h"/>
                                          </p:val>
                                        </p:tav>
                                      </p:tavLst>
                                    </p:anim>
                                  </p:childTnLst>
                                </p:cTn>
                              </p:par>
                            </p:childTnLst>
                          </p:cTn>
                        </p:par>
                      </p:childTnLst>
                    </p:cTn>
                  </p:par>
                  <p:par>
                    <p:cTn id="111" fill="hold">
                      <p:stCondLst>
                        <p:cond delay="indefinite"/>
                      </p:stCondLst>
                      <p:childTnLst>
                        <p:par>
                          <p:cTn id="112" fill="hold">
                            <p:stCondLst>
                              <p:cond delay="0"/>
                            </p:stCondLst>
                            <p:childTnLst>
                              <p:par>
                                <p:cTn id="113" presetID="23" presetClass="entr" presetSubtype="16" fill="hold" nodeType="clickEffect">
                                  <p:stCondLst>
                                    <p:cond delay="0"/>
                                  </p:stCondLst>
                                  <p:childTnLst>
                                    <p:set>
                                      <p:cBhvr>
                                        <p:cTn id="114" dur="1" fill="hold">
                                          <p:stCondLst>
                                            <p:cond delay="0"/>
                                          </p:stCondLst>
                                        </p:cTn>
                                        <p:tgtEl>
                                          <p:spTgt spid="49"/>
                                        </p:tgtEl>
                                        <p:attrNameLst>
                                          <p:attrName>style.visibility</p:attrName>
                                        </p:attrNameLst>
                                      </p:cBhvr>
                                      <p:to>
                                        <p:strVal val="visible"/>
                                      </p:to>
                                    </p:set>
                                    <p:anim calcmode="lin" valueType="num">
                                      <p:cBhvr>
                                        <p:cTn id="115" dur="500" fill="hold"/>
                                        <p:tgtEl>
                                          <p:spTgt spid="49"/>
                                        </p:tgtEl>
                                        <p:attrNameLst>
                                          <p:attrName>ppt_w</p:attrName>
                                        </p:attrNameLst>
                                      </p:cBhvr>
                                      <p:tavLst>
                                        <p:tav tm="0">
                                          <p:val>
                                            <p:fltVal val="0"/>
                                          </p:val>
                                        </p:tav>
                                        <p:tav tm="100000">
                                          <p:val>
                                            <p:strVal val="#ppt_w"/>
                                          </p:val>
                                        </p:tav>
                                      </p:tavLst>
                                    </p:anim>
                                    <p:anim calcmode="lin" valueType="num">
                                      <p:cBhvr>
                                        <p:cTn id="116" dur="500" fill="hold"/>
                                        <p:tgtEl>
                                          <p:spTgt spid="49"/>
                                        </p:tgtEl>
                                        <p:attrNameLst>
                                          <p:attrName>ppt_h</p:attrName>
                                        </p:attrNameLst>
                                      </p:cBhvr>
                                      <p:tavLst>
                                        <p:tav tm="0">
                                          <p:val>
                                            <p:fltVal val="0"/>
                                          </p:val>
                                        </p:tav>
                                        <p:tav tm="100000">
                                          <p:val>
                                            <p:strVal val="#ppt_h"/>
                                          </p:val>
                                        </p:tav>
                                      </p:tavLst>
                                    </p:anim>
                                  </p:childTnLst>
                                </p:cTn>
                              </p:par>
                              <p:par>
                                <p:cTn id="117" presetID="23" presetClass="entr" presetSubtype="16" fill="hold" grpId="0" nodeType="withEffect">
                                  <p:stCondLst>
                                    <p:cond delay="0"/>
                                  </p:stCondLst>
                                  <p:childTnLst>
                                    <p:set>
                                      <p:cBhvr>
                                        <p:cTn id="118" dur="1" fill="hold">
                                          <p:stCondLst>
                                            <p:cond delay="0"/>
                                          </p:stCondLst>
                                        </p:cTn>
                                        <p:tgtEl>
                                          <p:spTgt spid="34"/>
                                        </p:tgtEl>
                                        <p:attrNameLst>
                                          <p:attrName>style.visibility</p:attrName>
                                        </p:attrNameLst>
                                      </p:cBhvr>
                                      <p:to>
                                        <p:strVal val="visible"/>
                                      </p:to>
                                    </p:set>
                                    <p:anim calcmode="lin" valueType="num">
                                      <p:cBhvr>
                                        <p:cTn id="119" dur="500" fill="hold"/>
                                        <p:tgtEl>
                                          <p:spTgt spid="34"/>
                                        </p:tgtEl>
                                        <p:attrNameLst>
                                          <p:attrName>ppt_w</p:attrName>
                                        </p:attrNameLst>
                                      </p:cBhvr>
                                      <p:tavLst>
                                        <p:tav tm="0">
                                          <p:val>
                                            <p:fltVal val="0"/>
                                          </p:val>
                                        </p:tav>
                                        <p:tav tm="100000">
                                          <p:val>
                                            <p:strVal val="#ppt_w"/>
                                          </p:val>
                                        </p:tav>
                                      </p:tavLst>
                                    </p:anim>
                                    <p:anim calcmode="lin" valueType="num">
                                      <p:cBhvr>
                                        <p:cTn id="120" dur="500" fill="hold"/>
                                        <p:tgtEl>
                                          <p:spTgt spid="34"/>
                                        </p:tgtEl>
                                        <p:attrNameLst>
                                          <p:attrName>ppt_h</p:attrName>
                                        </p:attrNameLst>
                                      </p:cBhvr>
                                      <p:tavLst>
                                        <p:tav tm="0">
                                          <p:val>
                                            <p:fltVal val="0"/>
                                          </p:val>
                                        </p:tav>
                                        <p:tav tm="100000">
                                          <p:val>
                                            <p:strVal val="#ppt_h"/>
                                          </p:val>
                                        </p:tav>
                                      </p:tavLst>
                                    </p:anim>
                                  </p:childTnLst>
                                </p:cTn>
                              </p:par>
                              <p:par>
                                <p:cTn id="121" presetID="23" presetClass="entr" presetSubtype="16" fill="hold" grpId="0" nodeType="withEffect">
                                  <p:stCondLst>
                                    <p:cond delay="0"/>
                                  </p:stCondLst>
                                  <p:childTnLst>
                                    <p:set>
                                      <p:cBhvr>
                                        <p:cTn id="122" dur="1" fill="hold">
                                          <p:stCondLst>
                                            <p:cond delay="0"/>
                                          </p:stCondLst>
                                        </p:cTn>
                                        <p:tgtEl>
                                          <p:spTgt spid="46"/>
                                        </p:tgtEl>
                                        <p:attrNameLst>
                                          <p:attrName>style.visibility</p:attrName>
                                        </p:attrNameLst>
                                      </p:cBhvr>
                                      <p:to>
                                        <p:strVal val="visible"/>
                                      </p:to>
                                    </p:set>
                                    <p:anim calcmode="lin" valueType="num">
                                      <p:cBhvr>
                                        <p:cTn id="123" dur="500" fill="hold"/>
                                        <p:tgtEl>
                                          <p:spTgt spid="46"/>
                                        </p:tgtEl>
                                        <p:attrNameLst>
                                          <p:attrName>ppt_w</p:attrName>
                                        </p:attrNameLst>
                                      </p:cBhvr>
                                      <p:tavLst>
                                        <p:tav tm="0">
                                          <p:val>
                                            <p:fltVal val="0"/>
                                          </p:val>
                                        </p:tav>
                                        <p:tav tm="100000">
                                          <p:val>
                                            <p:strVal val="#ppt_w"/>
                                          </p:val>
                                        </p:tav>
                                      </p:tavLst>
                                    </p:anim>
                                    <p:anim calcmode="lin" valueType="num">
                                      <p:cBhvr>
                                        <p:cTn id="124" dur="500" fill="hold"/>
                                        <p:tgtEl>
                                          <p:spTgt spid="46"/>
                                        </p:tgtEl>
                                        <p:attrNameLst>
                                          <p:attrName>ppt_h</p:attrName>
                                        </p:attrNameLst>
                                      </p:cBhvr>
                                      <p:tavLst>
                                        <p:tav tm="0">
                                          <p:val>
                                            <p:fltVal val="0"/>
                                          </p:val>
                                        </p:tav>
                                        <p:tav tm="100000">
                                          <p:val>
                                            <p:strVal val="#ppt_h"/>
                                          </p:val>
                                        </p:tav>
                                      </p:tavLst>
                                    </p:anim>
                                  </p:childTnLst>
                                </p:cTn>
                              </p:par>
                              <p:par>
                                <p:cTn id="125" presetID="23" presetClass="entr" presetSubtype="16" fill="hold" grpId="0" nodeType="withEffect">
                                  <p:stCondLst>
                                    <p:cond delay="0"/>
                                  </p:stCondLst>
                                  <p:childTnLst>
                                    <p:set>
                                      <p:cBhvr>
                                        <p:cTn id="126" dur="1" fill="hold">
                                          <p:stCondLst>
                                            <p:cond delay="0"/>
                                          </p:stCondLst>
                                        </p:cTn>
                                        <p:tgtEl>
                                          <p:spTgt spid="48"/>
                                        </p:tgtEl>
                                        <p:attrNameLst>
                                          <p:attrName>style.visibility</p:attrName>
                                        </p:attrNameLst>
                                      </p:cBhvr>
                                      <p:to>
                                        <p:strVal val="visible"/>
                                      </p:to>
                                    </p:set>
                                    <p:anim calcmode="lin" valueType="num">
                                      <p:cBhvr>
                                        <p:cTn id="127" dur="500" fill="hold"/>
                                        <p:tgtEl>
                                          <p:spTgt spid="48"/>
                                        </p:tgtEl>
                                        <p:attrNameLst>
                                          <p:attrName>ppt_w</p:attrName>
                                        </p:attrNameLst>
                                      </p:cBhvr>
                                      <p:tavLst>
                                        <p:tav tm="0">
                                          <p:val>
                                            <p:fltVal val="0"/>
                                          </p:val>
                                        </p:tav>
                                        <p:tav tm="100000">
                                          <p:val>
                                            <p:strVal val="#ppt_w"/>
                                          </p:val>
                                        </p:tav>
                                      </p:tavLst>
                                    </p:anim>
                                    <p:anim calcmode="lin" valueType="num">
                                      <p:cBhvr>
                                        <p:cTn id="128" dur="500" fill="hold"/>
                                        <p:tgtEl>
                                          <p:spTgt spid="48"/>
                                        </p:tgtEl>
                                        <p:attrNameLst>
                                          <p:attrName>ppt_h</p:attrName>
                                        </p:attrNameLst>
                                      </p:cBhvr>
                                      <p:tavLst>
                                        <p:tav tm="0">
                                          <p:val>
                                            <p:fltVal val="0"/>
                                          </p:val>
                                        </p:tav>
                                        <p:tav tm="100000">
                                          <p:val>
                                            <p:strVal val="#ppt_h"/>
                                          </p:val>
                                        </p:tav>
                                      </p:tavLst>
                                    </p:anim>
                                  </p:childTnLst>
                                </p:cTn>
                              </p:par>
                            </p:childTnLst>
                          </p:cTn>
                        </p:par>
                      </p:childTnLst>
                    </p:cTn>
                  </p:par>
                  <p:par>
                    <p:cTn id="129" fill="hold">
                      <p:stCondLst>
                        <p:cond delay="indefinite"/>
                      </p:stCondLst>
                      <p:childTnLst>
                        <p:par>
                          <p:cTn id="130" fill="hold">
                            <p:stCondLst>
                              <p:cond delay="0"/>
                            </p:stCondLst>
                            <p:childTnLst>
                              <p:par>
                                <p:cTn id="131" presetID="23" presetClass="entr" presetSubtype="16" fill="hold" nodeType="clickEffect">
                                  <p:stCondLst>
                                    <p:cond delay="0"/>
                                  </p:stCondLst>
                                  <p:childTnLst>
                                    <p:set>
                                      <p:cBhvr>
                                        <p:cTn id="132" dur="1" fill="hold">
                                          <p:stCondLst>
                                            <p:cond delay="0"/>
                                          </p:stCondLst>
                                        </p:cTn>
                                        <p:tgtEl>
                                          <p:spTgt spid="67"/>
                                        </p:tgtEl>
                                        <p:attrNameLst>
                                          <p:attrName>style.visibility</p:attrName>
                                        </p:attrNameLst>
                                      </p:cBhvr>
                                      <p:to>
                                        <p:strVal val="visible"/>
                                      </p:to>
                                    </p:set>
                                    <p:anim calcmode="lin" valueType="num">
                                      <p:cBhvr>
                                        <p:cTn id="133" dur="500" fill="hold"/>
                                        <p:tgtEl>
                                          <p:spTgt spid="67"/>
                                        </p:tgtEl>
                                        <p:attrNameLst>
                                          <p:attrName>ppt_w</p:attrName>
                                        </p:attrNameLst>
                                      </p:cBhvr>
                                      <p:tavLst>
                                        <p:tav tm="0">
                                          <p:val>
                                            <p:fltVal val="0"/>
                                          </p:val>
                                        </p:tav>
                                        <p:tav tm="100000">
                                          <p:val>
                                            <p:strVal val="#ppt_w"/>
                                          </p:val>
                                        </p:tav>
                                      </p:tavLst>
                                    </p:anim>
                                    <p:anim calcmode="lin" valueType="num">
                                      <p:cBhvr>
                                        <p:cTn id="134" dur="500" fill="hold"/>
                                        <p:tgtEl>
                                          <p:spTgt spid="67"/>
                                        </p:tgtEl>
                                        <p:attrNameLst>
                                          <p:attrName>ppt_h</p:attrName>
                                        </p:attrNameLst>
                                      </p:cBhvr>
                                      <p:tavLst>
                                        <p:tav tm="0">
                                          <p:val>
                                            <p:fltVal val="0"/>
                                          </p:val>
                                        </p:tav>
                                        <p:tav tm="100000">
                                          <p:val>
                                            <p:strVal val="#ppt_h"/>
                                          </p:val>
                                        </p:tav>
                                      </p:tavLst>
                                    </p:anim>
                                  </p:childTnLst>
                                </p:cTn>
                              </p:par>
                            </p:childTnLst>
                          </p:cTn>
                        </p:par>
                      </p:childTnLst>
                    </p:cTn>
                  </p:par>
                  <p:par>
                    <p:cTn id="135" fill="hold">
                      <p:stCondLst>
                        <p:cond delay="indefinite"/>
                      </p:stCondLst>
                      <p:childTnLst>
                        <p:par>
                          <p:cTn id="136" fill="hold">
                            <p:stCondLst>
                              <p:cond delay="0"/>
                            </p:stCondLst>
                            <p:childTnLst>
                              <p:par>
                                <p:cTn id="137" presetID="23" presetClass="entr" presetSubtype="16" fill="hold" nodeType="clickEffect">
                                  <p:stCondLst>
                                    <p:cond delay="0"/>
                                  </p:stCondLst>
                                  <p:childTnLst>
                                    <p:set>
                                      <p:cBhvr>
                                        <p:cTn id="138" dur="1" fill="hold">
                                          <p:stCondLst>
                                            <p:cond delay="0"/>
                                          </p:stCondLst>
                                        </p:cTn>
                                        <p:tgtEl>
                                          <p:spTgt spid="50"/>
                                        </p:tgtEl>
                                        <p:attrNameLst>
                                          <p:attrName>style.visibility</p:attrName>
                                        </p:attrNameLst>
                                      </p:cBhvr>
                                      <p:to>
                                        <p:strVal val="visible"/>
                                      </p:to>
                                    </p:set>
                                    <p:anim calcmode="lin" valueType="num">
                                      <p:cBhvr>
                                        <p:cTn id="139" dur="500" fill="hold"/>
                                        <p:tgtEl>
                                          <p:spTgt spid="50"/>
                                        </p:tgtEl>
                                        <p:attrNameLst>
                                          <p:attrName>ppt_w</p:attrName>
                                        </p:attrNameLst>
                                      </p:cBhvr>
                                      <p:tavLst>
                                        <p:tav tm="0">
                                          <p:val>
                                            <p:fltVal val="0"/>
                                          </p:val>
                                        </p:tav>
                                        <p:tav tm="100000">
                                          <p:val>
                                            <p:strVal val="#ppt_w"/>
                                          </p:val>
                                        </p:tav>
                                      </p:tavLst>
                                    </p:anim>
                                    <p:anim calcmode="lin" valueType="num">
                                      <p:cBhvr>
                                        <p:cTn id="140" dur="500" fill="hold"/>
                                        <p:tgtEl>
                                          <p:spTgt spid="50"/>
                                        </p:tgtEl>
                                        <p:attrNameLst>
                                          <p:attrName>ppt_h</p:attrName>
                                        </p:attrNameLst>
                                      </p:cBhvr>
                                      <p:tavLst>
                                        <p:tav tm="0">
                                          <p:val>
                                            <p:fltVal val="0"/>
                                          </p:val>
                                        </p:tav>
                                        <p:tav tm="100000">
                                          <p:val>
                                            <p:strVal val="#ppt_h"/>
                                          </p:val>
                                        </p:tav>
                                      </p:tavLst>
                                    </p:anim>
                                  </p:childTnLst>
                                </p:cTn>
                              </p:par>
                              <p:par>
                                <p:cTn id="141" presetID="23" presetClass="entr" presetSubtype="16" fill="hold" grpId="0" nodeType="withEffect">
                                  <p:stCondLst>
                                    <p:cond delay="0"/>
                                  </p:stCondLst>
                                  <p:childTnLst>
                                    <p:set>
                                      <p:cBhvr>
                                        <p:cTn id="142" dur="1" fill="hold">
                                          <p:stCondLst>
                                            <p:cond delay="0"/>
                                          </p:stCondLst>
                                        </p:cTn>
                                        <p:tgtEl>
                                          <p:spTgt spid="51"/>
                                        </p:tgtEl>
                                        <p:attrNameLst>
                                          <p:attrName>style.visibility</p:attrName>
                                        </p:attrNameLst>
                                      </p:cBhvr>
                                      <p:to>
                                        <p:strVal val="visible"/>
                                      </p:to>
                                    </p:set>
                                    <p:anim calcmode="lin" valueType="num">
                                      <p:cBhvr>
                                        <p:cTn id="143" dur="500" fill="hold"/>
                                        <p:tgtEl>
                                          <p:spTgt spid="51"/>
                                        </p:tgtEl>
                                        <p:attrNameLst>
                                          <p:attrName>ppt_w</p:attrName>
                                        </p:attrNameLst>
                                      </p:cBhvr>
                                      <p:tavLst>
                                        <p:tav tm="0">
                                          <p:val>
                                            <p:fltVal val="0"/>
                                          </p:val>
                                        </p:tav>
                                        <p:tav tm="100000">
                                          <p:val>
                                            <p:strVal val="#ppt_w"/>
                                          </p:val>
                                        </p:tav>
                                      </p:tavLst>
                                    </p:anim>
                                    <p:anim calcmode="lin" valueType="num">
                                      <p:cBhvr>
                                        <p:cTn id="144" dur="500" fill="hold"/>
                                        <p:tgtEl>
                                          <p:spTgt spid="51"/>
                                        </p:tgtEl>
                                        <p:attrNameLst>
                                          <p:attrName>ppt_h</p:attrName>
                                        </p:attrNameLst>
                                      </p:cBhvr>
                                      <p:tavLst>
                                        <p:tav tm="0">
                                          <p:val>
                                            <p:fltVal val="0"/>
                                          </p:val>
                                        </p:tav>
                                        <p:tav tm="100000">
                                          <p:val>
                                            <p:strVal val="#ppt_h"/>
                                          </p:val>
                                        </p:tav>
                                      </p:tavLst>
                                    </p:anim>
                                  </p:childTnLst>
                                </p:cTn>
                              </p:par>
                              <p:par>
                                <p:cTn id="145" presetID="23" presetClass="entr" presetSubtype="16" fill="hold" grpId="0" nodeType="withEffect">
                                  <p:stCondLst>
                                    <p:cond delay="0"/>
                                  </p:stCondLst>
                                  <p:childTnLst>
                                    <p:set>
                                      <p:cBhvr>
                                        <p:cTn id="146" dur="1" fill="hold">
                                          <p:stCondLst>
                                            <p:cond delay="0"/>
                                          </p:stCondLst>
                                        </p:cTn>
                                        <p:tgtEl>
                                          <p:spTgt spid="35"/>
                                        </p:tgtEl>
                                        <p:attrNameLst>
                                          <p:attrName>style.visibility</p:attrName>
                                        </p:attrNameLst>
                                      </p:cBhvr>
                                      <p:to>
                                        <p:strVal val="visible"/>
                                      </p:to>
                                    </p:set>
                                    <p:anim calcmode="lin" valueType="num">
                                      <p:cBhvr>
                                        <p:cTn id="147" dur="500" fill="hold"/>
                                        <p:tgtEl>
                                          <p:spTgt spid="35"/>
                                        </p:tgtEl>
                                        <p:attrNameLst>
                                          <p:attrName>ppt_w</p:attrName>
                                        </p:attrNameLst>
                                      </p:cBhvr>
                                      <p:tavLst>
                                        <p:tav tm="0">
                                          <p:val>
                                            <p:fltVal val="0"/>
                                          </p:val>
                                        </p:tav>
                                        <p:tav tm="100000">
                                          <p:val>
                                            <p:strVal val="#ppt_w"/>
                                          </p:val>
                                        </p:tav>
                                      </p:tavLst>
                                    </p:anim>
                                    <p:anim calcmode="lin" valueType="num">
                                      <p:cBhvr>
                                        <p:cTn id="148" dur="500" fill="hold"/>
                                        <p:tgtEl>
                                          <p:spTgt spid="35"/>
                                        </p:tgtEl>
                                        <p:attrNameLst>
                                          <p:attrName>ppt_h</p:attrName>
                                        </p:attrNameLst>
                                      </p:cBhvr>
                                      <p:tavLst>
                                        <p:tav tm="0">
                                          <p:val>
                                            <p:fltVal val="0"/>
                                          </p:val>
                                        </p:tav>
                                        <p:tav tm="100000">
                                          <p:val>
                                            <p:strVal val="#ppt_h"/>
                                          </p:val>
                                        </p:tav>
                                      </p:tavLst>
                                    </p:anim>
                                  </p:childTnLst>
                                </p:cTn>
                              </p:par>
                              <p:par>
                                <p:cTn id="149" presetID="23" presetClass="entr" presetSubtype="16" fill="hold" grpId="0" nodeType="withEffect">
                                  <p:stCondLst>
                                    <p:cond delay="0"/>
                                  </p:stCondLst>
                                  <p:childTnLst>
                                    <p:set>
                                      <p:cBhvr>
                                        <p:cTn id="150" dur="1" fill="hold">
                                          <p:stCondLst>
                                            <p:cond delay="0"/>
                                          </p:stCondLst>
                                        </p:cTn>
                                        <p:tgtEl>
                                          <p:spTgt spid="36"/>
                                        </p:tgtEl>
                                        <p:attrNameLst>
                                          <p:attrName>style.visibility</p:attrName>
                                        </p:attrNameLst>
                                      </p:cBhvr>
                                      <p:to>
                                        <p:strVal val="visible"/>
                                      </p:to>
                                    </p:set>
                                    <p:anim calcmode="lin" valueType="num">
                                      <p:cBhvr>
                                        <p:cTn id="151" dur="500" fill="hold"/>
                                        <p:tgtEl>
                                          <p:spTgt spid="36"/>
                                        </p:tgtEl>
                                        <p:attrNameLst>
                                          <p:attrName>ppt_w</p:attrName>
                                        </p:attrNameLst>
                                      </p:cBhvr>
                                      <p:tavLst>
                                        <p:tav tm="0">
                                          <p:val>
                                            <p:fltVal val="0"/>
                                          </p:val>
                                        </p:tav>
                                        <p:tav tm="100000">
                                          <p:val>
                                            <p:strVal val="#ppt_w"/>
                                          </p:val>
                                        </p:tav>
                                      </p:tavLst>
                                    </p:anim>
                                    <p:anim calcmode="lin" valueType="num">
                                      <p:cBhvr>
                                        <p:cTn id="152" dur="500" fill="hold"/>
                                        <p:tgtEl>
                                          <p:spTgt spid="36"/>
                                        </p:tgtEl>
                                        <p:attrNameLst>
                                          <p:attrName>ppt_h</p:attrName>
                                        </p:attrNameLst>
                                      </p:cBhvr>
                                      <p:tavLst>
                                        <p:tav tm="0">
                                          <p:val>
                                            <p:fltVal val="0"/>
                                          </p:val>
                                        </p:tav>
                                        <p:tav tm="100000">
                                          <p:val>
                                            <p:strVal val="#ppt_h"/>
                                          </p:val>
                                        </p:tav>
                                      </p:tavLst>
                                    </p:anim>
                                  </p:childTnLst>
                                </p:cTn>
                              </p:par>
                            </p:childTnLst>
                          </p:cTn>
                        </p:par>
                      </p:childTnLst>
                    </p:cTn>
                  </p:par>
                  <p:par>
                    <p:cTn id="153" fill="hold">
                      <p:stCondLst>
                        <p:cond delay="indefinite"/>
                      </p:stCondLst>
                      <p:childTnLst>
                        <p:par>
                          <p:cTn id="154" fill="hold">
                            <p:stCondLst>
                              <p:cond delay="0"/>
                            </p:stCondLst>
                            <p:childTnLst>
                              <p:par>
                                <p:cTn id="155" presetID="23" presetClass="entr" presetSubtype="16" fill="hold" grpId="0" nodeType="clickEffect">
                                  <p:stCondLst>
                                    <p:cond delay="0"/>
                                  </p:stCondLst>
                                  <p:childTnLst>
                                    <p:set>
                                      <p:cBhvr>
                                        <p:cTn id="156" dur="1" fill="hold">
                                          <p:stCondLst>
                                            <p:cond delay="0"/>
                                          </p:stCondLst>
                                        </p:cTn>
                                        <p:tgtEl>
                                          <p:spTgt spid="37"/>
                                        </p:tgtEl>
                                        <p:attrNameLst>
                                          <p:attrName>style.visibility</p:attrName>
                                        </p:attrNameLst>
                                      </p:cBhvr>
                                      <p:to>
                                        <p:strVal val="visible"/>
                                      </p:to>
                                    </p:set>
                                    <p:anim calcmode="lin" valueType="num">
                                      <p:cBhvr>
                                        <p:cTn id="157" dur="500" fill="hold"/>
                                        <p:tgtEl>
                                          <p:spTgt spid="37"/>
                                        </p:tgtEl>
                                        <p:attrNameLst>
                                          <p:attrName>ppt_w</p:attrName>
                                        </p:attrNameLst>
                                      </p:cBhvr>
                                      <p:tavLst>
                                        <p:tav tm="0">
                                          <p:val>
                                            <p:fltVal val="0"/>
                                          </p:val>
                                        </p:tav>
                                        <p:tav tm="100000">
                                          <p:val>
                                            <p:strVal val="#ppt_w"/>
                                          </p:val>
                                        </p:tav>
                                      </p:tavLst>
                                    </p:anim>
                                    <p:anim calcmode="lin" valueType="num">
                                      <p:cBhvr>
                                        <p:cTn id="158" dur="500" fill="hold"/>
                                        <p:tgtEl>
                                          <p:spTgt spid="37"/>
                                        </p:tgtEl>
                                        <p:attrNameLst>
                                          <p:attrName>ppt_h</p:attrName>
                                        </p:attrNameLst>
                                      </p:cBhvr>
                                      <p:tavLst>
                                        <p:tav tm="0">
                                          <p:val>
                                            <p:fltVal val="0"/>
                                          </p:val>
                                        </p:tav>
                                        <p:tav tm="100000">
                                          <p:val>
                                            <p:strVal val="#ppt_h"/>
                                          </p:val>
                                        </p:tav>
                                      </p:tavLst>
                                    </p:anim>
                                  </p:childTnLst>
                                </p:cTn>
                              </p:par>
                            </p:childTnLst>
                          </p:cTn>
                        </p:par>
                      </p:childTnLst>
                    </p:cTn>
                  </p:par>
                  <p:par>
                    <p:cTn id="159" fill="hold">
                      <p:stCondLst>
                        <p:cond delay="indefinite"/>
                      </p:stCondLst>
                      <p:childTnLst>
                        <p:par>
                          <p:cTn id="160" fill="hold">
                            <p:stCondLst>
                              <p:cond delay="0"/>
                            </p:stCondLst>
                            <p:childTnLst>
                              <p:par>
                                <p:cTn id="161" presetID="23" presetClass="entr" presetSubtype="16" fill="hold" nodeType="clickEffect">
                                  <p:stCondLst>
                                    <p:cond delay="0"/>
                                  </p:stCondLst>
                                  <p:childTnLst>
                                    <p:set>
                                      <p:cBhvr>
                                        <p:cTn id="162" dur="1" fill="hold">
                                          <p:stCondLst>
                                            <p:cond delay="0"/>
                                          </p:stCondLst>
                                        </p:cTn>
                                        <p:tgtEl>
                                          <p:spTgt spid="52"/>
                                        </p:tgtEl>
                                        <p:attrNameLst>
                                          <p:attrName>style.visibility</p:attrName>
                                        </p:attrNameLst>
                                      </p:cBhvr>
                                      <p:to>
                                        <p:strVal val="visible"/>
                                      </p:to>
                                    </p:set>
                                    <p:anim calcmode="lin" valueType="num">
                                      <p:cBhvr>
                                        <p:cTn id="163" dur="500" fill="hold"/>
                                        <p:tgtEl>
                                          <p:spTgt spid="52"/>
                                        </p:tgtEl>
                                        <p:attrNameLst>
                                          <p:attrName>ppt_w</p:attrName>
                                        </p:attrNameLst>
                                      </p:cBhvr>
                                      <p:tavLst>
                                        <p:tav tm="0">
                                          <p:val>
                                            <p:fltVal val="0"/>
                                          </p:val>
                                        </p:tav>
                                        <p:tav tm="100000">
                                          <p:val>
                                            <p:strVal val="#ppt_w"/>
                                          </p:val>
                                        </p:tav>
                                      </p:tavLst>
                                    </p:anim>
                                    <p:anim calcmode="lin" valueType="num">
                                      <p:cBhvr>
                                        <p:cTn id="164" dur="500" fill="hold"/>
                                        <p:tgtEl>
                                          <p:spTgt spid="52"/>
                                        </p:tgtEl>
                                        <p:attrNameLst>
                                          <p:attrName>ppt_h</p:attrName>
                                        </p:attrNameLst>
                                      </p:cBhvr>
                                      <p:tavLst>
                                        <p:tav tm="0">
                                          <p:val>
                                            <p:fltVal val="0"/>
                                          </p:val>
                                        </p:tav>
                                        <p:tav tm="100000">
                                          <p:val>
                                            <p:strVal val="#ppt_h"/>
                                          </p:val>
                                        </p:tav>
                                      </p:tavLst>
                                    </p:anim>
                                  </p:childTnLst>
                                </p:cTn>
                              </p:par>
                              <p:par>
                                <p:cTn id="165" presetID="23" presetClass="entr" presetSubtype="16" fill="hold" grpId="0" nodeType="withEffect">
                                  <p:stCondLst>
                                    <p:cond delay="0"/>
                                  </p:stCondLst>
                                  <p:childTnLst>
                                    <p:set>
                                      <p:cBhvr>
                                        <p:cTn id="166" dur="1" fill="hold">
                                          <p:stCondLst>
                                            <p:cond delay="0"/>
                                          </p:stCondLst>
                                        </p:cTn>
                                        <p:tgtEl>
                                          <p:spTgt spid="53"/>
                                        </p:tgtEl>
                                        <p:attrNameLst>
                                          <p:attrName>style.visibility</p:attrName>
                                        </p:attrNameLst>
                                      </p:cBhvr>
                                      <p:to>
                                        <p:strVal val="visible"/>
                                      </p:to>
                                    </p:set>
                                    <p:anim calcmode="lin" valueType="num">
                                      <p:cBhvr>
                                        <p:cTn id="167" dur="500" fill="hold"/>
                                        <p:tgtEl>
                                          <p:spTgt spid="53"/>
                                        </p:tgtEl>
                                        <p:attrNameLst>
                                          <p:attrName>ppt_w</p:attrName>
                                        </p:attrNameLst>
                                      </p:cBhvr>
                                      <p:tavLst>
                                        <p:tav tm="0">
                                          <p:val>
                                            <p:fltVal val="0"/>
                                          </p:val>
                                        </p:tav>
                                        <p:tav tm="100000">
                                          <p:val>
                                            <p:strVal val="#ppt_w"/>
                                          </p:val>
                                        </p:tav>
                                      </p:tavLst>
                                    </p:anim>
                                    <p:anim calcmode="lin" valueType="num">
                                      <p:cBhvr>
                                        <p:cTn id="168" dur="500" fill="hold"/>
                                        <p:tgtEl>
                                          <p:spTgt spid="53"/>
                                        </p:tgtEl>
                                        <p:attrNameLst>
                                          <p:attrName>ppt_h</p:attrName>
                                        </p:attrNameLst>
                                      </p:cBhvr>
                                      <p:tavLst>
                                        <p:tav tm="0">
                                          <p:val>
                                            <p:fltVal val="0"/>
                                          </p:val>
                                        </p:tav>
                                        <p:tav tm="100000">
                                          <p:val>
                                            <p:strVal val="#ppt_h"/>
                                          </p:val>
                                        </p:tav>
                                      </p:tavLst>
                                    </p:anim>
                                  </p:childTnLst>
                                </p:cTn>
                              </p:par>
                              <p:par>
                                <p:cTn id="169" presetID="23" presetClass="entr" presetSubtype="16" fill="hold" grpId="0" nodeType="withEffect">
                                  <p:stCondLst>
                                    <p:cond delay="0"/>
                                  </p:stCondLst>
                                  <p:childTnLst>
                                    <p:set>
                                      <p:cBhvr>
                                        <p:cTn id="170" dur="1" fill="hold">
                                          <p:stCondLst>
                                            <p:cond delay="0"/>
                                          </p:stCondLst>
                                        </p:cTn>
                                        <p:tgtEl>
                                          <p:spTgt spid="38"/>
                                        </p:tgtEl>
                                        <p:attrNameLst>
                                          <p:attrName>style.visibility</p:attrName>
                                        </p:attrNameLst>
                                      </p:cBhvr>
                                      <p:to>
                                        <p:strVal val="visible"/>
                                      </p:to>
                                    </p:set>
                                    <p:anim calcmode="lin" valueType="num">
                                      <p:cBhvr>
                                        <p:cTn id="171" dur="500" fill="hold"/>
                                        <p:tgtEl>
                                          <p:spTgt spid="38"/>
                                        </p:tgtEl>
                                        <p:attrNameLst>
                                          <p:attrName>ppt_w</p:attrName>
                                        </p:attrNameLst>
                                      </p:cBhvr>
                                      <p:tavLst>
                                        <p:tav tm="0">
                                          <p:val>
                                            <p:fltVal val="0"/>
                                          </p:val>
                                        </p:tav>
                                        <p:tav tm="100000">
                                          <p:val>
                                            <p:strVal val="#ppt_w"/>
                                          </p:val>
                                        </p:tav>
                                      </p:tavLst>
                                    </p:anim>
                                    <p:anim calcmode="lin" valueType="num">
                                      <p:cBhvr>
                                        <p:cTn id="172" dur="500" fill="hold"/>
                                        <p:tgtEl>
                                          <p:spTgt spid="38"/>
                                        </p:tgtEl>
                                        <p:attrNameLst>
                                          <p:attrName>ppt_h</p:attrName>
                                        </p:attrNameLst>
                                      </p:cBhvr>
                                      <p:tavLst>
                                        <p:tav tm="0">
                                          <p:val>
                                            <p:fltVal val="0"/>
                                          </p:val>
                                        </p:tav>
                                        <p:tav tm="100000">
                                          <p:val>
                                            <p:strVal val="#ppt_h"/>
                                          </p:val>
                                        </p:tav>
                                      </p:tavLst>
                                    </p:anim>
                                  </p:childTnLst>
                                </p:cTn>
                              </p:par>
                              <p:par>
                                <p:cTn id="173" presetID="23" presetClass="entr" presetSubtype="16" fill="hold" grpId="0" nodeType="withEffect">
                                  <p:stCondLst>
                                    <p:cond delay="0"/>
                                  </p:stCondLst>
                                  <p:childTnLst>
                                    <p:set>
                                      <p:cBhvr>
                                        <p:cTn id="174" dur="1" fill="hold">
                                          <p:stCondLst>
                                            <p:cond delay="0"/>
                                          </p:stCondLst>
                                        </p:cTn>
                                        <p:tgtEl>
                                          <p:spTgt spid="39"/>
                                        </p:tgtEl>
                                        <p:attrNameLst>
                                          <p:attrName>style.visibility</p:attrName>
                                        </p:attrNameLst>
                                      </p:cBhvr>
                                      <p:to>
                                        <p:strVal val="visible"/>
                                      </p:to>
                                    </p:set>
                                    <p:anim calcmode="lin" valueType="num">
                                      <p:cBhvr>
                                        <p:cTn id="175" dur="500" fill="hold"/>
                                        <p:tgtEl>
                                          <p:spTgt spid="39"/>
                                        </p:tgtEl>
                                        <p:attrNameLst>
                                          <p:attrName>ppt_w</p:attrName>
                                        </p:attrNameLst>
                                      </p:cBhvr>
                                      <p:tavLst>
                                        <p:tav tm="0">
                                          <p:val>
                                            <p:fltVal val="0"/>
                                          </p:val>
                                        </p:tav>
                                        <p:tav tm="100000">
                                          <p:val>
                                            <p:strVal val="#ppt_w"/>
                                          </p:val>
                                        </p:tav>
                                      </p:tavLst>
                                    </p:anim>
                                    <p:anim calcmode="lin" valueType="num">
                                      <p:cBhvr>
                                        <p:cTn id="176" dur="500" fill="hold"/>
                                        <p:tgtEl>
                                          <p:spTgt spid="39"/>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P spid="55" grpId="0" animBg="1"/>
      <p:bldP spid="53" grpId="0" animBg="1"/>
      <p:bldP spid="51" grpId="0" animBg="1"/>
      <p:bldP spid="24" grpId="0"/>
      <p:bldP spid="25" grpId="0"/>
      <p:bldP spid="26" grpId="0"/>
      <p:bldP spid="27" grpId="0"/>
      <p:bldP spid="28" grpId="0"/>
      <p:bldP spid="30" grpId="0"/>
      <p:bldP spid="31" grpId="0"/>
      <p:bldP spid="33" grpId="0"/>
      <p:bldP spid="34" grpId="0"/>
      <p:bldP spid="35" grpId="0"/>
      <p:bldP spid="36" grpId="0"/>
      <p:bldP spid="37" grpId="0"/>
      <p:bldP spid="38" grpId="0"/>
      <p:bldP spid="39" grpId="0"/>
      <p:bldP spid="46" grpId="0" animBg="1"/>
      <p:bldP spid="48" grpId="0"/>
      <p:bldP spid="58" grpId="0" animBg="1"/>
      <p:bldP spid="59" grpId="0"/>
      <p:bldP spid="64" grpId="0" animBg="1"/>
      <p:bldP spid="6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B0AD0C1-2B59-4D47-B68A-7EE6F48F0BAC}"/>
              </a:ext>
            </a:extLst>
          </p:cNvPr>
          <p:cNvSpPr/>
          <p:nvPr/>
        </p:nvSpPr>
        <p:spPr>
          <a:xfrm>
            <a:off x="512063" y="1114440"/>
            <a:ext cx="11148443" cy="1938992"/>
          </a:xfrm>
          <a:prstGeom prst="rect">
            <a:avLst/>
          </a:prstGeom>
        </p:spPr>
        <p:txBody>
          <a:bodyPr wrap="square">
            <a:spAutoFit/>
          </a:bodyPr>
          <a:lstStyle/>
          <a:p>
            <a:pPr lvl="0" algn="just" eaLnBrk="0" fontAlgn="base" hangingPunct="0">
              <a:lnSpc>
                <a:spcPct val="150000"/>
              </a:lnSpc>
              <a:spcBef>
                <a:spcPct val="0"/>
              </a:spcBef>
              <a:spcAft>
                <a:spcPct val="0"/>
              </a:spcAft>
              <a:tabLst>
                <a:tab pos="1828800" algn="l"/>
              </a:tabLst>
            </a:pPr>
            <a:r>
              <a:rPr lang="en-US" altLang="en-US" sz="2000" b="1" dirty="0">
                <a:solidFill>
                  <a:srgbClr val="0F24FD"/>
                </a:solidFill>
                <a:latin typeface="Avenir Next LT Pro Medium Conde" panose="020B0606020202020204" pitchFamily="34" charset="77"/>
                <a:ea typeface="Calibri" panose="020F0502020204030204" pitchFamily="34" charset="0"/>
                <a:cs typeface="Times New Roman" panose="02020603050405020304" pitchFamily="18" charset="0"/>
              </a:rPr>
              <a:t>Preparation of </a:t>
            </a:r>
            <a:r>
              <a:rPr lang="en-US" altLang="en-US" sz="2000" b="1" dirty="0" err="1">
                <a:solidFill>
                  <a:srgbClr val="0F24FD"/>
                </a:solidFill>
                <a:latin typeface="Avenir Next LT Pro Medium Conde" panose="020B0606020202020204" pitchFamily="34" charset="77"/>
                <a:ea typeface="Calibri" panose="020F0502020204030204" pitchFamily="34" charset="0"/>
                <a:cs typeface="Times New Roman" panose="02020603050405020304" pitchFamily="18" charset="0"/>
              </a:rPr>
              <a:t>Std</a:t>
            </a:r>
            <a:r>
              <a:rPr lang="en-US" altLang="en-US" sz="2000" b="1" dirty="0">
                <a:solidFill>
                  <a:srgbClr val="0F24FD"/>
                </a:solidFill>
                <a:latin typeface="Avenir Next LT Pro Medium Conde" panose="020B0606020202020204" pitchFamily="34" charset="77"/>
                <a:ea typeface="Calibri" panose="020F0502020204030204" pitchFamily="34" charset="0"/>
                <a:cs typeface="Times New Roman" panose="02020603050405020304" pitchFamily="18" charset="0"/>
              </a:rPr>
              <a:t> EDTA solution:</a:t>
            </a:r>
            <a:endParaRPr lang="en-US" altLang="en-US" sz="2000" dirty="0">
              <a:solidFill>
                <a:srgbClr val="0F24FD"/>
              </a:solidFill>
              <a:latin typeface="Avenir Next LT Pro Medium Conde" panose="020B0606020202020204" pitchFamily="34" charset="77"/>
            </a:endParaRPr>
          </a:p>
          <a:p>
            <a:pPr lvl="0" algn="just" eaLnBrk="0" fontAlgn="base" hangingPunct="0">
              <a:lnSpc>
                <a:spcPct val="150000"/>
              </a:lnSpc>
              <a:spcBef>
                <a:spcPct val="0"/>
              </a:spcBef>
              <a:spcAft>
                <a:spcPct val="0"/>
              </a:spcAft>
              <a:tabLst>
                <a:tab pos="1828800" algn="l"/>
              </a:tabLst>
            </a:pPr>
            <a:r>
              <a:rPr lang="en-US" altLang="en-US" sz="2000" dirty="0">
                <a:latin typeface="Avenir Next LT Pro Medium Conde" panose="020B0606020202020204" pitchFamily="34" charset="77"/>
                <a:ea typeface="Calibri" panose="020F0502020204030204" pitchFamily="34" charset="0"/>
                <a:cs typeface="Times New Roman" panose="02020603050405020304" pitchFamily="18" charset="0"/>
              </a:rPr>
              <a:t>                                 Dissolve a known wt. of soluble salt of EDTA in water in a 250 ml std. flask and add  2mL of ammonia, make up to the mark with water and mix well. Let its molarity be  ‘x’ M. </a:t>
            </a:r>
            <a:endParaRPr lang="en-US" altLang="en-US" sz="2000" dirty="0">
              <a:latin typeface="Avenir Next LT Pro Medium Conde" panose="020B0606020202020204" pitchFamily="34" charset="77"/>
            </a:endParaRPr>
          </a:p>
          <a:p>
            <a:pPr lvl="0" algn="just" eaLnBrk="0" fontAlgn="base" hangingPunct="0">
              <a:lnSpc>
                <a:spcPct val="150000"/>
              </a:lnSpc>
              <a:spcBef>
                <a:spcPct val="0"/>
              </a:spcBef>
              <a:spcAft>
                <a:spcPct val="0"/>
              </a:spcAft>
              <a:tabLst>
                <a:tab pos="1828800" algn="l"/>
              </a:tabLst>
            </a:pPr>
            <a:r>
              <a:rPr lang="en-US" altLang="en-US" sz="2000" dirty="0">
                <a:latin typeface="Avenir Next LT Pro Medium Conde" panose="020B0606020202020204" pitchFamily="34" charset="77"/>
                <a:ea typeface="Calibri" panose="020F0502020204030204" pitchFamily="34" charset="0"/>
                <a:cs typeface="Times New Roman" panose="02020603050405020304" pitchFamily="18" charset="0"/>
              </a:rPr>
              <a:t>                 </a:t>
            </a:r>
          </a:p>
        </p:txBody>
      </p:sp>
      <p:sp>
        <p:nvSpPr>
          <p:cNvPr id="3" name="Rectangle 2">
            <a:extLst>
              <a:ext uri="{FF2B5EF4-FFF2-40B4-BE49-F238E27FC236}">
                <a16:creationId xmlns:a16="http://schemas.microsoft.com/office/drawing/2014/main" id="{E8943A10-E231-6D46-9948-F7EB2DDAAFEE}"/>
              </a:ext>
            </a:extLst>
          </p:cNvPr>
          <p:cNvSpPr/>
          <p:nvPr/>
        </p:nvSpPr>
        <p:spPr>
          <a:xfrm>
            <a:off x="434512" y="4057131"/>
            <a:ext cx="10953436" cy="2400657"/>
          </a:xfrm>
          <a:prstGeom prst="rect">
            <a:avLst/>
          </a:prstGeom>
        </p:spPr>
        <p:txBody>
          <a:bodyPr wrap="square">
            <a:spAutoFit/>
          </a:bodyPr>
          <a:lstStyle/>
          <a:p>
            <a:pPr algn="just">
              <a:lnSpc>
                <a:spcPct val="150000"/>
              </a:lnSpc>
              <a:tabLst>
                <a:tab pos="1828800" algn="l"/>
              </a:tabLst>
            </a:pPr>
            <a:r>
              <a:rPr lang="en-US" sz="2000" b="1" dirty="0">
                <a:solidFill>
                  <a:srgbClr val="0F24FD"/>
                </a:solidFill>
                <a:latin typeface="Avenir Next LT Pro Medium Conde" panose="020B0606020202020204" pitchFamily="34" charset="77"/>
                <a:ea typeface="Calibri" panose="020F0502020204030204" pitchFamily="34" charset="0"/>
                <a:cs typeface="Times New Roman" panose="02020603050405020304" pitchFamily="18" charset="0"/>
              </a:rPr>
              <a:t>a. Determination of Total hardness:</a:t>
            </a:r>
            <a:endParaRPr lang="en-US" sz="2000" dirty="0">
              <a:solidFill>
                <a:srgbClr val="0F24FD"/>
              </a:solidFill>
              <a:effectLst/>
              <a:latin typeface="Avenir Next LT Pro Medium Conde" panose="020B0606020202020204" pitchFamily="34" charset="77"/>
              <a:ea typeface="Calibri" panose="020F0502020204030204" pitchFamily="34" charset="0"/>
              <a:cs typeface="Times New Roman" panose="02020603050405020304" pitchFamily="18" charset="0"/>
            </a:endParaRPr>
          </a:p>
          <a:p>
            <a:pPr algn="just">
              <a:lnSpc>
                <a:spcPct val="150000"/>
              </a:lnSpc>
              <a:tabLst>
                <a:tab pos="1828800" algn="l"/>
              </a:tabLst>
            </a:pPr>
            <a:r>
              <a:rPr lang="en-US" sz="2000" dirty="0">
                <a:latin typeface="Avenir Next LT Pro Medium Conde" panose="020B0606020202020204" pitchFamily="34" charset="77"/>
                <a:ea typeface="Calibri" panose="020F0502020204030204" pitchFamily="34" charset="0"/>
                <a:cs typeface="Times New Roman" panose="02020603050405020304" pitchFamily="18" charset="0"/>
              </a:rPr>
              <a:t>                        Pipette out 25 ml of the water sample in to a clean conical flask.  Add 2 ml of NH</a:t>
            </a:r>
            <a:r>
              <a:rPr lang="en-US" sz="2000" baseline="-25000" dirty="0">
                <a:latin typeface="Avenir Next LT Pro Medium Conde" panose="020B0606020202020204" pitchFamily="34" charset="77"/>
                <a:ea typeface="Calibri" panose="020F0502020204030204" pitchFamily="34" charset="0"/>
                <a:cs typeface="Times New Roman" panose="02020603050405020304" pitchFamily="18" charset="0"/>
              </a:rPr>
              <a:t>3</a:t>
            </a:r>
            <a:r>
              <a:rPr lang="en-US" sz="2000" dirty="0">
                <a:latin typeface="Avenir Next LT Pro Medium Conde" panose="020B0606020202020204" pitchFamily="34" charset="77"/>
                <a:ea typeface="Calibri" panose="020F0502020204030204" pitchFamily="34" charset="0"/>
                <a:cs typeface="Times New Roman" panose="02020603050405020304" pitchFamily="18" charset="0"/>
              </a:rPr>
              <a:t>- NH </a:t>
            </a:r>
            <a:r>
              <a:rPr lang="en-US" sz="2000" baseline="-25000" dirty="0">
                <a:latin typeface="Avenir Next LT Pro Medium Conde" panose="020B0606020202020204" pitchFamily="34" charset="77"/>
                <a:ea typeface="Calibri" panose="020F0502020204030204" pitchFamily="34" charset="0"/>
                <a:cs typeface="Times New Roman" panose="02020603050405020304" pitchFamily="18" charset="0"/>
              </a:rPr>
              <a:t>4</a:t>
            </a:r>
            <a:r>
              <a:rPr lang="en-US" sz="2000" dirty="0">
                <a:latin typeface="Avenir Next LT Pro Medium Conde" panose="020B0606020202020204" pitchFamily="34" charset="77"/>
                <a:ea typeface="Calibri" panose="020F0502020204030204" pitchFamily="34" charset="0"/>
                <a:cs typeface="Times New Roman" panose="02020603050405020304" pitchFamily="18" charset="0"/>
              </a:rPr>
              <a:t>Cl buffer and a pinch of EBT indicator. Titrate this against std. EDTA solution, until the </a:t>
            </a:r>
            <a:r>
              <a:rPr lang="en-US" sz="2000" dirty="0" err="1">
                <a:latin typeface="Avenir Next LT Pro Medium Conde" panose="020B0606020202020204" pitchFamily="34" charset="77"/>
                <a:ea typeface="Calibri" panose="020F0502020204030204" pitchFamily="34" charset="0"/>
                <a:cs typeface="Times New Roman" panose="02020603050405020304" pitchFamily="18" charset="0"/>
              </a:rPr>
              <a:t>colour</a:t>
            </a:r>
            <a:r>
              <a:rPr lang="en-US" sz="2000" dirty="0">
                <a:latin typeface="Avenir Next LT Pro Medium Conde" panose="020B0606020202020204" pitchFamily="34" charset="77"/>
                <a:ea typeface="Calibri" panose="020F0502020204030204" pitchFamily="34" charset="0"/>
                <a:cs typeface="Times New Roman" panose="02020603050405020304" pitchFamily="18" charset="0"/>
              </a:rPr>
              <a:t> changes from wine red to just blue. </a:t>
            </a:r>
            <a:r>
              <a:rPr lang="en-US" sz="2000" dirty="0" err="1">
                <a:latin typeface="Avenir Next LT Pro Medium Conde" panose="020B0606020202020204" pitchFamily="34" charset="77"/>
                <a:ea typeface="Calibri" panose="020F0502020204030204" pitchFamily="34" charset="0"/>
                <a:cs typeface="Times New Roman" panose="02020603050405020304" pitchFamily="18" charset="0"/>
              </a:rPr>
              <a:t>Notedown</a:t>
            </a:r>
            <a:r>
              <a:rPr lang="en-US" sz="2000" dirty="0">
                <a:latin typeface="Avenir Next LT Pro Medium Conde" panose="020B0606020202020204" pitchFamily="34" charset="77"/>
                <a:ea typeface="Calibri" panose="020F0502020204030204" pitchFamily="34" charset="0"/>
                <a:cs typeface="Times New Roman" panose="02020603050405020304" pitchFamily="18" charset="0"/>
              </a:rPr>
              <a:t> the volume of EDTA consumed, (say V</a:t>
            </a:r>
            <a:r>
              <a:rPr lang="en-US" sz="2000" baseline="-25000" dirty="0">
                <a:latin typeface="Avenir Next LT Pro Medium Conde" panose="020B0606020202020204" pitchFamily="34" charset="77"/>
                <a:ea typeface="Calibri" panose="020F0502020204030204" pitchFamily="34" charset="0"/>
                <a:cs typeface="Times New Roman" panose="02020603050405020304" pitchFamily="18" charset="0"/>
              </a:rPr>
              <a:t>1</a:t>
            </a:r>
            <a:r>
              <a:rPr lang="en-US" sz="2000" dirty="0">
                <a:latin typeface="Avenir Next LT Pro Medium Conde" panose="020B0606020202020204" pitchFamily="34" charset="77"/>
                <a:ea typeface="Calibri" panose="020F0502020204030204" pitchFamily="34" charset="0"/>
                <a:cs typeface="Times New Roman" panose="02020603050405020304" pitchFamily="18" charset="0"/>
              </a:rPr>
              <a:t> ml).</a:t>
            </a:r>
          </a:p>
        </p:txBody>
      </p:sp>
      <p:sp>
        <p:nvSpPr>
          <p:cNvPr id="5" name="Rectangle 4">
            <a:extLst>
              <a:ext uri="{FF2B5EF4-FFF2-40B4-BE49-F238E27FC236}">
                <a16:creationId xmlns:a16="http://schemas.microsoft.com/office/drawing/2014/main" id="{6B98575D-4645-E843-9431-B00CF102878E}"/>
              </a:ext>
            </a:extLst>
          </p:cNvPr>
          <p:cNvSpPr/>
          <p:nvPr/>
        </p:nvSpPr>
        <p:spPr>
          <a:xfrm>
            <a:off x="434512" y="420624"/>
            <a:ext cx="1527982" cy="461665"/>
          </a:xfrm>
          <a:prstGeom prst="rect">
            <a:avLst/>
          </a:prstGeom>
        </p:spPr>
        <p:txBody>
          <a:bodyPr wrap="none">
            <a:spAutoFit/>
          </a:bodyPr>
          <a:lstStyle/>
          <a:p>
            <a:pPr lvl="0" algn="just" eaLnBrk="0" fontAlgn="base" hangingPunct="0">
              <a:spcBef>
                <a:spcPct val="0"/>
              </a:spcBef>
              <a:spcAft>
                <a:spcPct val="0"/>
              </a:spcAft>
              <a:tabLst>
                <a:tab pos="1828800" algn="l"/>
              </a:tabLst>
            </a:pPr>
            <a:r>
              <a:rPr lang="en-US" altLang="en-US" sz="2400" b="1" dirty="0">
                <a:solidFill>
                  <a:srgbClr val="C00000"/>
                </a:solidFill>
                <a:latin typeface="Avenir Next LT Pro Medium Conde" panose="020B0606020202020204" pitchFamily="34" charset="77"/>
                <a:ea typeface="Calibri" panose="020F0502020204030204" pitchFamily="34" charset="0"/>
                <a:cs typeface="Times New Roman" panose="02020603050405020304" pitchFamily="18" charset="0"/>
              </a:rPr>
              <a:t> Procedure:</a:t>
            </a:r>
          </a:p>
        </p:txBody>
      </p:sp>
      <p:sp>
        <p:nvSpPr>
          <p:cNvPr id="10" name="TextBox 9">
            <a:extLst>
              <a:ext uri="{FF2B5EF4-FFF2-40B4-BE49-F238E27FC236}">
                <a16:creationId xmlns:a16="http://schemas.microsoft.com/office/drawing/2014/main" id="{761E66C6-492B-2F4F-A35E-C91A71588EFE}"/>
              </a:ext>
            </a:extLst>
          </p:cNvPr>
          <p:cNvSpPr txBox="1"/>
          <p:nvPr/>
        </p:nvSpPr>
        <p:spPr>
          <a:xfrm>
            <a:off x="7664523" y="2592141"/>
            <a:ext cx="3205045" cy="369332"/>
          </a:xfrm>
          <a:prstGeom prst="rect">
            <a:avLst/>
          </a:prstGeom>
          <a:noFill/>
        </p:spPr>
        <p:txBody>
          <a:bodyPr wrap="none" rtlCol="0">
            <a:spAutoFit/>
          </a:bodyPr>
          <a:lstStyle/>
          <a:p>
            <a:r>
              <a:rPr lang="en-US" dirty="0">
                <a:solidFill>
                  <a:srgbClr val="0F24FD"/>
                </a:solidFill>
              </a:rPr>
              <a:t>Weight of the compound x 1000</a:t>
            </a:r>
          </a:p>
        </p:txBody>
      </p:sp>
      <p:sp>
        <p:nvSpPr>
          <p:cNvPr id="11" name="TextBox 10">
            <a:extLst>
              <a:ext uri="{FF2B5EF4-FFF2-40B4-BE49-F238E27FC236}">
                <a16:creationId xmlns:a16="http://schemas.microsoft.com/office/drawing/2014/main" id="{3DEAA2DB-519B-A04F-9C44-41BA786A2ECA}"/>
              </a:ext>
            </a:extLst>
          </p:cNvPr>
          <p:cNvSpPr txBox="1"/>
          <p:nvPr/>
        </p:nvSpPr>
        <p:spPr>
          <a:xfrm>
            <a:off x="7235641" y="3016731"/>
            <a:ext cx="4424866" cy="369332"/>
          </a:xfrm>
          <a:prstGeom prst="rect">
            <a:avLst/>
          </a:prstGeom>
          <a:noFill/>
        </p:spPr>
        <p:txBody>
          <a:bodyPr wrap="none" rtlCol="0">
            <a:spAutoFit/>
          </a:bodyPr>
          <a:lstStyle/>
          <a:p>
            <a:r>
              <a:rPr lang="en-US" dirty="0">
                <a:solidFill>
                  <a:srgbClr val="0F24FD"/>
                </a:solidFill>
              </a:rPr>
              <a:t>Molecular weight of the compound x Volume</a:t>
            </a:r>
          </a:p>
        </p:txBody>
      </p:sp>
      <p:sp>
        <p:nvSpPr>
          <p:cNvPr id="12" name="TextBox 11">
            <a:extLst>
              <a:ext uri="{FF2B5EF4-FFF2-40B4-BE49-F238E27FC236}">
                <a16:creationId xmlns:a16="http://schemas.microsoft.com/office/drawing/2014/main" id="{F02D0550-55BA-E04A-8990-205D91D43BAF}"/>
              </a:ext>
            </a:extLst>
          </p:cNvPr>
          <p:cNvSpPr txBox="1"/>
          <p:nvPr/>
        </p:nvSpPr>
        <p:spPr>
          <a:xfrm>
            <a:off x="6085967" y="2700870"/>
            <a:ext cx="1149674" cy="369332"/>
          </a:xfrm>
          <a:prstGeom prst="rect">
            <a:avLst/>
          </a:prstGeom>
          <a:noFill/>
        </p:spPr>
        <p:txBody>
          <a:bodyPr wrap="none" rtlCol="0">
            <a:spAutoFit/>
          </a:bodyPr>
          <a:lstStyle/>
          <a:p>
            <a:r>
              <a:rPr lang="en-US" dirty="0">
                <a:solidFill>
                  <a:srgbClr val="0F24FD"/>
                </a:solidFill>
              </a:rPr>
              <a:t>Molarity =</a:t>
            </a:r>
          </a:p>
        </p:txBody>
      </p:sp>
      <p:sp>
        <p:nvSpPr>
          <p:cNvPr id="13" name="TextBox 12">
            <a:extLst>
              <a:ext uri="{FF2B5EF4-FFF2-40B4-BE49-F238E27FC236}">
                <a16:creationId xmlns:a16="http://schemas.microsoft.com/office/drawing/2014/main" id="{5A539FBA-16EB-3B4D-AF6F-FCDB6022DBA8}"/>
              </a:ext>
            </a:extLst>
          </p:cNvPr>
          <p:cNvSpPr txBox="1"/>
          <p:nvPr/>
        </p:nvSpPr>
        <p:spPr>
          <a:xfrm>
            <a:off x="1167116" y="2871818"/>
            <a:ext cx="889987" cy="369332"/>
          </a:xfrm>
          <a:prstGeom prst="rect">
            <a:avLst/>
          </a:prstGeom>
          <a:noFill/>
        </p:spPr>
        <p:txBody>
          <a:bodyPr wrap="none" rtlCol="0">
            <a:spAutoFit/>
          </a:bodyPr>
          <a:lstStyle/>
          <a:p>
            <a:r>
              <a:rPr lang="en-US" dirty="0">
                <a:solidFill>
                  <a:srgbClr val="C00000"/>
                </a:solidFill>
              </a:rPr>
              <a:t>‘X’ M = </a:t>
            </a:r>
          </a:p>
        </p:txBody>
      </p:sp>
      <p:sp>
        <p:nvSpPr>
          <p:cNvPr id="14" name="TextBox 13">
            <a:extLst>
              <a:ext uri="{FF2B5EF4-FFF2-40B4-BE49-F238E27FC236}">
                <a16:creationId xmlns:a16="http://schemas.microsoft.com/office/drawing/2014/main" id="{BD18B186-5E2A-0442-8347-03125873426F}"/>
              </a:ext>
            </a:extLst>
          </p:cNvPr>
          <p:cNvSpPr txBox="1"/>
          <p:nvPr/>
        </p:nvSpPr>
        <p:spPr>
          <a:xfrm>
            <a:off x="1996976" y="2687153"/>
            <a:ext cx="2055627" cy="369332"/>
          </a:xfrm>
          <a:prstGeom prst="rect">
            <a:avLst/>
          </a:prstGeom>
          <a:noFill/>
        </p:spPr>
        <p:txBody>
          <a:bodyPr wrap="none" rtlCol="0">
            <a:spAutoFit/>
          </a:bodyPr>
          <a:lstStyle/>
          <a:p>
            <a:r>
              <a:rPr lang="en-US" dirty="0" err="1">
                <a:solidFill>
                  <a:srgbClr val="C00000"/>
                </a:solidFill>
              </a:rPr>
              <a:t>Wt</a:t>
            </a:r>
            <a:r>
              <a:rPr lang="en-US" dirty="0">
                <a:solidFill>
                  <a:srgbClr val="C00000"/>
                </a:solidFill>
              </a:rPr>
              <a:t> of EDTA salt  x  4</a:t>
            </a:r>
          </a:p>
        </p:txBody>
      </p:sp>
      <p:sp>
        <p:nvSpPr>
          <p:cNvPr id="15" name="TextBox 14">
            <a:extLst>
              <a:ext uri="{FF2B5EF4-FFF2-40B4-BE49-F238E27FC236}">
                <a16:creationId xmlns:a16="http://schemas.microsoft.com/office/drawing/2014/main" id="{BC3E8423-0348-B842-A17A-8287929F7856}"/>
              </a:ext>
            </a:extLst>
          </p:cNvPr>
          <p:cNvSpPr txBox="1"/>
          <p:nvPr/>
        </p:nvSpPr>
        <p:spPr>
          <a:xfrm>
            <a:off x="1701793" y="3241150"/>
            <a:ext cx="2427524" cy="369332"/>
          </a:xfrm>
          <a:prstGeom prst="rect">
            <a:avLst/>
          </a:prstGeom>
          <a:noFill/>
        </p:spPr>
        <p:txBody>
          <a:bodyPr wrap="none" rtlCol="0">
            <a:spAutoFit/>
          </a:bodyPr>
          <a:lstStyle/>
          <a:p>
            <a:r>
              <a:rPr lang="en-US" dirty="0">
                <a:solidFill>
                  <a:srgbClr val="C00000"/>
                </a:solidFill>
              </a:rPr>
              <a:t>      Mol. </a:t>
            </a:r>
            <a:r>
              <a:rPr lang="en-US" dirty="0" err="1">
                <a:solidFill>
                  <a:srgbClr val="C00000"/>
                </a:solidFill>
              </a:rPr>
              <a:t>Wt</a:t>
            </a:r>
            <a:r>
              <a:rPr lang="en-US" dirty="0">
                <a:solidFill>
                  <a:srgbClr val="C00000"/>
                </a:solidFill>
              </a:rPr>
              <a:t> of EDTA salt</a:t>
            </a:r>
          </a:p>
        </p:txBody>
      </p:sp>
      <p:cxnSp>
        <p:nvCxnSpPr>
          <p:cNvPr id="18" name="Straight Connector 17">
            <a:extLst>
              <a:ext uri="{FF2B5EF4-FFF2-40B4-BE49-F238E27FC236}">
                <a16:creationId xmlns:a16="http://schemas.microsoft.com/office/drawing/2014/main" id="{25BDEDC4-E236-CC47-AF90-9FDDE8132DCD}"/>
              </a:ext>
            </a:extLst>
          </p:cNvPr>
          <p:cNvCxnSpPr/>
          <p:nvPr/>
        </p:nvCxnSpPr>
        <p:spPr>
          <a:xfrm>
            <a:off x="2057103" y="3038197"/>
            <a:ext cx="2110129" cy="0"/>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F719F07B-AB6B-704E-BF05-9985C0A2DE80}"/>
              </a:ext>
            </a:extLst>
          </p:cNvPr>
          <p:cNvCxnSpPr>
            <a:cxnSpLocks/>
          </p:cNvCxnSpPr>
          <p:nvPr/>
        </p:nvCxnSpPr>
        <p:spPr>
          <a:xfrm flipV="1">
            <a:off x="7366719" y="2961473"/>
            <a:ext cx="3734097" cy="8485"/>
          </a:xfrm>
          <a:prstGeom prst="line">
            <a:avLst/>
          </a:prstGeom>
          <a:ln w="25400">
            <a:solidFill>
              <a:srgbClr val="0F24FD"/>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0683165"/>
      </p:ext>
    </p:extLst>
  </p:cSld>
  <p:clrMapOvr>
    <a:masterClrMapping/>
  </p:clrMapOvr>
  <p:transition spd="slow">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p:cTn id="13" dur="500" fill="hold"/>
                                        <p:tgtEl>
                                          <p:spTgt spid="2"/>
                                        </p:tgtEl>
                                        <p:attrNameLst>
                                          <p:attrName>ppt_w</p:attrName>
                                        </p:attrNameLst>
                                      </p:cBhvr>
                                      <p:tavLst>
                                        <p:tav tm="0">
                                          <p:val>
                                            <p:fltVal val="0"/>
                                          </p:val>
                                        </p:tav>
                                        <p:tav tm="100000">
                                          <p:val>
                                            <p:strVal val="#ppt_w"/>
                                          </p:val>
                                        </p:tav>
                                      </p:tavLst>
                                    </p:anim>
                                    <p:anim calcmode="lin" valueType="num">
                                      <p:cBhvr>
                                        <p:cTn id="14" dur="500" fill="hold"/>
                                        <p:tgtEl>
                                          <p:spTgt spid="2"/>
                                        </p:tgtEl>
                                        <p:attrNameLst>
                                          <p:attrName>ppt_h</p:attrName>
                                        </p:attrNameLst>
                                      </p:cBhvr>
                                      <p:tavLst>
                                        <p:tav tm="0">
                                          <p:val>
                                            <p:fltVal val="0"/>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23" presetClass="entr" presetSubtype="16"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p:cTn id="19" dur="500" fill="hold"/>
                                        <p:tgtEl>
                                          <p:spTgt spid="13"/>
                                        </p:tgtEl>
                                        <p:attrNameLst>
                                          <p:attrName>ppt_w</p:attrName>
                                        </p:attrNameLst>
                                      </p:cBhvr>
                                      <p:tavLst>
                                        <p:tav tm="0">
                                          <p:val>
                                            <p:fltVal val="0"/>
                                          </p:val>
                                        </p:tav>
                                        <p:tav tm="100000">
                                          <p:val>
                                            <p:strVal val="#ppt_w"/>
                                          </p:val>
                                        </p:tav>
                                      </p:tavLst>
                                    </p:anim>
                                    <p:anim calcmode="lin" valueType="num">
                                      <p:cBhvr>
                                        <p:cTn id="20" dur="500" fill="hold"/>
                                        <p:tgtEl>
                                          <p:spTgt spid="13"/>
                                        </p:tgtEl>
                                        <p:attrNameLst>
                                          <p:attrName>ppt_h</p:attrName>
                                        </p:attrNameLst>
                                      </p:cBhvr>
                                      <p:tavLst>
                                        <p:tav tm="0">
                                          <p:val>
                                            <p:fltVal val="0"/>
                                          </p:val>
                                        </p:tav>
                                        <p:tav tm="100000">
                                          <p:val>
                                            <p:strVal val="#ppt_h"/>
                                          </p:val>
                                        </p:tav>
                                      </p:tavLst>
                                    </p:anim>
                                  </p:childTnLst>
                                </p:cTn>
                              </p:par>
                              <p:par>
                                <p:cTn id="21" presetID="23" presetClass="entr" presetSubtype="16" fill="hold" nodeType="withEffect">
                                  <p:stCondLst>
                                    <p:cond delay="0"/>
                                  </p:stCondLst>
                                  <p:childTnLst>
                                    <p:set>
                                      <p:cBhvr>
                                        <p:cTn id="22" dur="1" fill="hold">
                                          <p:stCondLst>
                                            <p:cond delay="0"/>
                                          </p:stCondLst>
                                        </p:cTn>
                                        <p:tgtEl>
                                          <p:spTgt spid="18"/>
                                        </p:tgtEl>
                                        <p:attrNameLst>
                                          <p:attrName>style.visibility</p:attrName>
                                        </p:attrNameLst>
                                      </p:cBhvr>
                                      <p:to>
                                        <p:strVal val="visible"/>
                                      </p:to>
                                    </p:set>
                                    <p:anim calcmode="lin" valueType="num">
                                      <p:cBhvr>
                                        <p:cTn id="23" dur="500" fill="hold"/>
                                        <p:tgtEl>
                                          <p:spTgt spid="18"/>
                                        </p:tgtEl>
                                        <p:attrNameLst>
                                          <p:attrName>ppt_w</p:attrName>
                                        </p:attrNameLst>
                                      </p:cBhvr>
                                      <p:tavLst>
                                        <p:tav tm="0">
                                          <p:val>
                                            <p:fltVal val="0"/>
                                          </p:val>
                                        </p:tav>
                                        <p:tav tm="100000">
                                          <p:val>
                                            <p:strVal val="#ppt_w"/>
                                          </p:val>
                                        </p:tav>
                                      </p:tavLst>
                                    </p:anim>
                                    <p:anim calcmode="lin" valueType="num">
                                      <p:cBhvr>
                                        <p:cTn id="24" dur="500" fill="hold"/>
                                        <p:tgtEl>
                                          <p:spTgt spid="18"/>
                                        </p:tgtEl>
                                        <p:attrNameLst>
                                          <p:attrName>ppt_h</p:attrName>
                                        </p:attrNameLst>
                                      </p:cBhvr>
                                      <p:tavLst>
                                        <p:tav tm="0">
                                          <p:val>
                                            <p:fltVal val="0"/>
                                          </p:val>
                                        </p:tav>
                                        <p:tav tm="100000">
                                          <p:val>
                                            <p:strVal val="#ppt_h"/>
                                          </p:val>
                                        </p:tav>
                                      </p:tavLst>
                                    </p:anim>
                                  </p:childTnLst>
                                </p:cTn>
                              </p:par>
                              <p:par>
                                <p:cTn id="25" presetID="23" presetClass="entr" presetSubtype="16"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anim calcmode="lin" valueType="num">
                                      <p:cBhvr>
                                        <p:cTn id="27" dur="500" fill="hold"/>
                                        <p:tgtEl>
                                          <p:spTgt spid="14"/>
                                        </p:tgtEl>
                                        <p:attrNameLst>
                                          <p:attrName>ppt_w</p:attrName>
                                        </p:attrNameLst>
                                      </p:cBhvr>
                                      <p:tavLst>
                                        <p:tav tm="0">
                                          <p:val>
                                            <p:fltVal val="0"/>
                                          </p:val>
                                        </p:tav>
                                        <p:tav tm="100000">
                                          <p:val>
                                            <p:strVal val="#ppt_w"/>
                                          </p:val>
                                        </p:tav>
                                      </p:tavLst>
                                    </p:anim>
                                    <p:anim calcmode="lin" valueType="num">
                                      <p:cBhvr>
                                        <p:cTn id="28" dur="500" fill="hold"/>
                                        <p:tgtEl>
                                          <p:spTgt spid="14"/>
                                        </p:tgtEl>
                                        <p:attrNameLst>
                                          <p:attrName>ppt_h</p:attrName>
                                        </p:attrNameLst>
                                      </p:cBhvr>
                                      <p:tavLst>
                                        <p:tav tm="0">
                                          <p:val>
                                            <p:fltVal val="0"/>
                                          </p:val>
                                        </p:tav>
                                        <p:tav tm="100000">
                                          <p:val>
                                            <p:strVal val="#ppt_h"/>
                                          </p:val>
                                        </p:tav>
                                      </p:tavLst>
                                    </p:anim>
                                  </p:childTnLst>
                                </p:cTn>
                              </p:par>
                              <p:par>
                                <p:cTn id="29" presetID="23" presetClass="entr" presetSubtype="16"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anim calcmode="lin" valueType="num">
                                      <p:cBhvr>
                                        <p:cTn id="31" dur="500" fill="hold"/>
                                        <p:tgtEl>
                                          <p:spTgt spid="15"/>
                                        </p:tgtEl>
                                        <p:attrNameLst>
                                          <p:attrName>ppt_w</p:attrName>
                                        </p:attrNameLst>
                                      </p:cBhvr>
                                      <p:tavLst>
                                        <p:tav tm="0">
                                          <p:val>
                                            <p:fltVal val="0"/>
                                          </p:val>
                                        </p:tav>
                                        <p:tav tm="100000">
                                          <p:val>
                                            <p:strVal val="#ppt_w"/>
                                          </p:val>
                                        </p:tav>
                                      </p:tavLst>
                                    </p:anim>
                                    <p:anim calcmode="lin" valueType="num">
                                      <p:cBhvr>
                                        <p:cTn id="32" dur="500" fill="hold"/>
                                        <p:tgtEl>
                                          <p:spTgt spid="15"/>
                                        </p:tgtEl>
                                        <p:attrNameLst>
                                          <p:attrName>ppt_h</p:attrName>
                                        </p:attrNameLst>
                                      </p:cBhvr>
                                      <p:tavLst>
                                        <p:tav tm="0">
                                          <p:val>
                                            <p:fltVal val="0"/>
                                          </p:val>
                                        </p:tav>
                                        <p:tav tm="100000">
                                          <p:val>
                                            <p:strVal val="#ppt_h"/>
                                          </p:val>
                                        </p:tav>
                                      </p:tavLst>
                                    </p:anim>
                                  </p:childTnLst>
                                </p:cTn>
                              </p:par>
                            </p:childTnLst>
                          </p:cTn>
                        </p:par>
                      </p:childTnLst>
                    </p:cTn>
                  </p:par>
                  <p:par>
                    <p:cTn id="33" fill="hold">
                      <p:stCondLst>
                        <p:cond delay="indefinite"/>
                      </p:stCondLst>
                      <p:childTnLst>
                        <p:par>
                          <p:cTn id="34" fill="hold">
                            <p:stCondLst>
                              <p:cond delay="0"/>
                            </p:stCondLst>
                            <p:childTnLst>
                              <p:par>
                                <p:cTn id="35" presetID="23" presetClass="entr" presetSubtype="16" fill="hold" nodeType="clickEffect">
                                  <p:stCondLst>
                                    <p:cond delay="0"/>
                                  </p:stCondLst>
                                  <p:childTnLst>
                                    <p:set>
                                      <p:cBhvr>
                                        <p:cTn id="36" dur="1" fill="hold">
                                          <p:stCondLst>
                                            <p:cond delay="0"/>
                                          </p:stCondLst>
                                        </p:cTn>
                                        <p:tgtEl>
                                          <p:spTgt spid="19"/>
                                        </p:tgtEl>
                                        <p:attrNameLst>
                                          <p:attrName>style.visibility</p:attrName>
                                        </p:attrNameLst>
                                      </p:cBhvr>
                                      <p:to>
                                        <p:strVal val="visible"/>
                                      </p:to>
                                    </p:set>
                                    <p:anim calcmode="lin" valueType="num">
                                      <p:cBhvr>
                                        <p:cTn id="37" dur="500" fill="hold"/>
                                        <p:tgtEl>
                                          <p:spTgt spid="19"/>
                                        </p:tgtEl>
                                        <p:attrNameLst>
                                          <p:attrName>ppt_w</p:attrName>
                                        </p:attrNameLst>
                                      </p:cBhvr>
                                      <p:tavLst>
                                        <p:tav tm="0">
                                          <p:val>
                                            <p:fltVal val="0"/>
                                          </p:val>
                                        </p:tav>
                                        <p:tav tm="100000">
                                          <p:val>
                                            <p:strVal val="#ppt_w"/>
                                          </p:val>
                                        </p:tav>
                                      </p:tavLst>
                                    </p:anim>
                                    <p:anim calcmode="lin" valueType="num">
                                      <p:cBhvr>
                                        <p:cTn id="38" dur="500" fill="hold"/>
                                        <p:tgtEl>
                                          <p:spTgt spid="19"/>
                                        </p:tgtEl>
                                        <p:attrNameLst>
                                          <p:attrName>ppt_h</p:attrName>
                                        </p:attrNameLst>
                                      </p:cBhvr>
                                      <p:tavLst>
                                        <p:tav tm="0">
                                          <p:val>
                                            <p:fltVal val="0"/>
                                          </p:val>
                                        </p:tav>
                                        <p:tav tm="100000">
                                          <p:val>
                                            <p:strVal val="#ppt_h"/>
                                          </p:val>
                                        </p:tav>
                                      </p:tavLst>
                                    </p:anim>
                                  </p:childTnLst>
                                </p:cTn>
                              </p:par>
                              <p:par>
                                <p:cTn id="39" presetID="23" presetClass="entr" presetSubtype="16" fill="hold" grpId="0" nodeType="withEffect">
                                  <p:stCondLst>
                                    <p:cond delay="0"/>
                                  </p:stCondLst>
                                  <p:childTnLst>
                                    <p:set>
                                      <p:cBhvr>
                                        <p:cTn id="40" dur="1" fill="hold">
                                          <p:stCondLst>
                                            <p:cond delay="0"/>
                                          </p:stCondLst>
                                        </p:cTn>
                                        <p:tgtEl>
                                          <p:spTgt spid="10"/>
                                        </p:tgtEl>
                                        <p:attrNameLst>
                                          <p:attrName>style.visibility</p:attrName>
                                        </p:attrNameLst>
                                      </p:cBhvr>
                                      <p:to>
                                        <p:strVal val="visible"/>
                                      </p:to>
                                    </p:set>
                                    <p:anim calcmode="lin" valueType="num">
                                      <p:cBhvr>
                                        <p:cTn id="41" dur="500" fill="hold"/>
                                        <p:tgtEl>
                                          <p:spTgt spid="10"/>
                                        </p:tgtEl>
                                        <p:attrNameLst>
                                          <p:attrName>ppt_w</p:attrName>
                                        </p:attrNameLst>
                                      </p:cBhvr>
                                      <p:tavLst>
                                        <p:tav tm="0">
                                          <p:val>
                                            <p:fltVal val="0"/>
                                          </p:val>
                                        </p:tav>
                                        <p:tav tm="100000">
                                          <p:val>
                                            <p:strVal val="#ppt_w"/>
                                          </p:val>
                                        </p:tav>
                                      </p:tavLst>
                                    </p:anim>
                                    <p:anim calcmode="lin" valueType="num">
                                      <p:cBhvr>
                                        <p:cTn id="42" dur="500" fill="hold"/>
                                        <p:tgtEl>
                                          <p:spTgt spid="10"/>
                                        </p:tgtEl>
                                        <p:attrNameLst>
                                          <p:attrName>ppt_h</p:attrName>
                                        </p:attrNameLst>
                                      </p:cBhvr>
                                      <p:tavLst>
                                        <p:tav tm="0">
                                          <p:val>
                                            <p:fltVal val="0"/>
                                          </p:val>
                                        </p:tav>
                                        <p:tav tm="100000">
                                          <p:val>
                                            <p:strVal val="#ppt_h"/>
                                          </p:val>
                                        </p:tav>
                                      </p:tavLst>
                                    </p:anim>
                                  </p:childTnLst>
                                </p:cTn>
                              </p:par>
                              <p:par>
                                <p:cTn id="43" presetID="23" presetClass="entr" presetSubtype="16" fill="hold" grpId="0" nodeType="withEffect">
                                  <p:stCondLst>
                                    <p:cond delay="0"/>
                                  </p:stCondLst>
                                  <p:childTnLst>
                                    <p:set>
                                      <p:cBhvr>
                                        <p:cTn id="44" dur="1" fill="hold">
                                          <p:stCondLst>
                                            <p:cond delay="0"/>
                                          </p:stCondLst>
                                        </p:cTn>
                                        <p:tgtEl>
                                          <p:spTgt spid="11"/>
                                        </p:tgtEl>
                                        <p:attrNameLst>
                                          <p:attrName>style.visibility</p:attrName>
                                        </p:attrNameLst>
                                      </p:cBhvr>
                                      <p:to>
                                        <p:strVal val="visible"/>
                                      </p:to>
                                    </p:set>
                                    <p:anim calcmode="lin" valueType="num">
                                      <p:cBhvr>
                                        <p:cTn id="45" dur="500" fill="hold"/>
                                        <p:tgtEl>
                                          <p:spTgt spid="11"/>
                                        </p:tgtEl>
                                        <p:attrNameLst>
                                          <p:attrName>ppt_w</p:attrName>
                                        </p:attrNameLst>
                                      </p:cBhvr>
                                      <p:tavLst>
                                        <p:tav tm="0">
                                          <p:val>
                                            <p:fltVal val="0"/>
                                          </p:val>
                                        </p:tav>
                                        <p:tav tm="100000">
                                          <p:val>
                                            <p:strVal val="#ppt_w"/>
                                          </p:val>
                                        </p:tav>
                                      </p:tavLst>
                                    </p:anim>
                                    <p:anim calcmode="lin" valueType="num">
                                      <p:cBhvr>
                                        <p:cTn id="46" dur="500" fill="hold"/>
                                        <p:tgtEl>
                                          <p:spTgt spid="11"/>
                                        </p:tgtEl>
                                        <p:attrNameLst>
                                          <p:attrName>ppt_h</p:attrName>
                                        </p:attrNameLst>
                                      </p:cBhvr>
                                      <p:tavLst>
                                        <p:tav tm="0">
                                          <p:val>
                                            <p:fltVal val="0"/>
                                          </p:val>
                                        </p:tav>
                                        <p:tav tm="100000">
                                          <p:val>
                                            <p:strVal val="#ppt_h"/>
                                          </p:val>
                                        </p:tav>
                                      </p:tavLst>
                                    </p:anim>
                                  </p:childTnLst>
                                </p:cTn>
                              </p:par>
                              <p:par>
                                <p:cTn id="47" presetID="23" presetClass="entr" presetSubtype="16" fill="hold" grpId="0" nodeType="withEffect">
                                  <p:stCondLst>
                                    <p:cond delay="0"/>
                                  </p:stCondLst>
                                  <p:childTnLst>
                                    <p:set>
                                      <p:cBhvr>
                                        <p:cTn id="48" dur="1" fill="hold">
                                          <p:stCondLst>
                                            <p:cond delay="0"/>
                                          </p:stCondLst>
                                        </p:cTn>
                                        <p:tgtEl>
                                          <p:spTgt spid="12"/>
                                        </p:tgtEl>
                                        <p:attrNameLst>
                                          <p:attrName>style.visibility</p:attrName>
                                        </p:attrNameLst>
                                      </p:cBhvr>
                                      <p:to>
                                        <p:strVal val="visible"/>
                                      </p:to>
                                    </p:set>
                                    <p:anim calcmode="lin" valueType="num">
                                      <p:cBhvr>
                                        <p:cTn id="49" dur="500" fill="hold"/>
                                        <p:tgtEl>
                                          <p:spTgt spid="12"/>
                                        </p:tgtEl>
                                        <p:attrNameLst>
                                          <p:attrName>ppt_w</p:attrName>
                                        </p:attrNameLst>
                                      </p:cBhvr>
                                      <p:tavLst>
                                        <p:tav tm="0">
                                          <p:val>
                                            <p:fltVal val="0"/>
                                          </p:val>
                                        </p:tav>
                                        <p:tav tm="100000">
                                          <p:val>
                                            <p:strVal val="#ppt_w"/>
                                          </p:val>
                                        </p:tav>
                                      </p:tavLst>
                                    </p:anim>
                                    <p:anim calcmode="lin" valueType="num">
                                      <p:cBhvr>
                                        <p:cTn id="50" dur="500" fill="hold"/>
                                        <p:tgtEl>
                                          <p:spTgt spid="12"/>
                                        </p:tgtEl>
                                        <p:attrNameLst>
                                          <p:attrName>ppt_h</p:attrName>
                                        </p:attrNameLst>
                                      </p:cBhvr>
                                      <p:tavLst>
                                        <p:tav tm="0">
                                          <p:val>
                                            <p:fltVal val="0"/>
                                          </p:val>
                                        </p:tav>
                                        <p:tav tm="100000">
                                          <p:val>
                                            <p:strVal val="#ppt_h"/>
                                          </p:val>
                                        </p:tav>
                                      </p:tavLst>
                                    </p:anim>
                                  </p:childTnLst>
                                </p:cTn>
                              </p:par>
                            </p:childTnLst>
                          </p:cTn>
                        </p:par>
                      </p:childTnLst>
                    </p:cTn>
                  </p:par>
                  <p:par>
                    <p:cTn id="51" fill="hold">
                      <p:stCondLst>
                        <p:cond delay="indefinite"/>
                      </p:stCondLst>
                      <p:childTnLst>
                        <p:par>
                          <p:cTn id="52" fill="hold">
                            <p:stCondLst>
                              <p:cond delay="0"/>
                            </p:stCondLst>
                            <p:childTnLst>
                              <p:par>
                                <p:cTn id="53" presetID="23" presetClass="entr" presetSubtype="16" fill="hold" grpId="0" nodeType="clickEffect">
                                  <p:stCondLst>
                                    <p:cond delay="0"/>
                                  </p:stCondLst>
                                  <p:childTnLst>
                                    <p:set>
                                      <p:cBhvr>
                                        <p:cTn id="54" dur="1" fill="hold">
                                          <p:stCondLst>
                                            <p:cond delay="0"/>
                                          </p:stCondLst>
                                        </p:cTn>
                                        <p:tgtEl>
                                          <p:spTgt spid="3"/>
                                        </p:tgtEl>
                                        <p:attrNameLst>
                                          <p:attrName>style.visibility</p:attrName>
                                        </p:attrNameLst>
                                      </p:cBhvr>
                                      <p:to>
                                        <p:strVal val="visible"/>
                                      </p:to>
                                    </p:set>
                                    <p:anim calcmode="lin" valueType="num">
                                      <p:cBhvr>
                                        <p:cTn id="55" dur="500" fill="hold"/>
                                        <p:tgtEl>
                                          <p:spTgt spid="3"/>
                                        </p:tgtEl>
                                        <p:attrNameLst>
                                          <p:attrName>ppt_w</p:attrName>
                                        </p:attrNameLst>
                                      </p:cBhvr>
                                      <p:tavLst>
                                        <p:tav tm="0">
                                          <p:val>
                                            <p:fltVal val="0"/>
                                          </p:val>
                                        </p:tav>
                                        <p:tav tm="100000">
                                          <p:val>
                                            <p:strVal val="#ppt_w"/>
                                          </p:val>
                                        </p:tav>
                                      </p:tavLst>
                                    </p:anim>
                                    <p:anim calcmode="lin" valueType="num">
                                      <p:cBhvr>
                                        <p:cTn id="56" dur="500" fill="hold"/>
                                        <p:tgtEl>
                                          <p:spTgt spid="3"/>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5" grpId="0"/>
      <p:bldP spid="10" grpId="0"/>
      <p:bldP spid="11" grpId="0"/>
      <p:bldP spid="12" grpId="0"/>
      <p:bldP spid="13" grpId="0"/>
      <p:bldP spid="14" grpId="0"/>
      <p:bldP spid="1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3D729C3-6CC0-D546-8748-4A3F25D61ABD}"/>
              </a:ext>
            </a:extLst>
          </p:cNvPr>
          <p:cNvSpPr/>
          <p:nvPr/>
        </p:nvSpPr>
        <p:spPr>
          <a:xfrm>
            <a:off x="997500" y="431038"/>
            <a:ext cx="1884170" cy="461665"/>
          </a:xfrm>
          <a:prstGeom prst="rect">
            <a:avLst/>
          </a:prstGeom>
        </p:spPr>
        <p:txBody>
          <a:bodyPr wrap="none">
            <a:spAutoFit/>
          </a:bodyPr>
          <a:lstStyle/>
          <a:p>
            <a:r>
              <a:rPr lang="en-US" sz="2400" b="1" dirty="0">
                <a:solidFill>
                  <a:srgbClr val="C00000"/>
                </a:solidFill>
                <a:latin typeface="Calibri" panose="020F0502020204030204" pitchFamily="34" charset="0"/>
                <a:ea typeface="Calibri" panose="020F0502020204030204" pitchFamily="34" charset="0"/>
                <a:cs typeface="Times New Roman" panose="02020603050405020304" pitchFamily="18" charset="0"/>
              </a:rPr>
              <a:t>Calculations:</a:t>
            </a:r>
            <a:r>
              <a:rPr lang="en-US" sz="2400" dirty="0">
                <a:solidFill>
                  <a:srgbClr val="C00000"/>
                </a:solidFill>
                <a:latin typeface="Calibri" panose="020F0502020204030204" pitchFamily="34" charset="0"/>
                <a:ea typeface="Calibri" panose="020F0502020204030204" pitchFamily="34" charset="0"/>
                <a:cs typeface="Times New Roman" panose="02020603050405020304" pitchFamily="18" charset="0"/>
              </a:rPr>
              <a:t> </a:t>
            </a:r>
            <a:endParaRPr lang="en-US" sz="2400" dirty="0">
              <a:solidFill>
                <a:srgbClr val="C00000"/>
              </a:solidFill>
            </a:endParaRPr>
          </a:p>
        </p:txBody>
      </p:sp>
      <p:sp>
        <p:nvSpPr>
          <p:cNvPr id="3" name="Rectangle 2">
            <a:extLst>
              <a:ext uri="{FF2B5EF4-FFF2-40B4-BE49-F238E27FC236}">
                <a16:creationId xmlns:a16="http://schemas.microsoft.com/office/drawing/2014/main" id="{7F9A3415-8A59-9E4D-B5A7-BE76C7510CF4}"/>
              </a:ext>
            </a:extLst>
          </p:cNvPr>
          <p:cNvSpPr/>
          <p:nvPr/>
        </p:nvSpPr>
        <p:spPr>
          <a:xfrm>
            <a:off x="1908563" y="1038547"/>
            <a:ext cx="7971325" cy="582980"/>
          </a:xfrm>
          <a:prstGeom prst="rect">
            <a:avLst/>
          </a:prstGeom>
        </p:spPr>
        <p:txBody>
          <a:bodyPr wrap="square">
            <a:spAutoFit/>
          </a:bodyPr>
          <a:lstStyle/>
          <a:p>
            <a:pPr algn="just">
              <a:lnSpc>
                <a:spcPct val="150000"/>
              </a:lnSpc>
              <a:tabLst>
                <a:tab pos="1828800" algn="l"/>
              </a:tabLst>
            </a:pPr>
            <a:r>
              <a:rPr lang="en-US" sz="2400" dirty="0">
                <a:solidFill>
                  <a:srgbClr val="0F24FD"/>
                </a:solidFill>
                <a:latin typeface="Avenir Next LT Pro Medium Conde" panose="020B0606020202020204" pitchFamily="34" charset="77"/>
                <a:ea typeface="Calibri" panose="020F0502020204030204" pitchFamily="34" charset="0"/>
                <a:cs typeface="Times New Roman" panose="02020603050405020304" pitchFamily="18" charset="0"/>
              </a:rPr>
              <a:t>1000ml    of   1 M   EDTA   =   100 g. of </a:t>
            </a:r>
            <a:r>
              <a:rPr lang="en-US" sz="2400" dirty="0" err="1">
                <a:solidFill>
                  <a:srgbClr val="0F24FD"/>
                </a:solidFill>
                <a:latin typeface="Avenir Next LT Pro Medium Conde" panose="020B0606020202020204" pitchFamily="34" charset="77"/>
                <a:ea typeface="Calibri" panose="020F0502020204030204" pitchFamily="34" charset="0"/>
                <a:cs typeface="Times New Roman" panose="02020603050405020304" pitchFamily="18" charset="0"/>
              </a:rPr>
              <a:t>CaCO</a:t>
            </a:r>
            <a:r>
              <a:rPr lang="en-US" sz="2400" dirty="0">
                <a:solidFill>
                  <a:srgbClr val="0F24FD"/>
                </a:solidFill>
                <a:latin typeface="Avenir Next LT Pro Medium Conde" panose="020B0606020202020204" pitchFamily="34" charset="77"/>
                <a:ea typeface="Calibri" panose="020F0502020204030204" pitchFamily="34" charset="0"/>
                <a:cs typeface="Times New Roman" panose="02020603050405020304" pitchFamily="18" charset="0"/>
              </a:rPr>
              <a:t> </a:t>
            </a:r>
            <a:r>
              <a:rPr lang="en-US" sz="2400" baseline="-25000" dirty="0">
                <a:solidFill>
                  <a:srgbClr val="0F24FD"/>
                </a:solidFill>
                <a:latin typeface="Avenir Next LT Pro Medium Conde" panose="020B0606020202020204" pitchFamily="34" charset="77"/>
                <a:ea typeface="Calibri" panose="020F0502020204030204" pitchFamily="34" charset="0"/>
                <a:cs typeface="Times New Roman" panose="02020603050405020304" pitchFamily="18" charset="0"/>
              </a:rPr>
              <a:t>3</a:t>
            </a:r>
          </a:p>
        </p:txBody>
      </p:sp>
      <p:sp>
        <p:nvSpPr>
          <p:cNvPr id="4" name="Rectangle 3">
            <a:extLst>
              <a:ext uri="{FF2B5EF4-FFF2-40B4-BE49-F238E27FC236}">
                <a16:creationId xmlns:a16="http://schemas.microsoft.com/office/drawing/2014/main" id="{C27B1B14-5529-4B4F-B94D-9536135E417D}"/>
              </a:ext>
            </a:extLst>
          </p:cNvPr>
          <p:cNvSpPr/>
          <p:nvPr/>
        </p:nvSpPr>
        <p:spPr>
          <a:xfrm>
            <a:off x="1757990" y="3648901"/>
            <a:ext cx="7411660" cy="646331"/>
          </a:xfrm>
          <a:prstGeom prst="rect">
            <a:avLst/>
          </a:prstGeom>
        </p:spPr>
        <p:txBody>
          <a:bodyPr wrap="square">
            <a:spAutoFit/>
          </a:bodyPr>
          <a:lstStyle/>
          <a:p>
            <a:pPr marL="457200" marR="0" algn="just">
              <a:lnSpc>
                <a:spcPct val="150000"/>
              </a:lnSpc>
              <a:spcBef>
                <a:spcPts val="0"/>
              </a:spcBef>
              <a:spcAft>
                <a:spcPts val="0"/>
              </a:spcAft>
              <a:tabLst>
                <a:tab pos="1828800" algn="l"/>
              </a:tabLst>
            </a:pPr>
            <a:r>
              <a:rPr lang="en-US" sz="2400" dirty="0">
                <a:solidFill>
                  <a:srgbClr val="C00000"/>
                </a:solidFill>
                <a:latin typeface="Avenir Next LT Pro Medium Conde" panose="020B0606020202020204" pitchFamily="34" charset="77"/>
                <a:ea typeface="Calibri" panose="020F0502020204030204" pitchFamily="34" charset="0"/>
                <a:cs typeface="Times New Roman" panose="02020603050405020304" pitchFamily="18" charset="0"/>
              </a:rPr>
              <a:t>Total hardness =   </a:t>
            </a:r>
            <a:endParaRPr lang="en-US" sz="2400" dirty="0">
              <a:solidFill>
                <a:srgbClr val="C00000"/>
              </a:solidFill>
            </a:endParaRPr>
          </a:p>
        </p:txBody>
      </p:sp>
      <p:sp>
        <p:nvSpPr>
          <p:cNvPr id="5" name="TextBox 4">
            <a:extLst>
              <a:ext uri="{FF2B5EF4-FFF2-40B4-BE49-F238E27FC236}">
                <a16:creationId xmlns:a16="http://schemas.microsoft.com/office/drawing/2014/main" id="{518224A9-1237-3246-8374-BB5B7EA6D27F}"/>
              </a:ext>
            </a:extLst>
          </p:cNvPr>
          <p:cNvSpPr txBox="1"/>
          <p:nvPr/>
        </p:nvSpPr>
        <p:spPr>
          <a:xfrm>
            <a:off x="1495392" y="1842363"/>
            <a:ext cx="784189" cy="461665"/>
          </a:xfrm>
          <a:prstGeom prst="rect">
            <a:avLst/>
          </a:prstGeom>
          <a:noFill/>
        </p:spPr>
        <p:txBody>
          <a:bodyPr wrap="none" rtlCol="0">
            <a:spAutoFit/>
          </a:bodyPr>
          <a:lstStyle/>
          <a:p>
            <a:r>
              <a:rPr lang="en-US" sz="2400" dirty="0">
                <a:latin typeface="Avenir Next LT Pro Medium Conde" panose="020B0606020202020204" pitchFamily="34" charset="77"/>
              </a:rPr>
              <a:t>then</a:t>
            </a:r>
          </a:p>
        </p:txBody>
      </p:sp>
      <p:sp>
        <p:nvSpPr>
          <p:cNvPr id="6" name="TextBox 5">
            <a:extLst>
              <a:ext uri="{FF2B5EF4-FFF2-40B4-BE49-F238E27FC236}">
                <a16:creationId xmlns:a16="http://schemas.microsoft.com/office/drawing/2014/main" id="{55B2BEE5-9868-E543-AD47-279A03CDC944}"/>
              </a:ext>
            </a:extLst>
          </p:cNvPr>
          <p:cNvSpPr txBox="1"/>
          <p:nvPr/>
        </p:nvSpPr>
        <p:spPr>
          <a:xfrm>
            <a:off x="2117685" y="1842363"/>
            <a:ext cx="3957841" cy="461665"/>
          </a:xfrm>
          <a:prstGeom prst="rect">
            <a:avLst/>
          </a:prstGeom>
          <a:noFill/>
        </p:spPr>
        <p:txBody>
          <a:bodyPr wrap="square" rtlCol="0">
            <a:spAutoFit/>
          </a:bodyPr>
          <a:lstStyle/>
          <a:p>
            <a:r>
              <a:rPr lang="en-US" sz="2400" dirty="0">
                <a:solidFill>
                  <a:srgbClr val="0F24FD"/>
                </a:solidFill>
                <a:latin typeface="Avenir Next LT Pro Medium Conde" panose="020B0606020202020204" pitchFamily="34" charset="77"/>
              </a:rPr>
              <a:t>V</a:t>
            </a:r>
            <a:r>
              <a:rPr lang="en-US" sz="2400" baseline="-25000" dirty="0">
                <a:solidFill>
                  <a:srgbClr val="0F24FD"/>
                </a:solidFill>
                <a:latin typeface="Avenir Next LT Pro Medium Conde" panose="020B0606020202020204" pitchFamily="34" charset="77"/>
              </a:rPr>
              <a:t>1</a:t>
            </a:r>
            <a:r>
              <a:rPr lang="en-US" sz="2400" dirty="0">
                <a:solidFill>
                  <a:srgbClr val="0F24FD"/>
                </a:solidFill>
                <a:latin typeface="Avenir Next LT Pro Medium Conde" panose="020B0606020202020204" pitchFamily="34" charset="77"/>
              </a:rPr>
              <a:t> ml of ‘X’ M EDTA.    = </a:t>
            </a:r>
          </a:p>
        </p:txBody>
      </p:sp>
      <p:sp>
        <p:nvSpPr>
          <p:cNvPr id="7" name="TextBox 6">
            <a:extLst>
              <a:ext uri="{FF2B5EF4-FFF2-40B4-BE49-F238E27FC236}">
                <a16:creationId xmlns:a16="http://schemas.microsoft.com/office/drawing/2014/main" id="{D1339C5D-0245-834D-AB9A-F8CA7CCCA551}"/>
              </a:ext>
            </a:extLst>
          </p:cNvPr>
          <p:cNvSpPr txBox="1"/>
          <p:nvPr/>
        </p:nvSpPr>
        <p:spPr>
          <a:xfrm>
            <a:off x="5303520" y="1804867"/>
            <a:ext cx="2380780" cy="461665"/>
          </a:xfrm>
          <a:prstGeom prst="rect">
            <a:avLst/>
          </a:prstGeom>
          <a:noFill/>
        </p:spPr>
        <p:txBody>
          <a:bodyPr wrap="none" rtlCol="0">
            <a:spAutoFit/>
          </a:bodyPr>
          <a:lstStyle/>
          <a:p>
            <a:r>
              <a:rPr lang="en-US" sz="2400" dirty="0">
                <a:solidFill>
                  <a:srgbClr val="0F24FD"/>
                </a:solidFill>
                <a:latin typeface="Avenir Next LT Pro Medium Conde" panose="020B0606020202020204" pitchFamily="34" charset="77"/>
              </a:rPr>
              <a:t>     V </a:t>
            </a:r>
            <a:r>
              <a:rPr lang="en-US" sz="2400" baseline="-25000" dirty="0">
                <a:solidFill>
                  <a:srgbClr val="0F24FD"/>
                </a:solidFill>
                <a:latin typeface="Avenir Next LT Pro Medium Conde" panose="020B0606020202020204" pitchFamily="34" charset="77"/>
              </a:rPr>
              <a:t>1</a:t>
            </a:r>
            <a:r>
              <a:rPr lang="en-US" sz="2400" dirty="0">
                <a:solidFill>
                  <a:srgbClr val="0F24FD"/>
                </a:solidFill>
                <a:latin typeface="Avenir Next LT Pro Medium Conde" panose="020B0606020202020204" pitchFamily="34" charset="77"/>
              </a:rPr>
              <a:t> x X x 100</a:t>
            </a:r>
          </a:p>
        </p:txBody>
      </p:sp>
      <p:sp>
        <p:nvSpPr>
          <p:cNvPr id="8" name="TextBox 7">
            <a:extLst>
              <a:ext uri="{FF2B5EF4-FFF2-40B4-BE49-F238E27FC236}">
                <a16:creationId xmlns:a16="http://schemas.microsoft.com/office/drawing/2014/main" id="{5687783E-B818-2E48-8C28-B3252997DA7E}"/>
              </a:ext>
            </a:extLst>
          </p:cNvPr>
          <p:cNvSpPr txBox="1"/>
          <p:nvPr/>
        </p:nvSpPr>
        <p:spPr>
          <a:xfrm>
            <a:off x="5463820" y="2228457"/>
            <a:ext cx="1960793" cy="461665"/>
          </a:xfrm>
          <a:prstGeom prst="rect">
            <a:avLst/>
          </a:prstGeom>
          <a:noFill/>
        </p:spPr>
        <p:txBody>
          <a:bodyPr wrap="none" rtlCol="0">
            <a:spAutoFit/>
          </a:bodyPr>
          <a:lstStyle/>
          <a:p>
            <a:r>
              <a:rPr lang="en-US" sz="2400" dirty="0">
                <a:solidFill>
                  <a:srgbClr val="0F24FD"/>
                </a:solidFill>
                <a:latin typeface="Avenir Next LT Pro Medium Conde" panose="020B0606020202020204" pitchFamily="34" charset="77"/>
              </a:rPr>
              <a:t>      1000 x 1 </a:t>
            </a:r>
          </a:p>
        </p:txBody>
      </p:sp>
      <p:cxnSp>
        <p:nvCxnSpPr>
          <p:cNvPr id="10" name="Straight Connector 9">
            <a:extLst>
              <a:ext uri="{FF2B5EF4-FFF2-40B4-BE49-F238E27FC236}">
                <a16:creationId xmlns:a16="http://schemas.microsoft.com/office/drawing/2014/main" id="{17E8364E-C99B-8C48-BD82-F07F75C52E31}"/>
              </a:ext>
            </a:extLst>
          </p:cNvPr>
          <p:cNvCxnSpPr>
            <a:cxnSpLocks/>
          </p:cNvCxnSpPr>
          <p:nvPr/>
        </p:nvCxnSpPr>
        <p:spPr>
          <a:xfrm flipV="1">
            <a:off x="5712926" y="2304028"/>
            <a:ext cx="1608224" cy="1978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5FE388B4-2384-444F-922C-F462EFBF6C4F}"/>
              </a:ext>
            </a:extLst>
          </p:cNvPr>
          <p:cNvSpPr txBox="1"/>
          <p:nvPr/>
        </p:nvSpPr>
        <p:spPr>
          <a:xfrm>
            <a:off x="4842582" y="2717740"/>
            <a:ext cx="4697120" cy="461665"/>
          </a:xfrm>
          <a:prstGeom prst="rect">
            <a:avLst/>
          </a:prstGeom>
          <a:noFill/>
        </p:spPr>
        <p:txBody>
          <a:bodyPr wrap="none" rtlCol="0">
            <a:spAutoFit/>
          </a:bodyPr>
          <a:lstStyle/>
          <a:p>
            <a:r>
              <a:rPr lang="en-US" sz="2400" dirty="0">
                <a:solidFill>
                  <a:srgbClr val="0F24FD"/>
                </a:solidFill>
                <a:latin typeface="Avenir Next LT Pro Medium Conde" panose="020B0606020202020204" pitchFamily="34" charset="77"/>
                <a:ea typeface="Calibri" panose="020F0502020204030204" pitchFamily="34" charset="0"/>
                <a:cs typeface="Times New Roman" panose="02020603050405020304" pitchFamily="18" charset="0"/>
              </a:rPr>
              <a:t>= ‘A’ g. of </a:t>
            </a:r>
            <a:r>
              <a:rPr lang="en-US" sz="2400" dirty="0" err="1">
                <a:solidFill>
                  <a:srgbClr val="0F24FD"/>
                </a:solidFill>
                <a:latin typeface="Avenir Next LT Pro Medium Conde" panose="020B0606020202020204" pitchFamily="34" charset="77"/>
                <a:ea typeface="Calibri" panose="020F0502020204030204" pitchFamily="34" charset="0"/>
                <a:cs typeface="Times New Roman" panose="02020603050405020304" pitchFamily="18" charset="0"/>
              </a:rPr>
              <a:t>CaCO</a:t>
            </a:r>
            <a:r>
              <a:rPr lang="en-US" sz="2400" dirty="0">
                <a:solidFill>
                  <a:srgbClr val="0F24FD"/>
                </a:solidFill>
                <a:latin typeface="Avenir Next LT Pro Medium Conde" panose="020B0606020202020204" pitchFamily="34" charset="77"/>
                <a:ea typeface="Calibri" panose="020F0502020204030204" pitchFamily="34" charset="0"/>
                <a:cs typeface="Times New Roman" panose="02020603050405020304" pitchFamily="18" charset="0"/>
              </a:rPr>
              <a:t> </a:t>
            </a:r>
            <a:r>
              <a:rPr lang="en-US" sz="2400" baseline="-25000" dirty="0">
                <a:solidFill>
                  <a:srgbClr val="0F24FD"/>
                </a:solidFill>
                <a:latin typeface="Avenir Next LT Pro Medium Conde" panose="020B0606020202020204" pitchFamily="34" charset="77"/>
                <a:ea typeface="Calibri" panose="020F0502020204030204" pitchFamily="34" charset="0"/>
                <a:cs typeface="Times New Roman" panose="02020603050405020304" pitchFamily="18" charset="0"/>
              </a:rPr>
              <a:t>3</a:t>
            </a:r>
            <a:r>
              <a:rPr lang="en-US" sz="2400" dirty="0">
                <a:solidFill>
                  <a:srgbClr val="0F24FD"/>
                </a:solidFill>
                <a:latin typeface="Avenir Next LT Pro Medium Conde" panose="020B0606020202020204" pitchFamily="34" charset="77"/>
                <a:ea typeface="Calibri" panose="020F0502020204030204" pitchFamily="34" charset="0"/>
                <a:cs typeface="Times New Roman" panose="02020603050405020304" pitchFamily="18" charset="0"/>
              </a:rPr>
              <a:t> in 25 ml water sample.</a:t>
            </a:r>
            <a:endParaRPr lang="en-US" sz="2400" dirty="0">
              <a:solidFill>
                <a:srgbClr val="0F24FD"/>
              </a:solidFill>
            </a:endParaRPr>
          </a:p>
        </p:txBody>
      </p:sp>
      <p:sp>
        <p:nvSpPr>
          <p:cNvPr id="12" name="TextBox 11">
            <a:extLst>
              <a:ext uri="{FF2B5EF4-FFF2-40B4-BE49-F238E27FC236}">
                <a16:creationId xmlns:a16="http://schemas.microsoft.com/office/drawing/2014/main" id="{565E27C5-B405-EB48-AF3F-230FDBCFB0C2}"/>
              </a:ext>
            </a:extLst>
          </p:cNvPr>
          <p:cNvSpPr txBox="1"/>
          <p:nvPr/>
        </p:nvSpPr>
        <p:spPr>
          <a:xfrm>
            <a:off x="5712926" y="3555430"/>
            <a:ext cx="362600" cy="461665"/>
          </a:xfrm>
          <a:prstGeom prst="rect">
            <a:avLst/>
          </a:prstGeom>
          <a:noFill/>
        </p:spPr>
        <p:txBody>
          <a:bodyPr wrap="none" rtlCol="0">
            <a:spAutoFit/>
          </a:bodyPr>
          <a:lstStyle/>
          <a:p>
            <a:r>
              <a:rPr lang="en-US" sz="2400" dirty="0">
                <a:solidFill>
                  <a:srgbClr val="0F24FD"/>
                </a:solidFill>
              </a:rPr>
              <a:t>A</a:t>
            </a:r>
          </a:p>
        </p:txBody>
      </p:sp>
      <p:sp>
        <p:nvSpPr>
          <p:cNvPr id="13" name="TextBox 12">
            <a:extLst>
              <a:ext uri="{FF2B5EF4-FFF2-40B4-BE49-F238E27FC236}">
                <a16:creationId xmlns:a16="http://schemas.microsoft.com/office/drawing/2014/main" id="{DE132C09-0342-6A49-A997-AEB4554BC666}"/>
              </a:ext>
            </a:extLst>
          </p:cNvPr>
          <p:cNvSpPr txBox="1"/>
          <p:nvPr/>
        </p:nvSpPr>
        <p:spPr>
          <a:xfrm>
            <a:off x="5658812" y="4045674"/>
            <a:ext cx="495649" cy="461665"/>
          </a:xfrm>
          <a:prstGeom prst="rect">
            <a:avLst/>
          </a:prstGeom>
          <a:noFill/>
        </p:spPr>
        <p:txBody>
          <a:bodyPr wrap="none" rtlCol="0">
            <a:spAutoFit/>
          </a:bodyPr>
          <a:lstStyle/>
          <a:p>
            <a:r>
              <a:rPr lang="en-US" sz="2400" dirty="0">
                <a:solidFill>
                  <a:srgbClr val="0F24FD"/>
                </a:solidFill>
              </a:rPr>
              <a:t>25</a:t>
            </a:r>
          </a:p>
        </p:txBody>
      </p:sp>
      <p:sp>
        <p:nvSpPr>
          <p:cNvPr id="15" name="TextBox 14">
            <a:extLst>
              <a:ext uri="{FF2B5EF4-FFF2-40B4-BE49-F238E27FC236}">
                <a16:creationId xmlns:a16="http://schemas.microsoft.com/office/drawing/2014/main" id="{2B15E27D-7D8E-2C4E-A0C0-BDF266D67DB9}"/>
              </a:ext>
            </a:extLst>
          </p:cNvPr>
          <p:cNvSpPr txBox="1"/>
          <p:nvPr/>
        </p:nvSpPr>
        <p:spPr>
          <a:xfrm>
            <a:off x="6430068" y="3786262"/>
            <a:ext cx="3214021" cy="461665"/>
          </a:xfrm>
          <a:prstGeom prst="rect">
            <a:avLst/>
          </a:prstGeom>
          <a:noFill/>
        </p:spPr>
        <p:txBody>
          <a:bodyPr wrap="none" rtlCol="0">
            <a:spAutoFit/>
          </a:bodyPr>
          <a:lstStyle/>
          <a:p>
            <a:r>
              <a:rPr lang="en-US" sz="2400" dirty="0">
                <a:solidFill>
                  <a:srgbClr val="0F24FD"/>
                </a:solidFill>
              </a:rPr>
              <a:t>X 10 </a:t>
            </a:r>
            <a:r>
              <a:rPr lang="en-US" sz="2400" baseline="30000" dirty="0">
                <a:solidFill>
                  <a:srgbClr val="0F24FD"/>
                </a:solidFill>
              </a:rPr>
              <a:t>6 = </a:t>
            </a:r>
            <a:r>
              <a:rPr lang="en-US" sz="2400" baseline="-25000" dirty="0">
                <a:solidFill>
                  <a:srgbClr val="0F24FD"/>
                </a:solidFill>
              </a:rPr>
              <a:t>  </a:t>
            </a:r>
            <a:r>
              <a:rPr lang="en-US" sz="2400" dirty="0">
                <a:solidFill>
                  <a:srgbClr val="0F24FD"/>
                </a:solidFill>
              </a:rPr>
              <a:t>  D </a:t>
            </a:r>
            <a:r>
              <a:rPr lang="en-US" sz="2400" dirty="0" err="1">
                <a:solidFill>
                  <a:srgbClr val="0F24FD"/>
                </a:solidFill>
              </a:rPr>
              <a:t>ppm</a:t>
            </a:r>
            <a:r>
              <a:rPr lang="en-US" sz="2400" dirty="0">
                <a:solidFill>
                  <a:srgbClr val="0F24FD"/>
                </a:solidFill>
              </a:rPr>
              <a:t> of caco</a:t>
            </a:r>
            <a:r>
              <a:rPr lang="en-US" sz="2400" baseline="-25000" dirty="0">
                <a:solidFill>
                  <a:srgbClr val="0F24FD"/>
                </a:solidFill>
              </a:rPr>
              <a:t>3</a:t>
            </a:r>
            <a:endParaRPr lang="en-US" sz="2400" baseline="30000" dirty="0">
              <a:solidFill>
                <a:srgbClr val="0F24FD"/>
              </a:solidFill>
            </a:endParaRPr>
          </a:p>
        </p:txBody>
      </p:sp>
      <p:cxnSp>
        <p:nvCxnSpPr>
          <p:cNvPr id="16" name="Straight Connector 15">
            <a:extLst>
              <a:ext uri="{FF2B5EF4-FFF2-40B4-BE49-F238E27FC236}">
                <a16:creationId xmlns:a16="http://schemas.microsoft.com/office/drawing/2014/main" id="{6657A14E-6F2F-DB42-998C-32BCD5896FEE}"/>
              </a:ext>
            </a:extLst>
          </p:cNvPr>
          <p:cNvCxnSpPr>
            <a:cxnSpLocks/>
          </p:cNvCxnSpPr>
          <p:nvPr/>
        </p:nvCxnSpPr>
        <p:spPr>
          <a:xfrm>
            <a:off x="5658812" y="4011156"/>
            <a:ext cx="41671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Double Bracket 19">
            <a:extLst>
              <a:ext uri="{FF2B5EF4-FFF2-40B4-BE49-F238E27FC236}">
                <a16:creationId xmlns:a16="http://schemas.microsoft.com/office/drawing/2014/main" id="{072B23E7-23D6-0043-A6A8-FECF48D1D9CA}"/>
              </a:ext>
            </a:extLst>
          </p:cNvPr>
          <p:cNvSpPr/>
          <p:nvPr/>
        </p:nvSpPr>
        <p:spPr>
          <a:xfrm>
            <a:off x="5358384" y="3549492"/>
            <a:ext cx="987552" cy="1019579"/>
          </a:xfrm>
          <a:prstGeom prst="bracketPair">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0F24FD"/>
              </a:solidFill>
            </a:endParaRPr>
          </a:p>
        </p:txBody>
      </p:sp>
    </p:spTree>
    <p:extLst>
      <p:ext uri="{BB962C8B-B14F-4D97-AF65-F5344CB8AC3E}">
        <p14:creationId xmlns:p14="http://schemas.microsoft.com/office/powerpoint/2010/main" val="3520357739"/>
      </p:ext>
    </p:extLst>
  </p:cSld>
  <p:clrMapOvr>
    <a:masterClrMapping/>
  </p:clrMapOvr>
  <p:transition spd="slow">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p:cTn id="13" dur="500" fill="hold"/>
                                        <p:tgtEl>
                                          <p:spTgt spid="3"/>
                                        </p:tgtEl>
                                        <p:attrNameLst>
                                          <p:attrName>ppt_w</p:attrName>
                                        </p:attrNameLst>
                                      </p:cBhvr>
                                      <p:tavLst>
                                        <p:tav tm="0">
                                          <p:val>
                                            <p:fltVal val="0"/>
                                          </p:val>
                                        </p:tav>
                                        <p:tav tm="100000">
                                          <p:val>
                                            <p:strVal val="#ppt_w"/>
                                          </p:val>
                                        </p:tav>
                                      </p:tavLst>
                                    </p:anim>
                                    <p:anim calcmode="lin" valueType="num">
                                      <p:cBhvr>
                                        <p:cTn id="14" dur="500" fill="hold"/>
                                        <p:tgtEl>
                                          <p:spTgt spid="3"/>
                                        </p:tgtEl>
                                        <p:attrNameLst>
                                          <p:attrName>ppt_h</p:attrName>
                                        </p:attrNameLst>
                                      </p:cBhvr>
                                      <p:tavLst>
                                        <p:tav tm="0">
                                          <p:val>
                                            <p:fltVal val="0"/>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23" presetClass="entr" presetSubtype="16"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p:cTn id="19" dur="500" fill="hold"/>
                                        <p:tgtEl>
                                          <p:spTgt spid="5"/>
                                        </p:tgtEl>
                                        <p:attrNameLst>
                                          <p:attrName>ppt_w</p:attrName>
                                        </p:attrNameLst>
                                      </p:cBhvr>
                                      <p:tavLst>
                                        <p:tav tm="0">
                                          <p:val>
                                            <p:fltVal val="0"/>
                                          </p:val>
                                        </p:tav>
                                        <p:tav tm="100000">
                                          <p:val>
                                            <p:strVal val="#ppt_w"/>
                                          </p:val>
                                        </p:tav>
                                      </p:tavLst>
                                    </p:anim>
                                    <p:anim calcmode="lin" valueType="num">
                                      <p:cBhvr>
                                        <p:cTn id="20" dur="500" fill="hold"/>
                                        <p:tgtEl>
                                          <p:spTgt spid="5"/>
                                        </p:tgtEl>
                                        <p:attrNameLst>
                                          <p:attrName>ppt_h</p:attrName>
                                        </p:attrNameLst>
                                      </p:cBhvr>
                                      <p:tavLst>
                                        <p:tav tm="0">
                                          <p:val>
                                            <p:fltVal val="0"/>
                                          </p:val>
                                        </p:tav>
                                        <p:tav tm="100000">
                                          <p:val>
                                            <p:strVal val="#ppt_h"/>
                                          </p:val>
                                        </p:tav>
                                      </p:tavLst>
                                    </p:anim>
                                  </p:childTnLst>
                                </p:cTn>
                              </p:par>
                            </p:childTnLst>
                          </p:cTn>
                        </p:par>
                      </p:childTnLst>
                    </p:cTn>
                  </p:par>
                  <p:par>
                    <p:cTn id="21" fill="hold">
                      <p:stCondLst>
                        <p:cond delay="indefinite"/>
                      </p:stCondLst>
                      <p:childTnLst>
                        <p:par>
                          <p:cTn id="22" fill="hold">
                            <p:stCondLst>
                              <p:cond delay="0"/>
                            </p:stCondLst>
                            <p:childTnLst>
                              <p:par>
                                <p:cTn id="23" presetID="23" presetClass="entr" presetSubtype="16"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p:cTn id="25" dur="500" fill="hold"/>
                                        <p:tgtEl>
                                          <p:spTgt spid="10"/>
                                        </p:tgtEl>
                                        <p:attrNameLst>
                                          <p:attrName>ppt_w</p:attrName>
                                        </p:attrNameLst>
                                      </p:cBhvr>
                                      <p:tavLst>
                                        <p:tav tm="0">
                                          <p:val>
                                            <p:fltVal val="0"/>
                                          </p:val>
                                        </p:tav>
                                        <p:tav tm="100000">
                                          <p:val>
                                            <p:strVal val="#ppt_w"/>
                                          </p:val>
                                        </p:tav>
                                      </p:tavLst>
                                    </p:anim>
                                    <p:anim calcmode="lin" valueType="num">
                                      <p:cBhvr>
                                        <p:cTn id="26" dur="500" fill="hold"/>
                                        <p:tgtEl>
                                          <p:spTgt spid="10"/>
                                        </p:tgtEl>
                                        <p:attrNameLst>
                                          <p:attrName>ppt_h</p:attrName>
                                        </p:attrNameLst>
                                      </p:cBhvr>
                                      <p:tavLst>
                                        <p:tav tm="0">
                                          <p:val>
                                            <p:fltVal val="0"/>
                                          </p:val>
                                        </p:tav>
                                        <p:tav tm="100000">
                                          <p:val>
                                            <p:strVal val="#ppt_h"/>
                                          </p:val>
                                        </p:tav>
                                      </p:tavLst>
                                    </p:anim>
                                  </p:childTnLst>
                                </p:cTn>
                              </p:par>
                              <p:par>
                                <p:cTn id="27" presetID="23" presetClass="entr" presetSubtype="16"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anim calcmode="lin" valueType="num">
                                      <p:cBhvr>
                                        <p:cTn id="29" dur="500" fill="hold"/>
                                        <p:tgtEl>
                                          <p:spTgt spid="7"/>
                                        </p:tgtEl>
                                        <p:attrNameLst>
                                          <p:attrName>ppt_w</p:attrName>
                                        </p:attrNameLst>
                                      </p:cBhvr>
                                      <p:tavLst>
                                        <p:tav tm="0">
                                          <p:val>
                                            <p:fltVal val="0"/>
                                          </p:val>
                                        </p:tav>
                                        <p:tav tm="100000">
                                          <p:val>
                                            <p:strVal val="#ppt_w"/>
                                          </p:val>
                                        </p:tav>
                                      </p:tavLst>
                                    </p:anim>
                                    <p:anim calcmode="lin" valueType="num">
                                      <p:cBhvr>
                                        <p:cTn id="30" dur="500" fill="hold"/>
                                        <p:tgtEl>
                                          <p:spTgt spid="7"/>
                                        </p:tgtEl>
                                        <p:attrNameLst>
                                          <p:attrName>ppt_h</p:attrName>
                                        </p:attrNameLst>
                                      </p:cBhvr>
                                      <p:tavLst>
                                        <p:tav tm="0">
                                          <p:val>
                                            <p:fltVal val="0"/>
                                          </p:val>
                                        </p:tav>
                                        <p:tav tm="100000">
                                          <p:val>
                                            <p:strVal val="#ppt_h"/>
                                          </p:val>
                                        </p:tav>
                                      </p:tavLst>
                                    </p:anim>
                                  </p:childTnLst>
                                </p:cTn>
                              </p:par>
                              <p:par>
                                <p:cTn id="31" presetID="23" presetClass="entr" presetSubtype="16" fill="hold" grpId="0" nodeType="withEffect">
                                  <p:stCondLst>
                                    <p:cond delay="0"/>
                                  </p:stCondLst>
                                  <p:childTnLst>
                                    <p:set>
                                      <p:cBhvr>
                                        <p:cTn id="32" dur="1" fill="hold">
                                          <p:stCondLst>
                                            <p:cond delay="0"/>
                                          </p:stCondLst>
                                        </p:cTn>
                                        <p:tgtEl>
                                          <p:spTgt spid="8"/>
                                        </p:tgtEl>
                                        <p:attrNameLst>
                                          <p:attrName>style.visibility</p:attrName>
                                        </p:attrNameLst>
                                      </p:cBhvr>
                                      <p:to>
                                        <p:strVal val="visible"/>
                                      </p:to>
                                    </p:set>
                                    <p:anim calcmode="lin" valueType="num">
                                      <p:cBhvr>
                                        <p:cTn id="33" dur="500" fill="hold"/>
                                        <p:tgtEl>
                                          <p:spTgt spid="8"/>
                                        </p:tgtEl>
                                        <p:attrNameLst>
                                          <p:attrName>ppt_w</p:attrName>
                                        </p:attrNameLst>
                                      </p:cBhvr>
                                      <p:tavLst>
                                        <p:tav tm="0">
                                          <p:val>
                                            <p:fltVal val="0"/>
                                          </p:val>
                                        </p:tav>
                                        <p:tav tm="100000">
                                          <p:val>
                                            <p:strVal val="#ppt_w"/>
                                          </p:val>
                                        </p:tav>
                                      </p:tavLst>
                                    </p:anim>
                                    <p:anim calcmode="lin" valueType="num">
                                      <p:cBhvr>
                                        <p:cTn id="34" dur="500" fill="hold"/>
                                        <p:tgtEl>
                                          <p:spTgt spid="8"/>
                                        </p:tgtEl>
                                        <p:attrNameLst>
                                          <p:attrName>ppt_h</p:attrName>
                                        </p:attrNameLst>
                                      </p:cBhvr>
                                      <p:tavLst>
                                        <p:tav tm="0">
                                          <p:val>
                                            <p:fltVal val="0"/>
                                          </p:val>
                                        </p:tav>
                                        <p:tav tm="100000">
                                          <p:val>
                                            <p:strVal val="#ppt_h"/>
                                          </p:val>
                                        </p:tav>
                                      </p:tavLst>
                                    </p:anim>
                                  </p:childTnLst>
                                </p:cTn>
                              </p:par>
                              <p:par>
                                <p:cTn id="35" presetID="23" presetClass="entr" presetSubtype="16" fill="hold" grpId="0" nodeType="withEffect">
                                  <p:stCondLst>
                                    <p:cond delay="0"/>
                                  </p:stCondLst>
                                  <p:childTnLst>
                                    <p:set>
                                      <p:cBhvr>
                                        <p:cTn id="36" dur="1" fill="hold">
                                          <p:stCondLst>
                                            <p:cond delay="0"/>
                                          </p:stCondLst>
                                        </p:cTn>
                                        <p:tgtEl>
                                          <p:spTgt spid="6"/>
                                        </p:tgtEl>
                                        <p:attrNameLst>
                                          <p:attrName>style.visibility</p:attrName>
                                        </p:attrNameLst>
                                      </p:cBhvr>
                                      <p:to>
                                        <p:strVal val="visible"/>
                                      </p:to>
                                    </p:set>
                                    <p:anim calcmode="lin" valueType="num">
                                      <p:cBhvr>
                                        <p:cTn id="37" dur="500" fill="hold"/>
                                        <p:tgtEl>
                                          <p:spTgt spid="6"/>
                                        </p:tgtEl>
                                        <p:attrNameLst>
                                          <p:attrName>ppt_w</p:attrName>
                                        </p:attrNameLst>
                                      </p:cBhvr>
                                      <p:tavLst>
                                        <p:tav tm="0">
                                          <p:val>
                                            <p:fltVal val="0"/>
                                          </p:val>
                                        </p:tav>
                                        <p:tav tm="100000">
                                          <p:val>
                                            <p:strVal val="#ppt_w"/>
                                          </p:val>
                                        </p:tav>
                                      </p:tavLst>
                                    </p:anim>
                                    <p:anim calcmode="lin" valueType="num">
                                      <p:cBhvr>
                                        <p:cTn id="38" dur="500" fill="hold"/>
                                        <p:tgtEl>
                                          <p:spTgt spid="6"/>
                                        </p:tgtEl>
                                        <p:attrNameLst>
                                          <p:attrName>ppt_h</p:attrName>
                                        </p:attrNameLst>
                                      </p:cBhvr>
                                      <p:tavLst>
                                        <p:tav tm="0">
                                          <p:val>
                                            <p:fltVal val="0"/>
                                          </p:val>
                                        </p:tav>
                                        <p:tav tm="100000">
                                          <p:val>
                                            <p:strVal val="#ppt_h"/>
                                          </p:val>
                                        </p:tav>
                                      </p:tavLst>
                                    </p:anim>
                                  </p:childTnLst>
                                </p:cTn>
                              </p:par>
                            </p:childTnLst>
                          </p:cTn>
                        </p:par>
                      </p:childTnLst>
                    </p:cTn>
                  </p:par>
                  <p:par>
                    <p:cTn id="39" fill="hold">
                      <p:stCondLst>
                        <p:cond delay="indefinite"/>
                      </p:stCondLst>
                      <p:childTnLst>
                        <p:par>
                          <p:cTn id="40" fill="hold">
                            <p:stCondLst>
                              <p:cond delay="0"/>
                            </p:stCondLst>
                            <p:childTnLst>
                              <p:par>
                                <p:cTn id="41" presetID="23" presetClass="entr" presetSubtype="16" fill="hold" grpId="0" nodeType="clickEffect">
                                  <p:stCondLst>
                                    <p:cond delay="0"/>
                                  </p:stCondLst>
                                  <p:childTnLst>
                                    <p:set>
                                      <p:cBhvr>
                                        <p:cTn id="42" dur="1" fill="hold">
                                          <p:stCondLst>
                                            <p:cond delay="0"/>
                                          </p:stCondLst>
                                        </p:cTn>
                                        <p:tgtEl>
                                          <p:spTgt spid="11"/>
                                        </p:tgtEl>
                                        <p:attrNameLst>
                                          <p:attrName>style.visibility</p:attrName>
                                        </p:attrNameLst>
                                      </p:cBhvr>
                                      <p:to>
                                        <p:strVal val="visible"/>
                                      </p:to>
                                    </p:set>
                                    <p:anim calcmode="lin" valueType="num">
                                      <p:cBhvr>
                                        <p:cTn id="43" dur="500" fill="hold"/>
                                        <p:tgtEl>
                                          <p:spTgt spid="11"/>
                                        </p:tgtEl>
                                        <p:attrNameLst>
                                          <p:attrName>ppt_w</p:attrName>
                                        </p:attrNameLst>
                                      </p:cBhvr>
                                      <p:tavLst>
                                        <p:tav tm="0">
                                          <p:val>
                                            <p:fltVal val="0"/>
                                          </p:val>
                                        </p:tav>
                                        <p:tav tm="100000">
                                          <p:val>
                                            <p:strVal val="#ppt_w"/>
                                          </p:val>
                                        </p:tav>
                                      </p:tavLst>
                                    </p:anim>
                                    <p:anim calcmode="lin" valueType="num">
                                      <p:cBhvr>
                                        <p:cTn id="44" dur="500" fill="hold"/>
                                        <p:tgtEl>
                                          <p:spTgt spid="11"/>
                                        </p:tgtEl>
                                        <p:attrNameLst>
                                          <p:attrName>ppt_h</p:attrName>
                                        </p:attrNameLst>
                                      </p:cBhvr>
                                      <p:tavLst>
                                        <p:tav tm="0">
                                          <p:val>
                                            <p:fltVal val="0"/>
                                          </p:val>
                                        </p:tav>
                                        <p:tav tm="100000">
                                          <p:val>
                                            <p:strVal val="#ppt_h"/>
                                          </p:val>
                                        </p:tav>
                                      </p:tavLst>
                                    </p:anim>
                                  </p:childTnLst>
                                </p:cTn>
                              </p:par>
                            </p:childTnLst>
                          </p:cTn>
                        </p:par>
                      </p:childTnLst>
                    </p:cTn>
                  </p:par>
                  <p:par>
                    <p:cTn id="45" fill="hold">
                      <p:stCondLst>
                        <p:cond delay="indefinite"/>
                      </p:stCondLst>
                      <p:childTnLst>
                        <p:par>
                          <p:cTn id="46" fill="hold">
                            <p:stCondLst>
                              <p:cond delay="0"/>
                            </p:stCondLst>
                            <p:childTnLst>
                              <p:par>
                                <p:cTn id="47" presetID="23" presetClass="entr" presetSubtype="16" fill="hold" grpId="0" nodeType="clickEffect">
                                  <p:stCondLst>
                                    <p:cond delay="0"/>
                                  </p:stCondLst>
                                  <p:childTnLst>
                                    <p:set>
                                      <p:cBhvr>
                                        <p:cTn id="48" dur="1" fill="hold">
                                          <p:stCondLst>
                                            <p:cond delay="0"/>
                                          </p:stCondLst>
                                        </p:cTn>
                                        <p:tgtEl>
                                          <p:spTgt spid="4"/>
                                        </p:tgtEl>
                                        <p:attrNameLst>
                                          <p:attrName>style.visibility</p:attrName>
                                        </p:attrNameLst>
                                      </p:cBhvr>
                                      <p:to>
                                        <p:strVal val="visible"/>
                                      </p:to>
                                    </p:set>
                                    <p:anim calcmode="lin" valueType="num">
                                      <p:cBhvr>
                                        <p:cTn id="49" dur="500" fill="hold"/>
                                        <p:tgtEl>
                                          <p:spTgt spid="4"/>
                                        </p:tgtEl>
                                        <p:attrNameLst>
                                          <p:attrName>ppt_w</p:attrName>
                                        </p:attrNameLst>
                                      </p:cBhvr>
                                      <p:tavLst>
                                        <p:tav tm="0">
                                          <p:val>
                                            <p:fltVal val="0"/>
                                          </p:val>
                                        </p:tav>
                                        <p:tav tm="100000">
                                          <p:val>
                                            <p:strVal val="#ppt_w"/>
                                          </p:val>
                                        </p:tav>
                                      </p:tavLst>
                                    </p:anim>
                                    <p:anim calcmode="lin" valueType="num">
                                      <p:cBhvr>
                                        <p:cTn id="50" dur="500" fill="hold"/>
                                        <p:tgtEl>
                                          <p:spTgt spid="4"/>
                                        </p:tgtEl>
                                        <p:attrNameLst>
                                          <p:attrName>ppt_h</p:attrName>
                                        </p:attrNameLst>
                                      </p:cBhvr>
                                      <p:tavLst>
                                        <p:tav tm="0">
                                          <p:val>
                                            <p:fltVal val="0"/>
                                          </p:val>
                                        </p:tav>
                                        <p:tav tm="100000">
                                          <p:val>
                                            <p:strVal val="#ppt_h"/>
                                          </p:val>
                                        </p:tav>
                                      </p:tavLst>
                                    </p:anim>
                                  </p:childTnLst>
                                </p:cTn>
                              </p:par>
                            </p:childTnLst>
                          </p:cTn>
                        </p:par>
                      </p:childTnLst>
                    </p:cTn>
                  </p:par>
                  <p:par>
                    <p:cTn id="51" fill="hold">
                      <p:stCondLst>
                        <p:cond delay="indefinite"/>
                      </p:stCondLst>
                      <p:childTnLst>
                        <p:par>
                          <p:cTn id="52" fill="hold">
                            <p:stCondLst>
                              <p:cond delay="0"/>
                            </p:stCondLst>
                            <p:childTnLst>
                              <p:par>
                                <p:cTn id="53" presetID="23" presetClass="entr" presetSubtype="16" fill="hold" grpId="0" nodeType="clickEffect">
                                  <p:stCondLst>
                                    <p:cond delay="0"/>
                                  </p:stCondLst>
                                  <p:childTnLst>
                                    <p:set>
                                      <p:cBhvr>
                                        <p:cTn id="54" dur="1" fill="hold">
                                          <p:stCondLst>
                                            <p:cond delay="0"/>
                                          </p:stCondLst>
                                        </p:cTn>
                                        <p:tgtEl>
                                          <p:spTgt spid="12"/>
                                        </p:tgtEl>
                                        <p:attrNameLst>
                                          <p:attrName>style.visibility</p:attrName>
                                        </p:attrNameLst>
                                      </p:cBhvr>
                                      <p:to>
                                        <p:strVal val="visible"/>
                                      </p:to>
                                    </p:set>
                                    <p:anim calcmode="lin" valueType="num">
                                      <p:cBhvr>
                                        <p:cTn id="55" dur="500" fill="hold"/>
                                        <p:tgtEl>
                                          <p:spTgt spid="12"/>
                                        </p:tgtEl>
                                        <p:attrNameLst>
                                          <p:attrName>ppt_w</p:attrName>
                                        </p:attrNameLst>
                                      </p:cBhvr>
                                      <p:tavLst>
                                        <p:tav tm="0">
                                          <p:val>
                                            <p:fltVal val="0"/>
                                          </p:val>
                                        </p:tav>
                                        <p:tav tm="100000">
                                          <p:val>
                                            <p:strVal val="#ppt_w"/>
                                          </p:val>
                                        </p:tav>
                                      </p:tavLst>
                                    </p:anim>
                                    <p:anim calcmode="lin" valueType="num">
                                      <p:cBhvr>
                                        <p:cTn id="56" dur="500" fill="hold"/>
                                        <p:tgtEl>
                                          <p:spTgt spid="12"/>
                                        </p:tgtEl>
                                        <p:attrNameLst>
                                          <p:attrName>ppt_h</p:attrName>
                                        </p:attrNameLst>
                                      </p:cBhvr>
                                      <p:tavLst>
                                        <p:tav tm="0">
                                          <p:val>
                                            <p:fltVal val="0"/>
                                          </p:val>
                                        </p:tav>
                                        <p:tav tm="100000">
                                          <p:val>
                                            <p:strVal val="#ppt_h"/>
                                          </p:val>
                                        </p:tav>
                                      </p:tavLst>
                                    </p:anim>
                                  </p:childTnLst>
                                </p:cTn>
                              </p:par>
                              <p:par>
                                <p:cTn id="57" presetID="23" presetClass="entr" presetSubtype="16" fill="hold" grpId="0" nodeType="withEffect">
                                  <p:stCondLst>
                                    <p:cond delay="0"/>
                                  </p:stCondLst>
                                  <p:childTnLst>
                                    <p:set>
                                      <p:cBhvr>
                                        <p:cTn id="58" dur="1" fill="hold">
                                          <p:stCondLst>
                                            <p:cond delay="0"/>
                                          </p:stCondLst>
                                        </p:cTn>
                                        <p:tgtEl>
                                          <p:spTgt spid="13"/>
                                        </p:tgtEl>
                                        <p:attrNameLst>
                                          <p:attrName>style.visibility</p:attrName>
                                        </p:attrNameLst>
                                      </p:cBhvr>
                                      <p:to>
                                        <p:strVal val="visible"/>
                                      </p:to>
                                    </p:set>
                                    <p:anim calcmode="lin" valueType="num">
                                      <p:cBhvr>
                                        <p:cTn id="59" dur="500" fill="hold"/>
                                        <p:tgtEl>
                                          <p:spTgt spid="13"/>
                                        </p:tgtEl>
                                        <p:attrNameLst>
                                          <p:attrName>ppt_w</p:attrName>
                                        </p:attrNameLst>
                                      </p:cBhvr>
                                      <p:tavLst>
                                        <p:tav tm="0">
                                          <p:val>
                                            <p:fltVal val="0"/>
                                          </p:val>
                                        </p:tav>
                                        <p:tav tm="100000">
                                          <p:val>
                                            <p:strVal val="#ppt_w"/>
                                          </p:val>
                                        </p:tav>
                                      </p:tavLst>
                                    </p:anim>
                                    <p:anim calcmode="lin" valueType="num">
                                      <p:cBhvr>
                                        <p:cTn id="60" dur="500" fill="hold"/>
                                        <p:tgtEl>
                                          <p:spTgt spid="13"/>
                                        </p:tgtEl>
                                        <p:attrNameLst>
                                          <p:attrName>ppt_h</p:attrName>
                                        </p:attrNameLst>
                                      </p:cBhvr>
                                      <p:tavLst>
                                        <p:tav tm="0">
                                          <p:val>
                                            <p:fltVal val="0"/>
                                          </p:val>
                                        </p:tav>
                                        <p:tav tm="100000">
                                          <p:val>
                                            <p:strVal val="#ppt_h"/>
                                          </p:val>
                                        </p:tav>
                                      </p:tavLst>
                                    </p:anim>
                                  </p:childTnLst>
                                </p:cTn>
                              </p:par>
                              <p:par>
                                <p:cTn id="61" presetID="23" presetClass="entr" presetSubtype="16" fill="hold" grpId="0" nodeType="withEffect">
                                  <p:stCondLst>
                                    <p:cond delay="0"/>
                                  </p:stCondLst>
                                  <p:childTnLst>
                                    <p:set>
                                      <p:cBhvr>
                                        <p:cTn id="62" dur="1" fill="hold">
                                          <p:stCondLst>
                                            <p:cond delay="0"/>
                                          </p:stCondLst>
                                        </p:cTn>
                                        <p:tgtEl>
                                          <p:spTgt spid="15"/>
                                        </p:tgtEl>
                                        <p:attrNameLst>
                                          <p:attrName>style.visibility</p:attrName>
                                        </p:attrNameLst>
                                      </p:cBhvr>
                                      <p:to>
                                        <p:strVal val="visible"/>
                                      </p:to>
                                    </p:set>
                                    <p:anim calcmode="lin" valueType="num">
                                      <p:cBhvr>
                                        <p:cTn id="63" dur="500" fill="hold"/>
                                        <p:tgtEl>
                                          <p:spTgt spid="15"/>
                                        </p:tgtEl>
                                        <p:attrNameLst>
                                          <p:attrName>ppt_w</p:attrName>
                                        </p:attrNameLst>
                                      </p:cBhvr>
                                      <p:tavLst>
                                        <p:tav tm="0">
                                          <p:val>
                                            <p:fltVal val="0"/>
                                          </p:val>
                                        </p:tav>
                                        <p:tav tm="100000">
                                          <p:val>
                                            <p:strVal val="#ppt_w"/>
                                          </p:val>
                                        </p:tav>
                                      </p:tavLst>
                                    </p:anim>
                                    <p:anim calcmode="lin" valueType="num">
                                      <p:cBhvr>
                                        <p:cTn id="64" dur="500" fill="hold"/>
                                        <p:tgtEl>
                                          <p:spTgt spid="15"/>
                                        </p:tgtEl>
                                        <p:attrNameLst>
                                          <p:attrName>ppt_h</p:attrName>
                                        </p:attrNameLst>
                                      </p:cBhvr>
                                      <p:tavLst>
                                        <p:tav tm="0">
                                          <p:val>
                                            <p:fltVal val="0"/>
                                          </p:val>
                                        </p:tav>
                                        <p:tav tm="100000">
                                          <p:val>
                                            <p:strVal val="#ppt_h"/>
                                          </p:val>
                                        </p:tav>
                                      </p:tavLst>
                                    </p:anim>
                                  </p:childTnLst>
                                </p:cTn>
                              </p:par>
                              <p:par>
                                <p:cTn id="65" presetID="23" presetClass="entr" presetSubtype="16" fill="hold" nodeType="withEffect">
                                  <p:stCondLst>
                                    <p:cond delay="0"/>
                                  </p:stCondLst>
                                  <p:childTnLst>
                                    <p:set>
                                      <p:cBhvr>
                                        <p:cTn id="66" dur="1" fill="hold">
                                          <p:stCondLst>
                                            <p:cond delay="0"/>
                                          </p:stCondLst>
                                        </p:cTn>
                                        <p:tgtEl>
                                          <p:spTgt spid="16"/>
                                        </p:tgtEl>
                                        <p:attrNameLst>
                                          <p:attrName>style.visibility</p:attrName>
                                        </p:attrNameLst>
                                      </p:cBhvr>
                                      <p:to>
                                        <p:strVal val="visible"/>
                                      </p:to>
                                    </p:set>
                                    <p:anim calcmode="lin" valueType="num">
                                      <p:cBhvr>
                                        <p:cTn id="67" dur="500" fill="hold"/>
                                        <p:tgtEl>
                                          <p:spTgt spid="16"/>
                                        </p:tgtEl>
                                        <p:attrNameLst>
                                          <p:attrName>ppt_w</p:attrName>
                                        </p:attrNameLst>
                                      </p:cBhvr>
                                      <p:tavLst>
                                        <p:tav tm="0">
                                          <p:val>
                                            <p:fltVal val="0"/>
                                          </p:val>
                                        </p:tav>
                                        <p:tav tm="100000">
                                          <p:val>
                                            <p:strVal val="#ppt_w"/>
                                          </p:val>
                                        </p:tav>
                                      </p:tavLst>
                                    </p:anim>
                                    <p:anim calcmode="lin" valueType="num">
                                      <p:cBhvr>
                                        <p:cTn id="68" dur="500" fill="hold"/>
                                        <p:tgtEl>
                                          <p:spTgt spid="16"/>
                                        </p:tgtEl>
                                        <p:attrNameLst>
                                          <p:attrName>ppt_h</p:attrName>
                                        </p:attrNameLst>
                                      </p:cBhvr>
                                      <p:tavLst>
                                        <p:tav tm="0">
                                          <p:val>
                                            <p:fltVal val="0"/>
                                          </p:val>
                                        </p:tav>
                                        <p:tav tm="100000">
                                          <p:val>
                                            <p:strVal val="#ppt_h"/>
                                          </p:val>
                                        </p:tav>
                                      </p:tavLst>
                                    </p:anim>
                                  </p:childTnLst>
                                </p:cTn>
                              </p:par>
                              <p:par>
                                <p:cTn id="69" presetID="23" presetClass="entr" presetSubtype="16" fill="hold" grpId="0" nodeType="withEffect">
                                  <p:stCondLst>
                                    <p:cond delay="0"/>
                                  </p:stCondLst>
                                  <p:childTnLst>
                                    <p:set>
                                      <p:cBhvr>
                                        <p:cTn id="70" dur="1" fill="hold">
                                          <p:stCondLst>
                                            <p:cond delay="0"/>
                                          </p:stCondLst>
                                        </p:cTn>
                                        <p:tgtEl>
                                          <p:spTgt spid="20"/>
                                        </p:tgtEl>
                                        <p:attrNameLst>
                                          <p:attrName>style.visibility</p:attrName>
                                        </p:attrNameLst>
                                      </p:cBhvr>
                                      <p:to>
                                        <p:strVal val="visible"/>
                                      </p:to>
                                    </p:set>
                                    <p:anim calcmode="lin" valueType="num">
                                      <p:cBhvr>
                                        <p:cTn id="71" dur="500" fill="hold"/>
                                        <p:tgtEl>
                                          <p:spTgt spid="20"/>
                                        </p:tgtEl>
                                        <p:attrNameLst>
                                          <p:attrName>ppt_w</p:attrName>
                                        </p:attrNameLst>
                                      </p:cBhvr>
                                      <p:tavLst>
                                        <p:tav tm="0">
                                          <p:val>
                                            <p:fltVal val="0"/>
                                          </p:val>
                                        </p:tav>
                                        <p:tav tm="100000">
                                          <p:val>
                                            <p:strVal val="#ppt_w"/>
                                          </p:val>
                                        </p:tav>
                                      </p:tavLst>
                                    </p:anim>
                                    <p:anim calcmode="lin" valueType="num">
                                      <p:cBhvr>
                                        <p:cTn id="72" dur="500" fill="hold"/>
                                        <p:tgtEl>
                                          <p:spTgt spid="20"/>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5" grpId="0"/>
      <p:bldP spid="6" grpId="0"/>
      <p:bldP spid="7" grpId="0"/>
      <p:bldP spid="8" grpId="0"/>
      <p:bldP spid="11" grpId="0"/>
      <p:bldP spid="12" grpId="0"/>
      <p:bldP spid="13" grpId="0"/>
      <p:bldP spid="15" grpId="0"/>
      <p:bldP spid="20"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5573</TotalTime>
  <Words>3599</Words>
  <Application>Microsoft Office PowerPoint</Application>
  <PresentationFormat>Widescreen</PresentationFormat>
  <Paragraphs>380</Paragraphs>
  <Slides>38</Slides>
  <Notes>2</Notes>
  <HiddenSlides>0</HiddenSlides>
  <MMClips>0</MMClips>
  <ScaleCrop>false</ScaleCrop>
  <HeadingPairs>
    <vt:vector size="4" baseType="variant">
      <vt:variant>
        <vt:lpstr>Theme</vt:lpstr>
      </vt:variant>
      <vt:variant>
        <vt:i4>1</vt:i4>
      </vt:variant>
      <vt:variant>
        <vt:lpstr>Slide Titles</vt:lpstr>
      </vt:variant>
      <vt:variant>
        <vt:i4>38</vt:i4>
      </vt:variant>
    </vt:vector>
  </HeadingPairs>
  <TitlesOfParts>
    <vt:vector size="39"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gigpoojagig@gmail.com</dc:creator>
  <cp:lastModifiedBy>Unknown User</cp:lastModifiedBy>
  <cp:revision>204</cp:revision>
  <dcterms:created xsi:type="dcterms:W3CDTF">2021-02-04T22:55:42Z</dcterms:created>
  <dcterms:modified xsi:type="dcterms:W3CDTF">2021-05-26T07:08:19Z</dcterms:modified>
</cp:coreProperties>
</file>